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sldIdLst>
    <p:sldId id="272" r:id="rId2"/>
    <p:sldId id="317" r:id="rId3"/>
    <p:sldId id="318" r:id="rId4"/>
    <p:sldId id="319" r:id="rId5"/>
    <p:sldId id="276" r:id="rId6"/>
    <p:sldId id="277" r:id="rId7"/>
    <p:sldId id="346" r:id="rId8"/>
    <p:sldId id="325" r:id="rId9"/>
    <p:sldId id="326" r:id="rId10"/>
    <p:sldId id="327" r:id="rId11"/>
    <p:sldId id="347" r:id="rId12"/>
    <p:sldId id="358" r:id="rId13"/>
    <p:sldId id="361" r:id="rId14"/>
    <p:sldId id="378" r:id="rId15"/>
    <p:sldId id="379" r:id="rId16"/>
    <p:sldId id="380" r:id="rId17"/>
    <p:sldId id="362" r:id="rId18"/>
    <p:sldId id="359" r:id="rId19"/>
    <p:sldId id="360" r:id="rId20"/>
    <p:sldId id="363" r:id="rId21"/>
    <p:sldId id="364" r:id="rId22"/>
    <p:sldId id="365" r:id="rId23"/>
    <p:sldId id="366" r:id="rId24"/>
    <p:sldId id="330" r:id="rId25"/>
    <p:sldId id="367" r:id="rId26"/>
    <p:sldId id="331" r:id="rId27"/>
    <p:sldId id="332" r:id="rId28"/>
    <p:sldId id="368" r:id="rId29"/>
    <p:sldId id="335" r:id="rId30"/>
    <p:sldId id="336" r:id="rId31"/>
    <p:sldId id="290" r:id="rId32"/>
    <p:sldId id="291" r:id="rId33"/>
    <p:sldId id="292" r:id="rId34"/>
    <p:sldId id="293" r:id="rId35"/>
    <p:sldId id="295" r:id="rId36"/>
    <p:sldId id="296" r:id="rId37"/>
    <p:sldId id="297" r:id="rId38"/>
    <p:sldId id="298" r:id="rId39"/>
    <p:sldId id="299" r:id="rId40"/>
    <p:sldId id="300" r:id="rId41"/>
    <p:sldId id="301" r:id="rId42"/>
    <p:sldId id="302" r:id="rId43"/>
    <p:sldId id="303" r:id="rId44"/>
    <p:sldId id="352" r:id="rId45"/>
    <p:sldId id="304" r:id="rId46"/>
    <p:sldId id="305" r:id="rId47"/>
    <p:sldId id="306" r:id="rId48"/>
    <p:sldId id="374" r:id="rId49"/>
    <p:sldId id="377" r:id="rId50"/>
    <p:sldId id="376" r:id="rId51"/>
    <p:sldId id="381" r:id="rId52"/>
    <p:sldId id="313" r:id="rId53"/>
    <p:sldId id="314" r:id="rId54"/>
    <p:sldId id="268"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AA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954" autoAdjust="0"/>
  </p:normalViewPr>
  <p:slideViewPr>
    <p:cSldViewPr snapToGrid="0" snapToObjects="1">
      <p:cViewPr varScale="1">
        <p:scale>
          <a:sx n="79" d="100"/>
          <a:sy n="79" d="100"/>
        </p:scale>
        <p:origin x="1027"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DD307D-8B9E-4589-90AF-577D51C28168}" type="doc">
      <dgm:prSet loTypeId="urn:microsoft.com/office/officeart/2005/8/layout/hList7" loCatId="list" qsTypeId="urn:microsoft.com/office/officeart/2005/8/quickstyle/3d2" qsCatId="3D" csTypeId="urn:microsoft.com/office/officeart/2005/8/colors/colorful3" csCatId="colorful" phldr="1"/>
      <dgm:spPr/>
      <dgm:t>
        <a:bodyPr/>
        <a:lstStyle/>
        <a:p>
          <a:endParaRPr lang="en-GB"/>
        </a:p>
      </dgm:t>
    </dgm:pt>
    <dgm:pt modelId="{B3B1E5AF-57B2-443F-A987-C0FB458F6D49}">
      <dgm:prSet phldrT="[Text]" custT="1"/>
      <dgm:spPr/>
      <dgm:t>
        <a:bodyPr/>
        <a:lstStyle/>
        <a:p>
          <a:endParaRPr lang="en-GB" sz="1000" dirty="0">
            <a:solidFill>
              <a:schemeClr val="tx1"/>
            </a:solidFill>
          </a:endParaRPr>
        </a:p>
      </dgm:t>
    </dgm:pt>
    <dgm:pt modelId="{2A331306-618C-47D9-9E69-5DD99C9B59B6}" type="parTrans" cxnId="{F4D47676-F79C-40DD-AA86-E9ECE480F726}">
      <dgm:prSet/>
      <dgm:spPr/>
      <dgm:t>
        <a:bodyPr/>
        <a:lstStyle/>
        <a:p>
          <a:endParaRPr lang="en-GB"/>
        </a:p>
      </dgm:t>
    </dgm:pt>
    <dgm:pt modelId="{B73CFDBA-3C4E-4C63-8170-EF23C76E92BF}" type="sibTrans" cxnId="{F4D47676-F79C-40DD-AA86-E9ECE480F726}">
      <dgm:prSet/>
      <dgm:spPr/>
      <dgm:t>
        <a:bodyPr/>
        <a:lstStyle/>
        <a:p>
          <a:endParaRPr lang="en-GB"/>
        </a:p>
      </dgm:t>
    </dgm:pt>
    <dgm:pt modelId="{2A86D60F-FC51-47E4-94E1-1D4B361A5AD7}">
      <dgm:prSet custT="1"/>
      <dgm:spPr/>
      <dgm:t>
        <a:bodyPr/>
        <a:lstStyle/>
        <a:p>
          <a:r>
            <a:rPr lang="en-GB" sz="1200" smtClean="0"/>
            <a:t>AlwaysOn Availability Groups </a:t>
          </a:r>
          <a:endParaRPr lang="en-GB" sz="1200" dirty="0"/>
        </a:p>
      </dgm:t>
    </dgm:pt>
    <dgm:pt modelId="{A2383AB1-2CA9-4587-9A9A-DF8FE6991E93}" type="parTrans" cxnId="{547CF274-BCE6-434B-A08C-C30D10F4B8FB}">
      <dgm:prSet/>
      <dgm:spPr/>
      <dgm:t>
        <a:bodyPr/>
        <a:lstStyle/>
        <a:p>
          <a:endParaRPr lang="en-GB"/>
        </a:p>
      </dgm:t>
    </dgm:pt>
    <dgm:pt modelId="{ECF9D895-AC17-4327-A355-429FCD691559}" type="sibTrans" cxnId="{547CF274-BCE6-434B-A08C-C30D10F4B8FB}">
      <dgm:prSet/>
      <dgm:spPr/>
      <dgm:t>
        <a:bodyPr/>
        <a:lstStyle/>
        <a:p>
          <a:endParaRPr lang="en-GB"/>
        </a:p>
      </dgm:t>
    </dgm:pt>
    <dgm:pt modelId="{79B43710-AA4F-42C7-AB16-03FD772A13FB}">
      <dgm:prSet custT="1"/>
      <dgm:spPr/>
      <dgm:t>
        <a:bodyPr/>
        <a:lstStyle/>
        <a:p>
          <a:r>
            <a:rPr lang="en-GB" sz="1200" smtClean="0"/>
            <a:t>Windows Server Core Support </a:t>
          </a:r>
          <a:endParaRPr lang="en-GB" sz="1200" dirty="0"/>
        </a:p>
      </dgm:t>
    </dgm:pt>
    <dgm:pt modelId="{FA29B7D1-459B-4268-882D-83DFCC0882EA}" type="parTrans" cxnId="{25B685E6-6404-42E0-B600-A1C744DA58DD}">
      <dgm:prSet/>
      <dgm:spPr/>
      <dgm:t>
        <a:bodyPr/>
        <a:lstStyle/>
        <a:p>
          <a:endParaRPr lang="en-GB"/>
        </a:p>
      </dgm:t>
    </dgm:pt>
    <dgm:pt modelId="{58FC6ED7-1968-4B70-AC0B-0F75467F6A3B}" type="sibTrans" cxnId="{25B685E6-6404-42E0-B600-A1C744DA58DD}">
      <dgm:prSet/>
      <dgm:spPr/>
      <dgm:t>
        <a:bodyPr/>
        <a:lstStyle/>
        <a:p>
          <a:endParaRPr lang="en-GB"/>
        </a:p>
      </dgm:t>
    </dgm:pt>
    <dgm:pt modelId="{EEADAA7E-407B-4D1C-94F9-8B1B180DBC87}">
      <dgm:prSet custT="1"/>
      <dgm:spPr/>
      <dgm:t>
        <a:bodyPr/>
        <a:lstStyle/>
        <a:p>
          <a:r>
            <a:rPr lang="en-GB" sz="1200" smtClean="0"/>
            <a:t>Columnstore Indexes </a:t>
          </a:r>
          <a:endParaRPr lang="en-GB" sz="1200" dirty="0"/>
        </a:p>
      </dgm:t>
    </dgm:pt>
    <dgm:pt modelId="{8AA08C39-D7BA-4413-BD0A-618E71801B72}" type="parTrans" cxnId="{3F7E4A01-7679-4920-9ABB-904F46F8E627}">
      <dgm:prSet/>
      <dgm:spPr/>
      <dgm:t>
        <a:bodyPr/>
        <a:lstStyle/>
        <a:p>
          <a:endParaRPr lang="en-GB"/>
        </a:p>
      </dgm:t>
    </dgm:pt>
    <dgm:pt modelId="{445F21D5-C16B-42EB-881B-F6B5AA4BDA91}" type="sibTrans" cxnId="{3F7E4A01-7679-4920-9ABB-904F46F8E627}">
      <dgm:prSet/>
      <dgm:spPr/>
      <dgm:t>
        <a:bodyPr/>
        <a:lstStyle/>
        <a:p>
          <a:endParaRPr lang="en-GB"/>
        </a:p>
      </dgm:t>
    </dgm:pt>
    <dgm:pt modelId="{D2FF956D-5733-405B-B88C-52DCDDA266E1}">
      <dgm:prSet custT="1"/>
      <dgm:spPr/>
      <dgm:t>
        <a:bodyPr/>
        <a:lstStyle/>
        <a:p>
          <a:r>
            <a:rPr lang="en-GB" sz="1200" smtClean="0"/>
            <a:t>User-Defined Server Roles </a:t>
          </a:r>
          <a:endParaRPr lang="en-GB" sz="1200" dirty="0"/>
        </a:p>
      </dgm:t>
    </dgm:pt>
    <dgm:pt modelId="{299D63AE-133C-4BA6-B02D-FEEB24CD7B47}" type="parTrans" cxnId="{CF46DDE8-7994-4E34-899A-036B585AC80B}">
      <dgm:prSet/>
      <dgm:spPr/>
      <dgm:t>
        <a:bodyPr/>
        <a:lstStyle/>
        <a:p>
          <a:endParaRPr lang="en-GB"/>
        </a:p>
      </dgm:t>
    </dgm:pt>
    <dgm:pt modelId="{90D43FA7-2578-42CF-B5F2-8245A3EFB65C}" type="sibTrans" cxnId="{CF46DDE8-7994-4E34-899A-036B585AC80B}">
      <dgm:prSet/>
      <dgm:spPr/>
      <dgm:t>
        <a:bodyPr/>
        <a:lstStyle/>
        <a:p>
          <a:endParaRPr lang="en-GB"/>
        </a:p>
      </dgm:t>
    </dgm:pt>
    <dgm:pt modelId="{55F49CA7-0E3E-41DD-AE92-B679BCCCA1C8}">
      <dgm:prSet custT="1"/>
      <dgm:spPr/>
      <dgm:t>
        <a:bodyPr/>
        <a:lstStyle/>
        <a:p>
          <a:r>
            <a:rPr lang="en-GB" sz="1200" dirty="0" smtClean="0"/>
            <a:t>Enhanced Auditing Features </a:t>
          </a:r>
          <a:endParaRPr lang="en-GB" sz="1200" dirty="0"/>
        </a:p>
      </dgm:t>
    </dgm:pt>
    <dgm:pt modelId="{56F09CA9-AE1B-4035-A51B-897D8C18FBEA}" type="parTrans" cxnId="{73D12F13-B118-4A23-AB49-4674AC84F0DE}">
      <dgm:prSet/>
      <dgm:spPr/>
      <dgm:t>
        <a:bodyPr/>
        <a:lstStyle/>
        <a:p>
          <a:endParaRPr lang="en-GB"/>
        </a:p>
      </dgm:t>
    </dgm:pt>
    <dgm:pt modelId="{7CA9B0D6-39A4-4ECE-97C1-3483454B3880}" type="sibTrans" cxnId="{73D12F13-B118-4A23-AB49-4674AC84F0DE}">
      <dgm:prSet/>
      <dgm:spPr/>
      <dgm:t>
        <a:bodyPr/>
        <a:lstStyle/>
        <a:p>
          <a:endParaRPr lang="en-GB"/>
        </a:p>
      </dgm:t>
    </dgm:pt>
    <dgm:pt modelId="{9D640FC7-56DD-42AB-A966-05EE73651FB3}">
      <dgm:prSet custT="1"/>
      <dgm:spPr/>
      <dgm:t>
        <a:bodyPr/>
        <a:lstStyle/>
        <a:p>
          <a:r>
            <a:rPr lang="en-GB" sz="1200" smtClean="0"/>
            <a:t>BI Semantic Model </a:t>
          </a:r>
          <a:endParaRPr lang="en-GB" sz="1200" dirty="0"/>
        </a:p>
      </dgm:t>
    </dgm:pt>
    <dgm:pt modelId="{F012D628-0E1A-4AD9-8AA9-89E15E413C9A}" type="parTrans" cxnId="{1F4A34DD-6ADB-4B44-8743-CD2FD4AD4543}">
      <dgm:prSet/>
      <dgm:spPr/>
      <dgm:t>
        <a:bodyPr/>
        <a:lstStyle/>
        <a:p>
          <a:endParaRPr lang="en-GB"/>
        </a:p>
      </dgm:t>
    </dgm:pt>
    <dgm:pt modelId="{C34A44A4-DAAE-4D8C-9841-0CEC591A4E48}" type="sibTrans" cxnId="{1F4A34DD-6ADB-4B44-8743-CD2FD4AD4543}">
      <dgm:prSet/>
      <dgm:spPr/>
      <dgm:t>
        <a:bodyPr/>
        <a:lstStyle/>
        <a:p>
          <a:endParaRPr lang="en-GB"/>
        </a:p>
      </dgm:t>
    </dgm:pt>
    <dgm:pt modelId="{2DE5EE55-A51E-4989-9492-7C257D5361F8}">
      <dgm:prSet custT="1"/>
      <dgm:spPr/>
      <dgm:t>
        <a:bodyPr/>
        <a:lstStyle/>
        <a:p>
          <a:r>
            <a:rPr lang="en-GB" sz="1200" smtClean="0"/>
            <a:t>Sequence Objects </a:t>
          </a:r>
          <a:endParaRPr lang="en-GB" sz="1200" dirty="0"/>
        </a:p>
      </dgm:t>
    </dgm:pt>
    <dgm:pt modelId="{1CC59A99-A782-4345-BB75-81FD4324E674}" type="parTrans" cxnId="{CE93AB27-23B8-43C4-9824-616340AF8E9F}">
      <dgm:prSet/>
      <dgm:spPr/>
      <dgm:t>
        <a:bodyPr/>
        <a:lstStyle/>
        <a:p>
          <a:endParaRPr lang="en-GB"/>
        </a:p>
      </dgm:t>
    </dgm:pt>
    <dgm:pt modelId="{3A9676F3-492B-4E0D-AF86-E3F96BC28AB5}" type="sibTrans" cxnId="{CE93AB27-23B8-43C4-9824-616340AF8E9F}">
      <dgm:prSet/>
      <dgm:spPr/>
      <dgm:t>
        <a:bodyPr/>
        <a:lstStyle/>
        <a:p>
          <a:endParaRPr lang="en-GB"/>
        </a:p>
      </dgm:t>
    </dgm:pt>
    <dgm:pt modelId="{ABC283A8-C81A-49F2-A3B9-7DAD858F5AB6}">
      <dgm:prSet custT="1"/>
      <dgm:spPr/>
      <dgm:t>
        <a:bodyPr/>
        <a:lstStyle/>
        <a:p>
          <a:r>
            <a:rPr lang="en-GB" sz="1200" dirty="0" smtClean="0"/>
            <a:t>Enhanced PowerShell Support </a:t>
          </a:r>
          <a:endParaRPr lang="en-GB" sz="1200" dirty="0"/>
        </a:p>
      </dgm:t>
    </dgm:pt>
    <dgm:pt modelId="{A7C920A0-230C-42EF-BCBC-4BC7148A1DDB}" type="parTrans" cxnId="{34A26AAB-CCB6-4C52-A85B-DD96B76188BD}">
      <dgm:prSet/>
      <dgm:spPr/>
      <dgm:t>
        <a:bodyPr/>
        <a:lstStyle/>
        <a:p>
          <a:endParaRPr lang="en-GB"/>
        </a:p>
      </dgm:t>
    </dgm:pt>
    <dgm:pt modelId="{AC3EEA5F-B672-4C58-8CA7-064F38FC10C7}" type="sibTrans" cxnId="{34A26AAB-CCB6-4C52-A85B-DD96B76188BD}">
      <dgm:prSet/>
      <dgm:spPr/>
      <dgm:t>
        <a:bodyPr/>
        <a:lstStyle/>
        <a:p>
          <a:endParaRPr lang="en-GB"/>
        </a:p>
      </dgm:t>
    </dgm:pt>
    <dgm:pt modelId="{DFC1F2D1-CDBD-46FE-99F6-44071B9A6F35}">
      <dgm:prSet custT="1"/>
      <dgm:spPr/>
      <dgm:t>
        <a:bodyPr/>
        <a:lstStyle/>
        <a:p>
          <a:r>
            <a:rPr lang="en-GB" sz="1200" dirty="0" smtClean="0"/>
            <a:t>Distributed Replay </a:t>
          </a:r>
          <a:endParaRPr lang="en-GB" sz="1200" dirty="0"/>
        </a:p>
      </dgm:t>
    </dgm:pt>
    <dgm:pt modelId="{36686349-A93E-4235-ABC3-971377C6F4DF}" type="parTrans" cxnId="{0F7175DB-0984-4EB7-94AF-E9EF7BF4C068}">
      <dgm:prSet/>
      <dgm:spPr/>
      <dgm:t>
        <a:bodyPr/>
        <a:lstStyle/>
        <a:p>
          <a:endParaRPr lang="en-GB"/>
        </a:p>
      </dgm:t>
    </dgm:pt>
    <dgm:pt modelId="{077B146D-F6FF-4F50-B8B9-777FEAB17180}" type="sibTrans" cxnId="{0F7175DB-0984-4EB7-94AF-E9EF7BF4C068}">
      <dgm:prSet/>
      <dgm:spPr/>
      <dgm:t>
        <a:bodyPr/>
        <a:lstStyle/>
        <a:p>
          <a:endParaRPr lang="en-GB"/>
        </a:p>
      </dgm:t>
    </dgm:pt>
    <dgm:pt modelId="{719EBF57-6720-4058-899D-DE3B8C039477}">
      <dgm:prSet custT="1"/>
      <dgm:spPr/>
      <dgm:t>
        <a:bodyPr/>
        <a:lstStyle/>
        <a:p>
          <a:r>
            <a:rPr lang="en-GB" sz="1200" smtClean="0"/>
            <a:t>PowerView </a:t>
          </a:r>
          <a:endParaRPr lang="en-GB" sz="1200" dirty="0"/>
        </a:p>
      </dgm:t>
    </dgm:pt>
    <dgm:pt modelId="{13EF7A5D-418F-4B35-BE2B-781C32525577}" type="parTrans" cxnId="{C499E7BA-15E7-42AD-A1B1-384A86A8CA1E}">
      <dgm:prSet/>
      <dgm:spPr/>
      <dgm:t>
        <a:bodyPr/>
        <a:lstStyle/>
        <a:p>
          <a:endParaRPr lang="en-GB"/>
        </a:p>
      </dgm:t>
    </dgm:pt>
    <dgm:pt modelId="{64CA4DF1-0DD0-4890-ABDD-C139D1543F46}" type="sibTrans" cxnId="{C499E7BA-15E7-42AD-A1B1-384A86A8CA1E}">
      <dgm:prSet/>
      <dgm:spPr/>
      <dgm:t>
        <a:bodyPr/>
        <a:lstStyle/>
        <a:p>
          <a:endParaRPr lang="en-GB"/>
        </a:p>
      </dgm:t>
    </dgm:pt>
    <dgm:pt modelId="{C8143D5D-4007-43AB-913C-78EC1D0E3AE1}">
      <dgm:prSet custT="1"/>
      <dgm:spPr/>
      <dgm:t>
        <a:bodyPr/>
        <a:lstStyle/>
        <a:p>
          <a:r>
            <a:rPr lang="en-GB" sz="1200" smtClean="0"/>
            <a:t>SQL Azure Enhancements </a:t>
          </a:r>
          <a:endParaRPr lang="en-GB" sz="1200" dirty="0"/>
        </a:p>
      </dgm:t>
    </dgm:pt>
    <dgm:pt modelId="{C57C8865-DAE3-43AB-B666-72C2821A112B}" type="parTrans" cxnId="{00BC7940-3E1A-4F87-ABC6-89A71F91DD12}">
      <dgm:prSet/>
      <dgm:spPr/>
      <dgm:t>
        <a:bodyPr/>
        <a:lstStyle/>
        <a:p>
          <a:endParaRPr lang="en-GB"/>
        </a:p>
      </dgm:t>
    </dgm:pt>
    <dgm:pt modelId="{E0AB1979-7CA7-4F41-916E-D32A74F300BA}" type="sibTrans" cxnId="{00BC7940-3E1A-4F87-ABC6-89A71F91DD12}">
      <dgm:prSet/>
      <dgm:spPr/>
      <dgm:t>
        <a:bodyPr/>
        <a:lstStyle/>
        <a:p>
          <a:endParaRPr lang="en-GB"/>
        </a:p>
      </dgm:t>
    </dgm:pt>
    <dgm:pt modelId="{5C34712F-3109-441A-97B0-6FEAA5C4C0C4}">
      <dgm:prSet custT="1"/>
      <dgm:spPr/>
      <dgm:t>
        <a:bodyPr/>
        <a:lstStyle/>
        <a:p>
          <a:r>
            <a:rPr lang="en-GB" sz="1200" dirty="0" smtClean="0"/>
            <a:t>Big Data Support</a:t>
          </a:r>
          <a:r>
            <a:rPr lang="en-GB" sz="1600" dirty="0" smtClean="0"/>
            <a:t> </a:t>
          </a:r>
          <a:endParaRPr lang="en-GB" sz="800" dirty="0"/>
        </a:p>
      </dgm:t>
    </dgm:pt>
    <dgm:pt modelId="{143C633E-A582-41F0-B11D-FE990381C758}" type="parTrans" cxnId="{9B35B2EB-B9AF-4878-B353-1655E751D288}">
      <dgm:prSet/>
      <dgm:spPr/>
      <dgm:t>
        <a:bodyPr/>
        <a:lstStyle/>
        <a:p>
          <a:endParaRPr lang="en-GB"/>
        </a:p>
      </dgm:t>
    </dgm:pt>
    <dgm:pt modelId="{8D2E1D8B-A189-4B0E-AA50-2CCF6369329E}" type="sibTrans" cxnId="{9B35B2EB-B9AF-4878-B353-1655E751D288}">
      <dgm:prSet/>
      <dgm:spPr/>
      <dgm:t>
        <a:bodyPr/>
        <a:lstStyle/>
        <a:p>
          <a:endParaRPr lang="en-GB"/>
        </a:p>
      </dgm:t>
    </dgm:pt>
    <dgm:pt modelId="{E12AE674-7A10-456E-8BC2-F202862BC8E9}">
      <dgm:prSet custT="1"/>
      <dgm:spPr/>
      <dgm:t>
        <a:bodyPr/>
        <a:lstStyle/>
        <a:p>
          <a:r>
            <a:rPr lang="en-GB" sz="1400" dirty="0" smtClean="0">
              <a:solidFill>
                <a:schemeClr val="tx1"/>
              </a:solidFill>
            </a:rPr>
            <a:t>Power BI for Office 365 integration </a:t>
          </a:r>
          <a:endParaRPr lang="en-GB" sz="1400" dirty="0">
            <a:solidFill>
              <a:schemeClr val="tx1"/>
            </a:solidFill>
          </a:endParaRPr>
        </a:p>
      </dgm:t>
    </dgm:pt>
    <dgm:pt modelId="{A843A676-13CD-4800-B260-C79C62656282}" type="parTrans" cxnId="{B4466576-C4AC-4070-B7B9-40E5D920781A}">
      <dgm:prSet/>
      <dgm:spPr/>
      <dgm:t>
        <a:bodyPr/>
        <a:lstStyle/>
        <a:p>
          <a:endParaRPr lang="en-GB"/>
        </a:p>
      </dgm:t>
    </dgm:pt>
    <dgm:pt modelId="{B4342BDB-8845-42CE-9B0F-3E8D84495282}" type="sibTrans" cxnId="{B4466576-C4AC-4070-B7B9-40E5D920781A}">
      <dgm:prSet/>
      <dgm:spPr/>
      <dgm:t>
        <a:bodyPr/>
        <a:lstStyle/>
        <a:p>
          <a:endParaRPr lang="en-GB"/>
        </a:p>
      </dgm:t>
    </dgm:pt>
    <dgm:pt modelId="{F4B898AF-9096-4F99-87B7-58C44295A4E3}">
      <dgm:prSet custT="1"/>
      <dgm:spPr/>
      <dgm:t>
        <a:bodyPr/>
        <a:lstStyle/>
        <a:p>
          <a:endParaRPr lang="en-GB" sz="1800" dirty="0">
            <a:solidFill>
              <a:schemeClr val="tx1"/>
            </a:solidFill>
          </a:endParaRPr>
        </a:p>
      </dgm:t>
    </dgm:pt>
    <dgm:pt modelId="{C7C3E0F8-E69F-462D-9CB8-C6B7A0C89C82}" type="parTrans" cxnId="{248911D2-7CE8-41D3-801F-73237499967D}">
      <dgm:prSet/>
      <dgm:spPr/>
      <dgm:t>
        <a:bodyPr/>
        <a:lstStyle/>
        <a:p>
          <a:endParaRPr lang="en-GB"/>
        </a:p>
      </dgm:t>
    </dgm:pt>
    <dgm:pt modelId="{AD027D37-AA02-4D90-8FD9-91577DC41EDC}" type="sibTrans" cxnId="{248911D2-7CE8-41D3-801F-73237499967D}">
      <dgm:prSet/>
      <dgm:spPr/>
      <dgm:t>
        <a:bodyPr/>
        <a:lstStyle/>
        <a:p>
          <a:endParaRPr lang="en-GB"/>
        </a:p>
      </dgm:t>
    </dgm:pt>
    <dgm:pt modelId="{0C90CA9E-D3DD-4E65-AC8B-3A46DDCB5EC7}">
      <dgm:prSet custT="1"/>
      <dgm:spPr/>
      <dgm:t>
        <a:bodyPr/>
        <a:lstStyle/>
        <a:p>
          <a:r>
            <a:rPr lang="en-GB" sz="1400" smtClean="0">
              <a:solidFill>
                <a:schemeClr val="tx1"/>
              </a:solidFill>
            </a:rPr>
            <a:t>Always Encrypted</a:t>
          </a:r>
          <a:endParaRPr lang="en-GB" sz="1400" dirty="0">
            <a:solidFill>
              <a:schemeClr val="tx1"/>
            </a:solidFill>
          </a:endParaRPr>
        </a:p>
      </dgm:t>
    </dgm:pt>
    <dgm:pt modelId="{EEEA2AF8-A8F6-4B1E-9626-8B6782225026}" type="parTrans" cxnId="{C691E034-C9CA-414F-B3BF-893B7B6CC96F}">
      <dgm:prSet/>
      <dgm:spPr/>
      <dgm:t>
        <a:bodyPr/>
        <a:lstStyle/>
        <a:p>
          <a:endParaRPr lang="en-GB"/>
        </a:p>
      </dgm:t>
    </dgm:pt>
    <dgm:pt modelId="{F2F191B8-755D-4783-9889-362ECF5E9637}" type="sibTrans" cxnId="{C691E034-C9CA-414F-B3BF-893B7B6CC96F}">
      <dgm:prSet/>
      <dgm:spPr/>
      <dgm:t>
        <a:bodyPr/>
        <a:lstStyle/>
        <a:p>
          <a:endParaRPr lang="en-GB"/>
        </a:p>
      </dgm:t>
    </dgm:pt>
    <dgm:pt modelId="{724FC12F-EB02-4437-923D-5BF8C20C81EC}">
      <dgm:prSet custT="1"/>
      <dgm:spPr/>
      <dgm:t>
        <a:bodyPr/>
        <a:lstStyle/>
        <a:p>
          <a:r>
            <a:rPr lang="en-GB" sz="1400" smtClean="0">
              <a:solidFill>
                <a:schemeClr val="tx1"/>
              </a:solidFill>
            </a:rPr>
            <a:t>Stretch Database</a:t>
          </a:r>
          <a:endParaRPr lang="en-GB" sz="1400" dirty="0">
            <a:solidFill>
              <a:schemeClr val="tx1"/>
            </a:solidFill>
          </a:endParaRPr>
        </a:p>
      </dgm:t>
    </dgm:pt>
    <dgm:pt modelId="{511E427C-D0BF-4A0D-83B1-C9D31B3E5D8C}" type="parTrans" cxnId="{C1526162-74F3-42B0-B61D-B544CEC25406}">
      <dgm:prSet/>
      <dgm:spPr/>
      <dgm:t>
        <a:bodyPr/>
        <a:lstStyle/>
        <a:p>
          <a:endParaRPr lang="en-GB"/>
        </a:p>
      </dgm:t>
    </dgm:pt>
    <dgm:pt modelId="{6F8A4F4D-9F9F-416E-B97D-D1F8AE048A02}" type="sibTrans" cxnId="{C1526162-74F3-42B0-B61D-B544CEC25406}">
      <dgm:prSet/>
      <dgm:spPr/>
      <dgm:t>
        <a:bodyPr/>
        <a:lstStyle/>
        <a:p>
          <a:endParaRPr lang="en-GB"/>
        </a:p>
      </dgm:t>
    </dgm:pt>
    <dgm:pt modelId="{C3B99927-F697-4E65-B624-720182B124A3}">
      <dgm:prSet custT="1"/>
      <dgm:spPr/>
      <dgm:t>
        <a:bodyPr/>
        <a:lstStyle/>
        <a:p>
          <a:r>
            <a:rPr lang="en-GB" sz="1400" dirty="0" smtClean="0">
              <a:solidFill>
                <a:schemeClr val="tx1"/>
              </a:solidFill>
            </a:rPr>
            <a:t>Real-time Operational Analytics</a:t>
          </a:r>
          <a:endParaRPr lang="en-GB" sz="1400" dirty="0">
            <a:solidFill>
              <a:schemeClr val="tx1"/>
            </a:solidFill>
          </a:endParaRPr>
        </a:p>
      </dgm:t>
    </dgm:pt>
    <dgm:pt modelId="{ED09458B-C692-4DBA-AA10-AF8C8ADA8706}" type="parTrans" cxnId="{504967AC-2203-4EFC-9855-9B01E8A7E8D2}">
      <dgm:prSet/>
      <dgm:spPr/>
      <dgm:t>
        <a:bodyPr/>
        <a:lstStyle/>
        <a:p>
          <a:endParaRPr lang="en-GB"/>
        </a:p>
      </dgm:t>
    </dgm:pt>
    <dgm:pt modelId="{F705B097-D0D2-498F-9BD3-D296DEFBF413}" type="sibTrans" cxnId="{504967AC-2203-4EFC-9855-9B01E8A7E8D2}">
      <dgm:prSet/>
      <dgm:spPr/>
      <dgm:t>
        <a:bodyPr/>
        <a:lstStyle/>
        <a:p>
          <a:endParaRPr lang="en-GB"/>
        </a:p>
      </dgm:t>
    </dgm:pt>
    <dgm:pt modelId="{3C90DD71-8ABF-40AD-808B-6DE6079EEA4D}">
      <dgm:prSet custT="1"/>
      <dgm:spPr/>
      <dgm:t>
        <a:bodyPr/>
        <a:lstStyle/>
        <a:p>
          <a:r>
            <a:rPr lang="en-GB" sz="1400" smtClean="0">
              <a:solidFill>
                <a:schemeClr val="tx1"/>
              </a:solidFill>
            </a:rPr>
            <a:t>PolyBase into SQL Server</a:t>
          </a:r>
          <a:endParaRPr lang="en-GB" sz="1400">
            <a:solidFill>
              <a:schemeClr val="tx1"/>
            </a:solidFill>
          </a:endParaRPr>
        </a:p>
      </dgm:t>
    </dgm:pt>
    <dgm:pt modelId="{C9690F34-018D-427A-83BD-3ED7CF45AD55}" type="parTrans" cxnId="{B4653CE8-7AFF-48B0-B6E1-9877D2F7D3B8}">
      <dgm:prSet/>
      <dgm:spPr/>
      <dgm:t>
        <a:bodyPr/>
        <a:lstStyle/>
        <a:p>
          <a:endParaRPr lang="en-GB"/>
        </a:p>
      </dgm:t>
    </dgm:pt>
    <dgm:pt modelId="{6CF71B4D-C48A-4AE2-AAE6-4599FBD92385}" type="sibTrans" cxnId="{B4653CE8-7AFF-48B0-B6E1-9877D2F7D3B8}">
      <dgm:prSet/>
      <dgm:spPr/>
      <dgm:t>
        <a:bodyPr/>
        <a:lstStyle/>
        <a:p>
          <a:endParaRPr lang="en-GB"/>
        </a:p>
      </dgm:t>
    </dgm:pt>
    <dgm:pt modelId="{5099AA9D-11DF-43EC-B7C3-B24726A12C2E}">
      <dgm:prSet custT="1"/>
      <dgm:spPr/>
      <dgm:t>
        <a:bodyPr/>
        <a:lstStyle/>
        <a:p>
          <a:r>
            <a:rPr lang="en-GB" sz="1400" smtClean="0">
              <a:solidFill>
                <a:schemeClr val="tx1"/>
              </a:solidFill>
            </a:rPr>
            <a:t>Native JSON support</a:t>
          </a:r>
          <a:endParaRPr lang="en-GB" sz="1400">
            <a:solidFill>
              <a:schemeClr val="tx1"/>
            </a:solidFill>
          </a:endParaRPr>
        </a:p>
      </dgm:t>
    </dgm:pt>
    <dgm:pt modelId="{533F244E-FCF7-4A49-972F-42FC3A8454D4}" type="parTrans" cxnId="{1F378C6D-11BD-45D7-91C0-AAF1C4152A5E}">
      <dgm:prSet/>
      <dgm:spPr/>
      <dgm:t>
        <a:bodyPr/>
        <a:lstStyle/>
        <a:p>
          <a:endParaRPr lang="en-GB"/>
        </a:p>
      </dgm:t>
    </dgm:pt>
    <dgm:pt modelId="{AFC31B2C-CE77-4EB2-9159-E42F6F06C48D}" type="sibTrans" cxnId="{1F378C6D-11BD-45D7-91C0-AAF1C4152A5E}">
      <dgm:prSet/>
      <dgm:spPr/>
      <dgm:t>
        <a:bodyPr/>
        <a:lstStyle/>
        <a:p>
          <a:endParaRPr lang="en-GB"/>
        </a:p>
      </dgm:t>
    </dgm:pt>
    <dgm:pt modelId="{14D5588E-EF7A-4ED1-B95E-52976447E3E1}">
      <dgm:prSet custT="1"/>
      <dgm:spPr/>
      <dgm:t>
        <a:bodyPr/>
        <a:lstStyle/>
        <a:p>
          <a:r>
            <a:rPr lang="en-GB" sz="1400" smtClean="0">
              <a:solidFill>
                <a:schemeClr val="tx1"/>
              </a:solidFill>
            </a:rPr>
            <a:t>Always-On enhancements</a:t>
          </a:r>
          <a:endParaRPr lang="en-GB" sz="1400">
            <a:solidFill>
              <a:schemeClr val="tx1"/>
            </a:solidFill>
          </a:endParaRPr>
        </a:p>
      </dgm:t>
    </dgm:pt>
    <dgm:pt modelId="{E23F3592-ABB1-43A3-BDE5-4CFE8DEAD396}" type="parTrans" cxnId="{DD4AD106-9BF2-4892-9ADB-FCBED395910B}">
      <dgm:prSet/>
      <dgm:spPr/>
      <dgm:t>
        <a:bodyPr/>
        <a:lstStyle/>
        <a:p>
          <a:endParaRPr lang="en-GB"/>
        </a:p>
      </dgm:t>
    </dgm:pt>
    <dgm:pt modelId="{481B6731-1DFF-429C-A93C-773C77F11DBF}" type="sibTrans" cxnId="{DD4AD106-9BF2-4892-9ADB-FCBED395910B}">
      <dgm:prSet/>
      <dgm:spPr/>
      <dgm:t>
        <a:bodyPr/>
        <a:lstStyle/>
        <a:p>
          <a:endParaRPr lang="en-GB"/>
        </a:p>
      </dgm:t>
    </dgm:pt>
    <dgm:pt modelId="{42F21E52-4157-42F6-BF61-C8E779C90009}">
      <dgm:prSet custT="1"/>
      <dgm:spPr/>
      <dgm:t>
        <a:bodyPr/>
        <a:lstStyle/>
        <a:p>
          <a:r>
            <a:rPr lang="en-GB" sz="1400" smtClean="0">
              <a:solidFill>
                <a:schemeClr val="tx1"/>
              </a:solidFill>
            </a:rPr>
            <a:t>Enhanced In-memory OLTP</a:t>
          </a:r>
          <a:endParaRPr lang="en-GB" sz="1400">
            <a:solidFill>
              <a:schemeClr val="tx1"/>
            </a:solidFill>
          </a:endParaRPr>
        </a:p>
      </dgm:t>
    </dgm:pt>
    <dgm:pt modelId="{CEF59E36-BEF6-41E5-927E-A75ED761A139}" type="parTrans" cxnId="{BF7FC435-1FEC-4D26-A17B-DDD55E6DCB95}">
      <dgm:prSet/>
      <dgm:spPr/>
      <dgm:t>
        <a:bodyPr/>
        <a:lstStyle/>
        <a:p>
          <a:endParaRPr lang="en-GB"/>
        </a:p>
      </dgm:t>
    </dgm:pt>
    <dgm:pt modelId="{2F4CC20E-003B-4D96-B96B-8F77AC1E00CD}" type="sibTrans" cxnId="{BF7FC435-1FEC-4D26-A17B-DDD55E6DCB95}">
      <dgm:prSet/>
      <dgm:spPr/>
      <dgm:t>
        <a:bodyPr/>
        <a:lstStyle/>
        <a:p>
          <a:endParaRPr lang="en-GB"/>
        </a:p>
      </dgm:t>
    </dgm:pt>
    <dgm:pt modelId="{098E6692-26B0-4FC3-9A00-C34A59769332}">
      <dgm:prSet custT="1"/>
      <dgm:spPr/>
      <dgm:t>
        <a:bodyPr/>
        <a:lstStyle/>
        <a:p>
          <a:r>
            <a:rPr lang="en-GB" sz="1400" dirty="0" smtClean="0">
              <a:solidFill>
                <a:schemeClr val="tx1"/>
              </a:solidFill>
            </a:rPr>
            <a:t>Revamped SSDT</a:t>
          </a:r>
          <a:endParaRPr lang="en-GB" sz="1400" dirty="0">
            <a:solidFill>
              <a:schemeClr val="tx1"/>
            </a:solidFill>
          </a:endParaRPr>
        </a:p>
      </dgm:t>
    </dgm:pt>
    <dgm:pt modelId="{C58DB37A-3AC3-46FF-8878-930A45AF62E4}" type="parTrans" cxnId="{E8497E37-1EF2-4AE4-AF52-496AA22AF206}">
      <dgm:prSet/>
      <dgm:spPr/>
      <dgm:t>
        <a:bodyPr/>
        <a:lstStyle/>
        <a:p>
          <a:endParaRPr lang="en-GB"/>
        </a:p>
      </dgm:t>
    </dgm:pt>
    <dgm:pt modelId="{16566EBF-538F-4F2E-AD3D-D0F8BBEF08B1}" type="sibTrans" cxnId="{E8497E37-1EF2-4AE4-AF52-496AA22AF206}">
      <dgm:prSet/>
      <dgm:spPr/>
      <dgm:t>
        <a:bodyPr/>
        <a:lstStyle/>
        <a:p>
          <a:endParaRPr lang="en-GB"/>
        </a:p>
      </dgm:t>
    </dgm:pt>
    <dgm:pt modelId="{B4D2C28B-B547-4F85-B6ED-62BB2BBA0F7F}">
      <dgm:prSet custT="1"/>
      <dgm:spPr/>
      <dgm:t>
        <a:bodyPr/>
        <a:lstStyle/>
        <a:p>
          <a:r>
            <a:rPr lang="en-GB" sz="1400" smtClean="0">
              <a:solidFill>
                <a:schemeClr val="tx1"/>
              </a:solidFill>
            </a:rPr>
            <a:t>SSDT for BI</a:t>
          </a:r>
          <a:endParaRPr lang="en-GB" sz="1400" dirty="0">
            <a:solidFill>
              <a:schemeClr val="tx1"/>
            </a:solidFill>
          </a:endParaRPr>
        </a:p>
      </dgm:t>
    </dgm:pt>
    <dgm:pt modelId="{95913097-F9C6-436C-A6B0-15475274DFAC}" type="sibTrans" cxnId="{9F30988C-CE38-42EE-B4BC-A52D9F3C8FEC}">
      <dgm:prSet/>
      <dgm:spPr/>
      <dgm:t>
        <a:bodyPr/>
        <a:lstStyle/>
        <a:p>
          <a:endParaRPr lang="en-GB"/>
        </a:p>
      </dgm:t>
    </dgm:pt>
    <dgm:pt modelId="{6C6B60C4-47A1-42DC-8FF1-F55B3E479602}" type="parTrans" cxnId="{9F30988C-CE38-42EE-B4BC-A52D9F3C8FEC}">
      <dgm:prSet/>
      <dgm:spPr/>
      <dgm:t>
        <a:bodyPr/>
        <a:lstStyle/>
        <a:p>
          <a:endParaRPr lang="en-GB"/>
        </a:p>
      </dgm:t>
    </dgm:pt>
    <dgm:pt modelId="{65F6B499-845C-4122-BFD2-3005B0E74020}">
      <dgm:prSet custT="1"/>
      <dgm:spPr/>
      <dgm:t>
        <a:bodyPr/>
        <a:lstStyle/>
        <a:p>
          <a:r>
            <a:rPr lang="en-GB" sz="1400" smtClean="0">
              <a:solidFill>
                <a:schemeClr val="tx1"/>
              </a:solidFill>
            </a:rPr>
            <a:t>Updatable Columnstore Indexes</a:t>
          </a:r>
          <a:endParaRPr lang="en-GB" sz="1400" dirty="0">
            <a:solidFill>
              <a:schemeClr val="tx1"/>
            </a:solidFill>
          </a:endParaRPr>
        </a:p>
      </dgm:t>
    </dgm:pt>
    <dgm:pt modelId="{4872B1B8-14A5-47B1-BABA-2327A5E16A4C}" type="sibTrans" cxnId="{3788162E-924D-424C-B790-2384A2B2EC10}">
      <dgm:prSet/>
      <dgm:spPr/>
      <dgm:t>
        <a:bodyPr/>
        <a:lstStyle/>
        <a:p>
          <a:endParaRPr lang="en-GB"/>
        </a:p>
      </dgm:t>
    </dgm:pt>
    <dgm:pt modelId="{EE77E7F7-0C3A-4603-996F-6A38AE9A49AB}" type="parTrans" cxnId="{3788162E-924D-424C-B790-2384A2B2EC10}">
      <dgm:prSet/>
      <dgm:spPr/>
      <dgm:t>
        <a:bodyPr/>
        <a:lstStyle/>
        <a:p>
          <a:endParaRPr lang="en-GB"/>
        </a:p>
      </dgm:t>
    </dgm:pt>
    <dgm:pt modelId="{AF012F0B-3EC7-43AE-95CB-BA4589BF6953}">
      <dgm:prSet custT="1"/>
      <dgm:spPr/>
      <dgm:t>
        <a:bodyPr/>
        <a:lstStyle/>
        <a:p>
          <a:r>
            <a:rPr lang="en-GB" sz="1400" dirty="0" smtClean="0">
              <a:solidFill>
                <a:schemeClr val="tx1"/>
              </a:solidFill>
            </a:rPr>
            <a:t>Backup Enhancements</a:t>
          </a:r>
          <a:endParaRPr lang="en-GB" sz="1400" dirty="0">
            <a:solidFill>
              <a:schemeClr val="tx1"/>
            </a:solidFill>
          </a:endParaRPr>
        </a:p>
      </dgm:t>
    </dgm:pt>
    <dgm:pt modelId="{AFD66873-D0B8-4FC4-8F36-EDA6031C3C70}" type="sibTrans" cxnId="{8DABED7F-709C-4710-83FC-887840F29594}">
      <dgm:prSet/>
      <dgm:spPr/>
      <dgm:t>
        <a:bodyPr/>
        <a:lstStyle/>
        <a:p>
          <a:endParaRPr lang="en-GB"/>
        </a:p>
      </dgm:t>
    </dgm:pt>
    <dgm:pt modelId="{E7D5606C-E810-4E76-A221-05C884AE7FBA}" type="parTrans" cxnId="{8DABED7F-709C-4710-83FC-887840F29594}">
      <dgm:prSet/>
      <dgm:spPr/>
      <dgm:t>
        <a:bodyPr/>
        <a:lstStyle/>
        <a:p>
          <a:endParaRPr lang="en-GB"/>
        </a:p>
      </dgm:t>
    </dgm:pt>
    <dgm:pt modelId="{75781D6D-ACAB-4960-B2E1-40DF45D2F556}">
      <dgm:prSet custT="1"/>
      <dgm:spPr/>
      <dgm:t>
        <a:bodyPr/>
        <a:lstStyle/>
        <a:p>
          <a:r>
            <a:rPr lang="en-GB" sz="1400" dirty="0" smtClean="0">
              <a:solidFill>
                <a:schemeClr val="tx1"/>
              </a:solidFill>
            </a:rPr>
            <a:t>Enhanced </a:t>
          </a:r>
          <a:r>
            <a:rPr lang="en-GB" sz="1400" dirty="0" err="1" smtClean="0">
              <a:solidFill>
                <a:schemeClr val="tx1"/>
              </a:solidFill>
            </a:rPr>
            <a:t>AlwaysOn</a:t>
          </a:r>
          <a:r>
            <a:rPr lang="en-GB" sz="1400" dirty="0" smtClean="0">
              <a:solidFill>
                <a:schemeClr val="tx1"/>
              </a:solidFill>
            </a:rPr>
            <a:t> Availability groups</a:t>
          </a:r>
          <a:endParaRPr lang="en-GB" sz="1400" dirty="0">
            <a:solidFill>
              <a:schemeClr val="tx1"/>
            </a:solidFill>
          </a:endParaRPr>
        </a:p>
      </dgm:t>
    </dgm:pt>
    <dgm:pt modelId="{7E0E4AF8-33C1-4098-95A6-5DF00569505D}" type="sibTrans" cxnId="{4DCDA491-6756-4A1A-A418-A860A7754AAB}">
      <dgm:prSet/>
      <dgm:spPr/>
      <dgm:t>
        <a:bodyPr/>
        <a:lstStyle/>
        <a:p>
          <a:endParaRPr lang="en-GB"/>
        </a:p>
      </dgm:t>
    </dgm:pt>
    <dgm:pt modelId="{008DCA77-B506-4EAD-BDB9-3A39888F759E}" type="parTrans" cxnId="{4DCDA491-6756-4A1A-A418-A860A7754AAB}">
      <dgm:prSet/>
      <dgm:spPr/>
      <dgm:t>
        <a:bodyPr/>
        <a:lstStyle/>
        <a:p>
          <a:endParaRPr lang="en-GB"/>
        </a:p>
      </dgm:t>
    </dgm:pt>
    <dgm:pt modelId="{833290C8-B6B4-45BE-B969-C312867FA799}">
      <dgm:prSet custT="1"/>
      <dgm:spPr/>
      <dgm:t>
        <a:bodyPr/>
        <a:lstStyle/>
        <a:p>
          <a:r>
            <a:rPr lang="en-GB" sz="1400" dirty="0" smtClean="0">
              <a:solidFill>
                <a:schemeClr val="tx1"/>
              </a:solidFill>
            </a:rPr>
            <a:t>Enhanced Windows 2012 Integration</a:t>
          </a:r>
          <a:endParaRPr lang="en-GB" sz="1400" dirty="0">
            <a:solidFill>
              <a:schemeClr val="tx1"/>
            </a:solidFill>
          </a:endParaRPr>
        </a:p>
      </dgm:t>
    </dgm:pt>
    <dgm:pt modelId="{C0BE73CD-D0C6-4A3B-A6DF-1117C994E03E}" type="sibTrans" cxnId="{3487E611-C3DC-4A72-8A58-FDE5C188B458}">
      <dgm:prSet/>
      <dgm:spPr/>
      <dgm:t>
        <a:bodyPr/>
        <a:lstStyle/>
        <a:p>
          <a:endParaRPr lang="en-GB"/>
        </a:p>
      </dgm:t>
    </dgm:pt>
    <dgm:pt modelId="{928CAC55-703B-4A51-9CC2-978937173919}" type="parTrans" cxnId="{3487E611-C3DC-4A72-8A58-FDE5C188B458}">
      <dgm:prSet/>
      <dgm:spPr/>
      <dgm:t>
        <a:bodyPr/>
        <a:lstStyle/>
        <a:p>
          <a:endParaRPr lang="en-GB"/>
        </a:p>
      </dgm:t>
    </dgm:pt>
    <dgm:pt modelId="{D0D59B94-C7A5-4CB7-AB1F-598B3A632A1F}">
      <dgm:prSet custT="1"/>
      <dgm:spPr/>
      <dgm:t>
        <a:bodyPr/>
        <a:lstStyle/>
        <a:p>
          <a:endParaRPr lang="en-GB" sz="1800" dirty="0">
            <a:solidFill>
              <a:schemeClr val="tx1"/>
            </a:solidFill>
          </a:endParaRPr>
        </a:p>
      </dgm:t>
    </dgm:pt>
    <dgm:pt modelId="{DDCF43EB-604B-4690-96DE-1287EDF33E5B}" type="sibTrans" cxnId="{F631DE85-A009-4EF0-91F0-626CA9B336FF}">
      <dgm:prSet/>
      <dgm:spPr/>
      <dgm:t>
        <a:bodyPr/>
        <a:lstStyle/>
        <a:p>
          <a:endParaRPr lang="en-GB"/>
        </a:p>
      </dgm:t>
    </dgm:pt>
    <dgm:pt modelId="{A558C6A7-BB9F-40B6-BAD8-A91707774B20}" type="parTrans" cxnId="{F631DE85-A009-4EF0-91F0-626CA9B336FF}">
      <dgm:prSet/>
      <dgm:spPr/>
      <dgm:t>
        <a:bodyPr/>
        <a:lstStyle/>
        <a:p>
          <a:endParaRPr lang="en-GB"/>
        </a:p>
      </dgm:t>
    </dgm:pt>
    <dgm:pt modelId="{5D45D47A-564D-46AB-9D6B-72FEB641F6FE}">
      <dgm:prSet custT="1"/>
      <dgm:spPr/>
      <dgm:t>
        <a:bodyPr/>
        <a:lstStyle/>
        <a:p>
          <a:r>
            <a:rPr lang="en-GB" sz="1400" smtClean="0">
              <a:solidFill>
                <a:schemeClr val="tx1"/>
              </a:solidFill>
            </a:rPr>
            <a:t>Improved In-memory engine</a:t>
          </a:r>
          <a:endParaRPr lang="en-GB" sz="1400" dirty="0">
            <a:solidFill>
              <a:schemeClr val="tx1"/>
            </a:solidFill>
          </a:endParaRPr>
        </a:p>
      </dgm:t>
    </dgm:pt>
    <dgm:pt modelId="{29844689-CAC0-4478-A927-8B615ACE0F73}" type="sibTrans" cxnId="{573B35AD-33E4-43E9-A990-099DCAFB9EE7}">
      <dgm:prSet/>
      <dgm:spPr/>
      <dgm:t>
        <a:bodyPr/>
        <a:lstStyle/>
        <a:p>
          <a:endParaRPr lang="en-GB"/>
        </a:p>
      </dgm:t>
    </dgm:pt>
    <dgm:pt modelId="{4644A3C1-9727-4258-BDF5-39CC04BADE76}" type="parTrans" cxnId="{573B35AD-33E4-43E9-A990-099DCAFB9EE7}">
      <dgm:prSet/>
      <dgm:spPr/>
      <dgm:t>
        <a:bodyPr/>
        <a:lstStyle/>
        <a:p>
          <a:endParaRPr lang="en-GB"/>
        </a:p>
      </dgm:t>
    </dgm:pt>
    <dgm:pt modelId="{66816181-EAC6-4667-80DC-F6FD41F9DAE8}" type="pres">
      <dgm:prSet presAssocID="{97DD307D-8B9E-4589-90AF-577D51C28168}" presName="Name0" presStyleCnt="0">
        <dgm:presLayoutVars>
          <dgm:dir/>
          <dgm:resizeHandles val="exact"/>
        </dgm:presLayoutVars>
      </dgm:prSet>
      <dgm:spPr/>
      <dgm:t>
        <a:bodyPr/>
        <a:lstStyle/>
        <a:p>
          <a:endParaRPr lang="en-US"/>
        </a:p>
      </dgm:t>
    </dgm:pt>
    <dgm:pt modelId="{2993E1D4-42C0-4D40-AA37-42744248763F}" type="pres">
      <dgm:prSet presAssocID="{97DD307D-8B9E-4589-90AF-577D51C28168}" presName="fgShape" presStyleLbl="fgShp" presStyleIdx="0" presStyleCnt="1" custLinFactY="-200000" custLinFactNeighborX="61" custLinFactNeighborY="-212171"/>
      <dgm:spPr>
        <a:solidFill>
          <a:schemeClr val="accent2">
            <a:lumMod val="60000"/>
            <a:lumOff val="40000"/>
          </a:schemeClr>
        </a:solidFill>
      </dgm:spPr>
    </dgm:pt>
    <dgm:pt modelId="{F5F1868B-814C-423E-B326-69243BA84C34}" type="pres">
      <dgm:prSet presAssocID="{97DD307D-8B9E-4589-90AF-577D51C28168}" presName="linComp" presStyleCnt="0"/>
      <dgm:spPr/>
    </dgm:pt>
    <dgm:pt modelId="{08663B01-75EC-413F-8331-949423B4F4B6}" type="pres">
      <dgm:prSet presAssocID="{B3B1E5AF-57B2-443F-A987-C0FB458F6D49}" presName="compNode" presStyleCnt="0"/>
      <dgm:spPr/>
    </dgm:pt>
    <dgm:pt modelId="{ADCF8F7C-6EBF-45A8-A7F7-DE0CB4FCD322}" type="pres">
      <dgm:prSet presAssocID="{B3B1E5AF-57B2-443F-A987-C0FB458F6D49}" presName="bkgdShape" presStyleLbl="node1" presStyleIdx="0" presStyleCnt="3" custLinFactNeighborX="-805" custLinFactNeighborY="2061"/>
      <dgm:spPr/>
      <dgm:t>
        <a:bodyPr/>
        <a:lstStyle/>
        <a:p>
          <a:endParaRPr lang="en-GB"/>
        </a:p>
      </dgm:t>
    </dgm:pt>
    <dgm:pt modelId="{4CA3F22D-8106-43A3-B796-91B035813DEB}" type="pres">
      <dgm:prSet presAssocID="{B3B1E5AF-57B2-443F-A987-C0FB458F6D49}" presName="nodeTx" presStyleLbl="node1" presStyleIdx="0" presStyleCnt="3">
        <dgm:presLayoutVars>
          <dgm:bulletEnabled val="1"/>
        </dgm:presLayoutVars>
      </dgm:prSet>
      <dgm:spPr/>
      <dgm:t>
        <a:bodyPr/>
        <a:lstStyle/>
        <a:p>
          <a:endParaRPr lang="en-GB"/>
        </a:p>
      </dgm:t>
    </dgm:pt>
    <dgm:pt modelId="{B976C150-CB47-444B-A706-F7244385FDC8}" type="pres">
      <dgm:prSet presAssocID="{B3B1E5AF-57B2-443F-A987-C0FB458F6D49}" presName="invisiNode" presStyleLbl="node1" presStyleIdx="0" presStyleCnt="3"/>
      <dgm:spPr/>
    </dgm:pt>
    <dgm:pt modelId="{22B6CAE2-ED0D-4AB4-924A-A38B18A490BD}" type="pres">
      <dgm:prSet presAssocID="{B3B1E5AF-57B2-443F-A987-C0FB458F6D49}" presName="imagNode" presStyleLbl="fgImgPlace1" presStyleIdx="0" presStyleCnt="3" custLinFactNeighborY="-10608"/>
      <dgm:spPr/>
    </dgm:pt>
    <dgm:pt modelId="{D380B994-E4F0-42E6-98D6-81EFA7939219}" type="pres">
      <dgm:prSet presAssocID="{B73CFDBA-3C4E-4C63-8170-EF23C76E92BF}" presName="sibTrans" presStyleLbl="sibTrans2D1" presStyleIdx="0" presStyleCnt="0"/>
      <dgm:spPr/>
      <dgm:t>
        <a:bodyPr/>
        <a:lstStyle/>
        <a:p>
          <a:endParaRPr lang="en-US"/>
        </a:p>
      </dgm:t>
    </dgm:pt>
    <dgm:pt modelId="{3413CE3E-DE7F-45BE-B735-FC3FE39AA73A}" type="pres">
      <dgm:prSet presAssocID="{D0D59B94-C7A5-4CB7-AB1F-598B3A632A1F}" presName="compNode" presStyleCnt="0"/>
      <dgm:spPr/>
    </dgm:pt>
    <dgm:pt modelId="{8FDD0DB6-2D9F-44D6-A884-A1D065B048A8}" type="pres">
      <dgm:prSet presAssocID="{D0D59B94-C7A5-4CB7-AB1F-598B3A632A1F}" presName="bkgdShape" presStyleLbl="node1" presStyleIdx="1" presStyleCnt="3"/>
      <dgm:spPr/>
      <dgm:t>
        <a:bodyPr/>
        <a:lstStyle/>
        <a:p>
          <a:endParaRPr lang="en-GB"/>
        </a:p>
      </dgm:t>
    </dgm:pt>
    <dgm:pt modelId="{43DE99A3-7848-41EE-8494-212A43CC3F26}" type="pres">
      <dgm:prSet presAssocID="{D0D59B94-C7A5-4CB7-AB1F-598B3A632A1F}" presName="nodeTx" presStyleLbl="node1" presStyleIdx="1" presStyleCnt="3">
        <dgm:presLayoutVars>
          <dgm:bulletEnabled val="1"/>
        </dgm:presLayoutVars>
      </dgm:prSet>
      <dgm:spPr/>
      <dgm:t>
        <a:bodyPr/>
        <a:lstStyle/>
        <a:p>
          <a:endParaRPr lang="en-GB"/>
        </a:p>
      </dgm:t>
    </dgm:pt>
    <dgm:pt modelId="{20C975FA-EBCD-4158-B5E0-C42260170FFF}" type="pres">
      <dgm:prSet presAssocID="{D0D59B94-C7A5-4CB7-AB1F-598B3A632A1F}" presName="invisiNode" presStyleLbl="node1" presStyleIdx="1" presStyleCnt="3"/>
      <dgm:spPr/>
    </dgm:pt>
    <dgm:pt modelId="{A545B1DE-05A2-4A52-A962-6B9D3821E859}" type="pres">
      <dgm:prSet presAssocID="{D0D59B94-C7A5-4CB7-AB1F-598B3A632A1F}" presName="imagNode" presStyleLbl="fgImgPlace1" presStyleIdx="1" presStyleCnt="3" custLinFactNeighborY="-10608"/>
      <dgm:spPr/>
    </dgm:pt>
    <dgm:pt modelId="{E479C74F-3DAB-451A-86B9-DB6D5618A86C}" type="pres">
      <dgm:prSet presAssocID="{DDCF43EB-604B-4690-96DE-1287EDF33E5B}" presName="sibTrans" presStyleLbl="sibTrans2D1" presStyleIdx="0" presStyleCnt="0"/>
      <dgm:spPr/>
      <dgm:t>
        <a:bodyPr/>
        <a:lstStyle/>
        <a:p>
          <a:endParaRPr lang="en-US"/>
        </a:p>
      </dgm:t>
    </dgm:pt>
    <dgm:pt modelId="{CCF3CC12-A51F-41FB-AF81-0171B10E455C}" type="pres">
      <dgm:prSet presAssocID="{F4B898AF-9096-4F99-87B7-58C44295A4E3}" presName="compNode" presStyleCnt="0"/>
      <dgm:spPr/>
    </dgm:pt>
    <dgm:pt modelId="{43E7B61D-2CBA-473D-9FD7-375B0753CB1B}" type="pres">
      <dgm:prSet presAssocID="{F4B898AF-9096-4F99-87B7-58C44295A4E3}" presName="bkgdShape" presStyleLbl="node1" presStyleIdx="2" presStyleCnt="3"/>
      <dgm:spPr/>
      <dgm:t>
        <a:bodyPr/>
        <a:lstStyle/>
        <a:p>
          <a:endParaRPr lang="en-GB"/>
        </a:p>
      </dgm:t>
    </dgm:pt>
    <dgm:pt modelId="{2C97DE11-37D4-41DE-99BE-3C6532486FED}" type="pres">
      <dgm:prSet presAssocID="{F4B898AF-9096-4F99-87B7-58C44295A4E3}" presName="nodeTx" presStyleLbl="node1" presStyleIdx="2" presStyleCnt="3">
        <dgm:presLayoutVars>
          <dgm:bulletEnabled val="1"/>
        </dgm:presLayoutVars>
      </dgm:prSet>
      <dgm:spPr/>
      <dgm:t>
        <a:bodyPr/>
        <a:lstStyle/>
        <a:p>
          <a:endParaRPr lang="en-GB"/>
        </a:p>
      </dgm:t>
    </dgm:pt>
    <dgm:pt modelId="{97CEC2CC-4F12-4B9D-BA1F-37D13B093009}" type="pres">
      <dgm:prSet presAssocID="{F4B898AF-9096-4F99-87B7-58C44295A4E3}" presName="invisiNode" presStyleLbl="node1" presStyleIdx="2" presStyleCnt="3"/>
      <dgm:spPr/>
    </dgm:pt>
    <dgm:pt modelId="{976CE6E8-9DDA-4ADE-BE24-CCFE40A721B3}" type="pres">
      <dgm:prSet presAssocID="{F4B898AF-9096-4F99-87B7-58C44295A4E3}" presName="imagNode" presStyleLbl="fgImgPlace1" presStyleIdx="2" presStyleCnt="3" custLinFactNeighborY="-10608"/>
      <dgm:spPr/>
    </dgm:pt>
  </dgm:ptLst>
  <dgm:cxnLst>
    <dgm:cxn modelId="{A787070E-CEC7-42DB-92D0-A87576DAA147}" type="presOf" srcId="{42F21E52-4157-42F6-BF61-C8E779C90009}" destId="{43E7B61D-2CBA-473D-9FD7-375B0753CB1B}" srcOrd="0" destOrd="7" presId="urn:microsoft.com/office/officeart/2005/8/layout/hList7"/>
    <dgm:cxn modelId="{8DABED7F-709C-4710-83FC-887840F29594}" srcId="{D0D59B94-C7A5-4CB7-AB1F-598B3A632A1F}" destId="{AF012F0B-3EC7-43AE-95CB-BA4589BF6953}" srcOrd="3" destOrd="0" parTransId="{E7D5606C-E810-4E76-A221-05C884AE7FBA}" sibTransId="{AFD66873-D0B8-4FC4-8F36-EDA6031C3C70}"/>
    <dgm:cxn modelId="{B41AF91D-1FC5-4528-8C88-F5D8FA136AD3}" type="presOf" srcId="{55F49CA7-0E3E-41DD-AE92-B679BCCCA1C8}" destId="{4CA3F22D-8106-43A3-B796-91B035813DEB}" srcOrd="1" destOrd="5" presId="urn:microsoft.com/office/officeart/2005/8/layout/hList7"/>
    <dgm:cxn modelId="{CF46DDE8-7994-4E34-899A-036B585AC80B}" srcId="{B3B1E5AF-57B2-443F-A987-C0FB458F6D49}" destId="{D2FF956D-5733-405B-B88C-52DCDDA266E1}" srcOrd="3" destOrd="0" parTransId="{299D63AE-133C-4BA6-B02D-FEEB24CD7B47}" sibTransId="{90D43FA7-2578-42CF-B5F2-8245A3EFB65C}"/>
    <dgm:cxn modelId="{F631DE85-A009-4EF0-91F0-626CA9B336FF}" srcId="{97DD307D-8B9E-4589-90AF-577D51C28168}" destId="{D0D59B94-C7A5-4CB7-AB1F-598B3A632A1F}" srcOrd="1" destOrd="0" parTransId="{A558C6A7-BB9F-40B6-BAD8-A91707774B20}" sibTransId="{DDCF43EB-604B-4690-96DE-1287EDF33E5B}"/>
    <dgm:cxn modelId="{C6F57766-090D-4348-BCF2-C6395940E05E}" type="presOf" srcId="{833290C8-B6B4-45BE-B969-C312867FA799}" destId="{8FDD0DB6-2D9F-44D6-A884-A1D065B048A8}" srcOrd="0" destOrd="2" presId="urn:microsoft.com/office/officeart/2005/8/layout/hList7"/>
    <dgm:cxn modelId="{00BC7940-3E1A-4F87-ABC6-89A71F91DD12}" srcId="{B3B1E5AF-57B2-443F-A987-C0FB458F6D49}" destId="{C8143D5D-4007-43AB-913C-78EC1D0E3AE1}" srcOrd="10" destOrd="0" parTransId="{C57C8865-DAE3-43AB-B666-72C2821A112B}" sibTransId="{E0AB1979-7CA7-4F41-916E-D32A74F300BA}"/>
    <dgm:cxn modelId="{E24A62F5-FED7-4515-81FB-464849C0AFD7}" type="presOf" srcId="{ABC283A8-C81A-49F2-A3B9-7DAD858F5AB6}" destId="{ADCF8F7C-6EBF-45A8-A7F7-DE0CB4FCD322}" srcOrd="0" destOrd="8" presId="urn:microsoft.com/office/officeart/2005/8/layout/hList7"/>
    <dgm:cxn modelId="{1277DD77-52EC-4C0F-AB90-B225B8BD8960}" type="presOf" srcId="{2DE5EE55-A51E-4989-9492-7C257D5361F8}" destId="{ADCF8F7C-6EBF-45A8-A7F7-DE0CB4FCD322}" srcOrd="0" destOrd="7" presId="urn:microsoft.com/office/officeart/2005/8/layout/hList7"/>
    <dgm:cxn modelId="{16AD6462-A9B1-4BF8-88B2-69BB0E076567}" type="presOf" srcId="{D2FF956D-5733-405B-B88C-52DCDDA266E1}" destId="{ADCF8F7C-6EBF-45A8-A7F7-DE0CB4FCD322}" srcOrd="0" destOrd="4" presId="urn:microsoft.com/office/officeart/2005/8/layout/hList7"/>
    <dgm:cxn modelId="{ACC6452A-938B-4B7E-9639-562F43261B44}" type="presOf" srcId="{B3B1E5AF-57B2-443F-A987-C0FB458F6D49}" destId="{4CA3F22D-8106-43A3-B796-91B035813DEB}" srcOrd="1" destOrd="0" presId="urn:microsoft.com/office/officeart/2005/8/layout/hList7"/>
    <dgm:cxn modelId="{248911D2-7CE8-41D3-801F-73237499967D}" srcId="{97DD307D-8B9E-4589-90AF-577D51C28168}" destId="{F4B898AF-9096-4F99-87B7-58C44295A4E3}" srcOrd="2" destOrd="0" parTransId="{C7C3E0F8-E69F-462D-9CB8-C6B7A0C89C82}" sibTransId="{AD027D37-AA02-4D90-8FD9-91577DC41EDC}"/>
    <dgm:cxn modelId="{A57ADDCB-9D7A-4E85-90F5-56F720D89B38}" type="presOf" srcId="{F4B898AF-9096-4F99-87B7-58C44295A4E3}" destId="{43E7B61D-2CBA-473D-9FD7-375B0753CB1B}" srcOrd="0" destOrd="0" presId="urn:microsoft.com/office/officeart/2005/8/layout/hList7"/>
    <dgm:cxn modelId="{E052932E-6F63-41B1-8BE4-DF2E6B3363B6}" type="presOf" srcId="{14D5588E-EF7A-4ED1-B95E-52976447E3E1}" destId="{43E7B61D-2CBA-473D-9FD7-375B0753CB1B}" srcOrd="0" destOrd="6" presId="urn:microsoft.com/office/officeart/2005/8/layout/hList7"/>
    <dgm:cxn modelId="{3487E611-C3DC-4A72-8A58-FDE5C188B458}" srcId="{D0D59B94-C7A5-4CB7-AB1F-598B3A632A1F}" destId="{833290C8-B6B4-45BE-B969-C312867FA799}" srcOrd="1" destOrd="0" parTransId="{928CAC55-703B-4A51-9CC2-978937173919}" sibTransId="{C0BE73CD-D0C6-4A3B-A6DF-1117C994E03E}"/>
    <dgm:cxn modelId="{0F7175DB-0984-4EB7-94AF-E9EF7BF4C068}" srcId="{B3B1E5AF-57B2-443F-A987-C0FB458F6D49}" destId="{DFC1F2D1-CDBD-46FE-99F6-44071B9A6F35}" srcOrd="8" destOrd="0" parTransId="{36686349-A93E-4235-ABC3-971377C6F4DF}" sibTransId="{077B146D-F6FF-4F50-B8B9-777FEAB17180}"/>
    <dgm:cxn modelId="{457EC8DD-FC50-40FD-8C96-6CBD494019CE}" type="presOf" srcId="{3C90DD71-8ABF-40AD-808B-6DE6079EEA4D}" destId="{2C97DE11-37D4-41DE-99BE-3C6532486FED}" srcOrd="1" destOrd="4" presId="urn:microsoft.com/office/officeart/2005/8/layout/hList7"/>
    <dgm:cxn modelId="{2CC7C95C-EFD9-4AB5-8E30-4A0F16CAF28D}" type="presOf" srcId="{42F21E52-4157-42F6-BF61-C8E779C90009}" destId="{2C97DE11-37D4-41DE-99BE-3C6532486FED}" srcOrd="1" destOrd="7" presId="urn:microsoft.com/office/officeart/2005/8/layout/hList7"/>
    <dgm:cxn modelId="{6D5DF343-F336-43FC-967B-521F08AF79D6}" type="presOf" srcId="{5C34712F-3109-441A-97B0-6FEAA5C4C0C4}" destId="{ADCF8F7C-6EBF-45A8-A7F7-DE0CB4FCD322}" srcOrd="0" destOrd="12" presId="urn:microsoft.com/office/officeart/2005/8/layout/hList7"/>
    <dgm:cxn modelId="{53EEB1EE-3FFA-4A55-99D4-2745E97088C9}" type="presOf" srcId="{97DD307D-8B9E-4589-90AF-577D51C28168}" destId="{66816181-EAC6-4667-80DC-F6FD41F9DAE8}" srcOrd="0" destOrd="0" presId="urn:microsoft.com/office/officeart/2005/8/layout/hList7"/>
    <dgm:cxn modelId="{B1F2BB80-BF27-4733-BB7E-671D65782215}" type="presOf" srcId="{D0D59B94-C7A5-4CB7-AB1F-598B3A632A1F}" destId="{43DE99A3-7848-41EE-8494-212A43CC3F26}" srcOrd="1" destOrd="0" presId="urn:microsoft.com/office/officeart/2005/8/layout/hList7"/>
    <dgm:cxn modelId="{6EB5B630-8E72-4DC6-BDB0-DC71154AE8C3}" type="presOf" srcId="{B4D2C28B-B547-4F85-B6ED-62BB2BBA0F7F}" destId="{8FDD0DB6-2D9F-44D6-A884-A1D065B048A8}" srcOrd="0" destOrd="6" presId="urn:microsoft.com/office/officeart/2005/8/layout/hList7"/>
    <dgm:cxn modelId="{C9F17D5B-24AD-4932-B9D0-BBD1F36613C0}" type="presOf" srcId="{65F6B499-845C-4122-BFD2-3005B0E74020}" destId="{8FDD0DB6-2D9F-44D6-A884-A1D065B048A8}" srcOrd="0" destOrd="5" presId="urn:microsoft.com/office/officeart/2005/8/layout/hList7"/>
    <dgm:cxn modelId="{71C86E92-CB40-4E13-AFC6-65F4B243290C}" type="presOf" srcId="{B3B1E5AF-57B2-443F-A987-C0FB458F6D49}" destId="{ADCF8F7C-6EBF-45A8-A7F7-DE0CB4FCD322}" srcOrd="0" destOrd="0" presId="urn:microsoft.com/office/officeart/2005/8/layout/hList7"/>
    <dgm:cxn modelId="{B4466576-C4AC-4070-B7B9-40E5D920781A}" srcId="{D0D59B94-C7A5-4CB7-AB1F-598B3A632A1F}" destId="{E12AE674-7A10-456E-8BC2-F202862BC8E9}" srcOrd="6" destOrd="0" parTransId="{A843A676-13CD-4800-B260-C79C62656282}" sibTransId="{B4342BDB-8845-42CE-9B0F-3E8D84495282}"/>
    <dgm:cxn modelId="{88E480A8-63D7-47D4-B9EC-47DD9FE2F777}" type="presOf" srcId="{EEADAA7E-407B-4D1C-94F9-8B1B180DBC87}" destId="{4CA3F22D-8106-43A3-B796-91B035813DEB}" srcOrd="1" destOrd="3" presId="urn:microsoft.com/office/officeart/2005/8/layout/hList7"/>
    <dgm:cxn modelId="{503DF580-C1AD-49BF-B602-249CFEEF182F}" type="presOf" srcId="{D0D59B94-C7A5-4CB7-AB1F-598B3A632A1F}" destId="{8FDD0DB6-2D9F-44D6-A884-A1D065B048A8}" srcOrd="0" destOrd="0" presId="urn:microsoft.com/office/officeart/2005/8/layout/hList7"/>
    <dgm:cxn modelId="{8A546632-F2FD-4982-879B-49564281AA91}" type="presOf" srcId="{14D5588E-EF7A-4ED1-B95E-52976447E3E1}" destId="{2C97DE11-37D4-41DE-99BE-3C6532486FED}" srcOrd="1" destOrd="6" presId="urn:microsoft.com/office/officeart/2005/8/layout/hList7"/>
    <dgm:cxn modelId="{B81B18CC-AABE-45FD-B5B6-E1E59C708B51}" type="presOf" srcId="{75781D6D-ACAB-4960-B2E1-40DF45D2F556}" destId="{8FDD0DB6-2D9F-44D6-A884-A1D065B048A8}" srcOrd="0" destOrd="3" presId="urn:microsoft.com/office/officeart/2005/8/layout/hList7"/>
    <dgm:cxn modelId="{EEEFCB93-8D92-451D-8C28-F68594F1BD24}" type="presOf" srcId="{2A86D60F-FC51-47E4-94E1-1D4B361A5AD7}" destId="{4CA3F22D-8106-43A3-B796-91B035813DEB}" srcOrd="1" destOrd="1" presId="urn:microsoft.com/office/officeart/2005/8/layout/hList7"/>
    <dgm:cxn modelId="{34A26AAB-CCB6-4C52-A85B-DD96B76188BD}" srcId="{B3B1E5AF-57B2-443F-A987-C0FB458F6D49}" destId="{ABC283A8-C81A-49F2-A3B9-7DAD858F5AB6}" srcOrd="7" destOrd="0" parTransId="{A7C920A0-230C-42EF-BCBC-4BC7148A1DDB}" sibTransId="{AC3EEA5F-B672-4C58-8CA7-064F38FC10C7}"/>
    <dgm:cxn modelId="{E8C9F7BB-0D0D-48D5-B08D-0264F9603F32}" type="presOf" srcId="{833290C8-B6B4-45BE-B969-C312867FA799}" destId="{43DE99A3-7848-41EE-8494-212A43CC3F26}" srcOrd="1" destOrd="2" presId="urn:microsoft.com/office/officeart/2005/8/layout/hList7"/>
    <dgm:cxn modelId="{F4C217D9-F903-4D3E-A9CE-1F1F5F82C6E4}" type="presOf" srcId="{098E6692-26B0-4FC3-9A00-C34A59769332}" destId="{2C97DE11-37D4-41DE-99BE-3C6532486FED}" srcOrd="1" destOrd="8" presId="urn:microsoft.com/office/officeart/2005/8/layout/hList7"/>
    <dgm:cxn modelId="{9F30988C-CE38-42EE-B4BC-A52D9F3C8FEC}" srcId="{D0D59B94-C7A5-4CB7-AB1F-598B3A632A1F}" destId="{B4D2C28B-B547-4F85-B6ED-62BB2BBA0F7F}" srcOrd="5" destOrd="0" parTransId="{6C6B60C4-47A1-42DC-8FF1-F55B3E479602}" sibTransId="{95913097-F9C6-436C-A6B0-15475274DFAC}"/>
    <dgm:cxn modelId="{C691E034-C9CA-414F-B3BF-893B7B6CC96F}" srcId="{F4B898AF-9096-4F99-87B7-58C44295A4E3}" destId="{0C90CA9E-D3DD-4E65-AC8B-3A46DDCB5EC7}" srcOrd="0" destOrd="0" parTransId="{EEEA2AF8-A8F6-4B1E-9626-8B6782225026}" sibTransId="{F2F191B8-755D-4783-9889-362ECF5E9637}"/>
    <dgm:cxn modelId="{68AE8E6C-3A61-4ABE-BBD0-F990B4C69B62}" type="presOf" srcId="{F4B898AF-9096-4F99-87B7-58C44295A4E3}" destId="{2C97DE11-37D4-41DE-99BE-3C6532486FED}" srcOrd="1" destOrd="0" presId="urn:microsoft.com/office/officeart/2005/8/layout/hList7"/>
    <dgm:cxn modelId="{14600743-0EF4-42CF-80D1-E9C800D5A612}" type="presOf" srcId="{2DE5EE55-A51E-4989-9492-7C257D5361F8}" destId="{4CA3F22D-8106-43A3-B796-91B035813DEB}" srcOrd="1" destOrd="7" presId="urn:microsoft.com/office/officeart/2005/8/layout/hList7"/>
    <dgm:cxn modelId="{376DCA9B-68DD-41A8-B0DC-103D1CA2D446}" type="presOf" srcId="{65F6B499-845C-4122-BFD2-3005B0E74020}" destId="{43DE99A3-7848-41EE-8494-212A43CC3F26}" srcOrd="1" destOrd="5" presId="urn:microsoft.com/office/officeart/2005/8/layout/hList7"/>
    <dgm:cxn modelId="{8D0E9AA0-424D-4AC8-876A-810A3B547243}" type="presOf" srcId="{0C90CA9E-D3DD-4E65-AC8B-3A46DDCB5EC7}" destId="{2C97DE11-37D4-41DE-99BE-3C6532486FED}" srcOrd="1" destOrd="1" presId="urn:microsoft.com/office/officeart/2005/8/layout/hList7"/>
    <dgm:cxn modelId="{C499E7BA-15E7-42AD-A1B1-384A86A8CA1E}" srcId="{B3B1E5AF-57B2-443F-A987-C0FB458F6D49}" destId="{719EBF57-6720-4058-899D-DE3B8C039477}" srcOrd="9" destOrd="0" parTransId="{13EF7A5D-418F-4B35-BE2B-781C32525577}" sibTransId="{64CA4DF1-0DD0-4890-ABDD-C139D1543F46}"/>
    <dgm:cxn modelId="{25AB68D9-94C9-4238-92CB-70E8D0B53171}" type="presOf" srcId="{B4D2C28B-B547-4F85-B6ED-62BB2BBA0F7F}" destId="{43DE99A3-7848-41EE-8494-212A43CC3F26}" srcOrd="1" destOrd="6" presId="urn:microsoft.com/office/officeart/2005/8/layout/hList7"/>
    <dgm:cxn modelId="{63FE549B-FD58-4739-92AD-EC910DF1F5E5}" type="presOf" srcId="{5D45D47A-564D-46AB-9D6B-72FEB641F6FE}" destId="{43DE99A3-7848-41EE-8494-212A43CC3F26}" srcOrd="1" destOrd="1" presId="urn:microsoft.com/office/officeart/2005/8/layout/hList7"/>
    <dgm:cxn modelId="{24D534D9-3BBA-458D-A6CD-FB33DEB3E9BE}" type="presOf" srcId="{C8143D5D-4007-43AB-913C-78EC1D0E3AE1}" destId="{4CA3F22D-8106-43A3-B796-91B035813DEB}" srcOrd="1" destOrd="11" presId="urn:microsoft.com/office/officeart/2005/8/layout/hList7"/>
    <dgm:cxn modelId="{73D12F13-B118-4A23-AB49-4674AC84F0DE}" srcId="{B3B1E5AF-57B2-443F-A987-C0FB458F6D49}" destId="{55F49CA7-0E3E-41DD-AE92-B679BCCCA1C8}" srcOrd="4" destOrd="0" parTransId="{56F09CA9-AE1B-4035-A51B-897D8C18FBEA}" sibTransId="{7CA9B0D6-39A4-4ECE-97C1-3483454B3880}"/>
    <dgm:cxn modelId="{45CF0BAF-7C62-4CDD-8DFE-959BFC2AC23D}" type="presOf" srcId="{EEADAA7E-407B-4D1C-94F9-8B1B180DBC87}" destId="{ADCF8F7C-6EBF-45A8-A7F7-DE0CB4FCD322}" srcOrd="0" destOrd="3" presId="urn:microsoft.com/office/officeart/2005/8/layout/hList7"/>
    <dgm:cxn modelId="{547CF274-BCE6-434B-A08C-C30D10F4B8FB}" srcId="{B3B1E5AF-57B2-443F-A987-C0FB458F6D49}" destId="{2A86D60F-FC51-47E4-94E1-1D4B361A5AD7}" srcOrd="0" destOrd="0" parTransId="{A2383AB1-2CA9-4587-9A9A-DF8FE6991E93}" sibTransId="{ECF9D895-AC17-4327-A355-429FCD691559}"/>
    <dgm:cxn modelId="{B475FCD8-E55B-46CC-A04E-51368B5852AC}" type="presOf" srcId="{D2FF956D-5733-405B-B88C-52DCDDA266E1}" destId="{4CA3F22D-8106-43A3-B796-91B035813DEB}" srcOrd="1" destOrd="4" presId="urn:microsoft.com/office/officeart/2005/8/layout/hList7"/>
    <dgm:cxn modelId="{D0BEFFD9-427F-4A90-9721-4E63CCF1F3B3}" type="presOf" srcId="{E12AE674-7A10-456E-8BC2-F202862BC8E9}" destId="{8FDD0DB6-2D9F-44D6-A884-A1D065B048A8}" srcOrd="0" destOrd="7" presId="urn:microsoft.com/office/officeart/2005/8/layout/hList7"/>
    <dgm:cxn modelId="{0D27FD9C-E7F0-4F31-A621-9E9A5EDA6733}" type="presOf" srcId="{9D640FC7-56DD-42AB-A966-05EE73651FB3}" destId="{4CA3F22D-8106-43A3-B796-91B035813DEB}" srcOrd="1" destOrd="6" presId="urn:microsoft.com/office/officeart/2005/8/layout/hList7"/>
    <dgm:cxn modelId="{DF8CDE1F-7665-41D4-8377-3B95AE1E3B6C}" type="presOf" srcId="{AF012F0B-3EC7-43AE-95CB-BA4589BF6953}" destId="{43DE99A3-7848-41EE-8494-212A43CC3F26}" srcOrd="1" destOrd="4" presId="urn:microsoft.com/office/officeart/2005/8/layout/hList7"/>
    <dgm:cxn modelId="{121BB533-BFCF-4459-A9A8-BDF39C2CD9DB}" type="presOf" srcId="{DFC1F2D1-CDBD-46FE-99F6-44071B9A6F35}" destId="{4CA3F22D-8106-43A3-B796-91B035813DEB}" srcOrd="1" destOrd="9" presId="urn:microsoft.com/office/officeart/2005/8/layout/hList7"/>
    <dgm:cxn modelId="{C1526162-74F3-42B0-B61D-B544CEC25406}" srcId="{F4B898AF-9096-4F99-87B7-58C44295A4E3}" destId="{724FC12F-EB02-4437-923D-5BF8C20C81EC}" srcOrd="1" destOrd="0" parTransId="{511E427C-D0BF-4A0D-83B1-C9D31B3E5D8C}" sibTransId="{6F8A4F4D-9F9F-416E-B97D-D1F8AE048A02}"/>
    <dgm:cxn modelId="{E8497E37-1EF2-4AE4-AF52-496AA22AF206}" srcId="{F4B898AF-9096-4F99-87B7-58C44295A4E3}" destId="{098E6692-26B0-4FC3-9A00-C34A59769332}" srcOrd="7" destOrd="0" parTransId="{C58DB37A-3AC3-46FF-8878-930A45AF62E4}" sibTransId="{16566EBF-538F-4F2E-AD3D-D0F8BBEF08B1}"/>
    <dgm:cxn modelId="{9B35B2EB-B9AF-4878-B353-1655E751D288}" srcId="{B3B1E5AF-57B2-443F-A987-C0FB458F6D49}" destId="{5C34712F-3109-441A-97B0-6FEAA5C4C0C4}" srcOrd="11" destOrd="0" parTransId="{143C633E-A582-41F0-B11D-FE990381C758}" sibTransId="{8D2E1D8B-A189-4B0E-AA50-2CCF6369329E}"/>
    <dgm:cxn modelId="{CE93AB27-23B8-43C4-9824-616340AF8E9F}" srcId="{B3B1E5AF-57B2-443F-A987-C0FB458F6D49}" destId="{2DE5EE55-A51E-4989-9492-7C257D5361F8}" srcOrd="6" destOrd="0" parTransId="{1CC59A99-A782-4345-BB75-81FD4324E674}" sibTransId="{3A9676F3-492B-4E0D-AF86-E3F96BC28AB5}"/>
    <dgm:cxn modelId="{720DCD3F-6BC0-4D04-A44B-A88E46FD7E4F}" type="presOf" srcId="{5099AA9D-11DF-43EC-B7C3-B24726A12C2E}" destId="{2C97DE11-37D4-41DE-99BE-3C6532486FED}" srcOrd="1" destOrd="5" presId="urn:microsoft.com/office/officeart/2005/8/layout/hList7"/>
    <dgm:cxn modelId="{FE9EEB8D-1CBC-447E-BBBA-097FA2B2DE5A}" type="presOf" srcId="{C3B99927-F697-4E65-B624-720182B124A3}" destId="{2C97DE11-37D4-41DE-99BE-3C6532486FED}" srcOrd="1" destOrd="3" presId="urn:microsoft.com/office/officeart/2005/8/layout/hList7"/>
    <dgm:cxn modelId="{CAC09A15-48AC-4A17-B794-91A4B33CA85F}" type="presOf" srcId="{55F49CA7-0E3E-41DD-AE92-B679BCCCA1C8}" destId="{ADCF8F7C-6EBF-45A8-A7F7-DE0CB4FCD322}" srcOrd="0" destOrd="5" presId="urn:microsoft.com/office/officeart/2005/8/layout/hList7"/>
    <dgm:cxn modelId="{DD4AD106-9BF2-4892-9ADB-FCBED395910B}" srcId="{F4B898AF-9096-4F99-87B7-58C44295A4E3}" destId="{14D5588E-EF7A-4ED1-B95E-52976447E3E1}" srcOrd="5" destOrd="0" parTransId="{E23F3592-ABB1-43A3-BDE5-4CFE8DEAD396}" sibTransId="{481B6731-1DFF-429C-A93C-773C77F11DBF}"/>
    <dgm:cxn modelId="{1F4A34DD-6ADB-4B44-8743-CD2FD4AD4543}" srcId="{B3B1E5AF-57B2-443F-A987-C0FB458F6D49}" destId="{9D640FC7-56DD-42AB-A966-05EE73651FB3}" srcOrd="5" destOrd="0" parTransId="{F012D628-0E1A-4AD9-8AA9-89E15E413C9A}" sibTransId="{C34A44A4-DAAE-4D8C-9841-0CEC591A4E48}"/>
    <dgm:cxn modelId="{644E75BD-24B4-47E6-B309-DBC053A6CB57}" type="presOf" srcId="{724FC12F-EB02-4437-923D-5BF8C20C81EC}" destId="{2C97DE11-37D4-41DE-99BE-3C6532486FED}" srcOrd="1" destOrd="2" presId="urn:microsoft.com/office/officeart/2005/8/layout/hList7"/>
    <dgm:cxn modelId="{C98360FF-0372-493C-AEBC-D01A404C46F9}" type="presOf" srcId="{79B43710-AA4F-42C7-AB16-03FD772A13FB}" destId="{ADCF8F7C-6EBF-45A8-A7F7-DE0CB4FCD322}" srcOrd="0" destOrd="2" presId="urn:microsoft.com/office/officeart/2005/8/layout/hList7"/>
    <dgm:cxn modelId="{FF018BD6-113E-454B-AA4F-23FEDEBCCC55}" type="presOf" srcId="{719EBF57-6720-4058-899D-DE3B8C039477}" destId="{4CA3F22D-8106-43A3-B796-91B035813DEB}" srcOrd="1" destOrd="10" presId="urn:microsoft.com/office/officeart/2005/8/layout/hList7"/>
    <dgm:cxn modelId="{87FBAD36-87A6-4F01-8681-1ECA4CCBD3A4}" type="presOf" srcId="{2A86D60F-FC51-47E4-94E1-1D4B361A5AD7}" destId="{ADCF8F7C-6EBF-45A8-A7F7-DE0CB4FCD322}" srcOrd="0" destOrd="1" presId="urn:microsoft.com/office/officeart/2005/8/layout/hList7"/>
    <dgm:cxn modelId="{D6434654-A882-4A81-81BC-0B99F0E0B495}" type="presOf" srcId="{ABC283A8-C81A-49F2-A3B9-7DAD858F5AB6}" destId="{4CA3F22D-8106-43A3-B796-91B035813DEB}" srcOrd="1" destOrd="8" presId="urn:microsoft.com/office/officeart/2005/8/layout/hList7"/>
    <dgm:cxn modelId="{3F7E4A01-7679-4920-9ABB-904F46F8E627}" srcId="{B3B1E5AF-57B2-443F-A987-C0FB458F6D49}" destId="{EEADAA7E-407B-4D1C-94F9-8B1B180DBC87}" srcOrd="2" destOrd="0" parTransId="{8AA08C39-D7BA-4413-BD0A-618E71801B72}" sibTransId="{445F21D5-C16B-42EB-881B-F6B5AA4BDA91}"/>
    <dgm:cxn modelId="{447FB5F8-2B9C-4D59-9CB1-F1F19F91EF79}" type="presOf" srcId="{9D640FC7-56DD-42AB-A966-05EE73651FB3}" destId="{ADCF8F7C-6EBF-45A8-A7F7-DE0CB4FCD322}" srcOrd="0" destOrd="6" presId="urn:microsoft.com/office/officeart/2005/8/layout/hList7"/>
    <dgm:cxn modelId="{7C3885A4-2CF2-4FFD-9F28-27112E524690}" type="presOf" srcId="{E12AE674-7A10-456E-8BC2-F202862BC8E9}" destId="{43DE99A3-7848-41EE-8494-212A43CC3F26}" srcOrd="1" destOrd="7" presId="urn:microsoft.com/office/officeart/2005/8/layout/hList7"/>
    <dgm:cxn modelId="{573B35AD-33E4-43E9-A990-099DCAFB9EE7}" srcId="{D0D59B94-C7A5-4CB7-AB1F-598B3A632A1F}" destId="{5D45D47A-564D-46AB-9D6B-72FEB641F6FE}" srcOrd="0" destOrd="0" parTransId="{4644A3C1-9727-4258-BDF5-39CC04BADE76}" sibTransId="{29844689-CAC0-4478-A927-8B615ACE0F73}"/>
    <dgm:cxn modelId="{9DAD8692-1441-4ABC-84AC-7246A9FD98FE}" type="presOf" srcId="{C8143D5D-4007-43AB-913C-78EC1D0E3AE1}" destId="{ADCF8F7C-6EBF-45A8-A7F7-DE0CB4FCD322}" srcOrd="0" destOrd="11" presId="urn:microsoft.com/office/officeart/2005/8/layout/hList7"/>
    <dgm:cxn modelId="{24FF14DA-2230-43F9-9DB6-7E438849A17B}" type="presOf" srcId="{75781D6D-ACAB-4960-B2E1-40DF45D2F556}" destId="{43DE99A3-7848-41EE-8494-212A43CC3F26}" srcOrd="1" destOrd="3" presId="urn:microsoft.com/office/officeart/2005/8/layout/hList7"/>
    <dgm:cxn modelId="{4DCDA491-6756-4A1A-A418-A860A7754AAB}" srcId="{D0D59B94-C7A5-4CB7-AB1F-598B3A632A1F}" destId="{75781D6D-ACAB-4960-B2E1-40DF45D2F556}" srcOrd="2" destOrd="0" parTransId="{008DCA77-B506-4EAD-BDB9-3A39888F759E}" sibTransId="{7E0E4AF8-33C1-4098-95A6-5DF00569505D}"/>
    <dgm:cxn modelId="{9BB07684-7C0F-487E-B2AE-17A025092D6C}" type="presOf" srcId="{79B43710-AA4F-42C7-AB16-03FD772A13FB}" destId="{4CA3F22D-8106-43A3-B796-91B035813DEB}" srcOrd="1" destOrd="2" presId="urn:microsoft.com/office/officeart/2005/8/layout/hList7"/>
    <dgm:cxn modelId="{8A9CD313-4EB7-49FD-8AD3-8679CCA7014F}" type="presOf" srcId="{5099AA9D-11DF-43EC-B7C3-B24726A12C2E}" destId="{43E7B61D-2CBA-473D-9FD7-375B0753CB1B}" srcOrd="0" destOrd="5" presId="urn:microsoft.com/office/officeart/2005/8/layout/hList7"/>
    <dgm:cxn modelId="{218308F9-4C24-4DBA-9BAA-20F5625990E7}" type="presOf" srcId="{724FC12F-EB02-4437-923D-5BF8C20C81EC}" destId="{43E7B61D-2CBA-473D-9FD7-375B0753CB1B}" srcOrd="0" destOrd="2" presId="urn:microsoft.com/office/officeart/2005/8/layout/hList7"/>
    <dgm:cxn modelId="{F9CF30DA-B9C0-4AAF-81C2-4A69A78E574C}" type="presOf" srcId="{3C90DD71-8ABF-40AD-808B-6DE6079EEA4D}" destId="{43E7B61D-2CBA-473D-9FD7-375B0753CB1B}" srcOrd="0" destOrd="4" presId="urn:microsoft.com/office/officeart/2005/8/layout/hList7"/>
    <dgm:cxn modelId="{25B685E6-6404-42E0-B600-A1C744DA58DD}" srcId="{B3B1E5AF-57B2-443F-A987-C0FB458F6D49}" destId="{79B43710-AA4F-42C7-AB16-03FD772A13FB}" srcOrd="1" destOrd="0" parTransId="{FA29B7D1-459B-4268-882D-83DFCC0882EA}" sibTransId="{58FC6ED7-1968-4B70-AC0B-0F75467F6A3B}"/>
    <dgm:cxn modelId="{0C3B86B9-DFA0-4DCF-845C-8A3FA28420F2}" type="presOf" srcId="{AF012F0B-3EC7-43AE-95CB-BA4589BF6953}" destId="{8FDD0DB6-2D9F-44D6-A884-A1D065B048A8}" srcOrd="0" destOrd="4" presId="urn:microsoft.com/office/officeart/2005/8/layout/hList7"/>
    <dgm:cxn modelId="{5B186B5A-7D80-41A0-B489-4CA2EA589AC9}" type="presOf" srcId="{719EBF57-6720-4058-899D-DE3B8C039477}" destId="{ADCF8F7C-6EBF-45A8-A7F7-DE0CB4FCD322}" srcOrd="0" destOrd="10" presId="urn:microsoft.com/office/officeart/2005/8/layout/hList7"/>
    <dgm:cxn modelId="{70174030-30FB-4C12-8A41-0361744300BC}" type="presOf" srcId="{0C90CA9E-D3DD-4E65-AC8B-3A46DDCB5EC7}" destId="{43E7B61D-2CBA-473D-9FD7-375B0753CB1B}" srcOrd="0" destOrd="1" presId="urn:microsoft.com/office/officeart/2005/8/layout/hList7"/>
    <dgm:cxn modelId="{3788162E-924D-424C-B790-2384A2B2EC10}" srcId="{D0D59B94-C7A5-4CB7-AB1F-598B3A632A1F}" destId="{65F6B499-845C-4122-BFD2-3005B0E74020}" srcOrd="4" destOrd="0" parTransId="{EE77E7F7-0C3A-4603-996F-6A38AE9A49AB}" sibTransId="{4872B1B8-14A5-47B1-BABA-2327A5E16A4C}"/>
    <dgm:cxn modelId="{BC6921A8-6895-45ED-BEED-B2E92442E55A}" type="presOf" srcId="{098E6692-26B0-4FC3-9A00-C34A59769332}" destId="{43E7B61D-2CBA-473D-9FD7-375B0753CB1B}" srcOrd="0" destOrd="8" presId="urn:microsoft.com/office/officeart/2005/8/layout/hList7"/>
    <dgm:cxn modelId="{1F378C6D-11BD-45D7-91C0-AAF1C4152A5E}" srcId="{F4B898AF-9096-4F99-87B7-58C44295A4E3}" destId="{5099AA9D-11DF-43EC-B7C3-B24726A12C2E}" srcOrd="4" destOrd="0" parTransId="{533F244E-FCF7-4A49-972F-42FC3A8454D4}" sibTransId="{AFC31B2C-CE77-4EB2-9159-E42F6F06C48D}"/>
    <dgm:cxn modelId="{10DF8C37-8E4A-4B14-B8B3-90C982717F54}" type="presOf" srcId="{5C34712F-3109-441A-97B0-6FEAA5C4C0C4}" destId="{4CA3F22D-8106-43A3-B796-91B035813DEB}" srcOrd="1" destOrd="12" presId="urn:microsoft.com/office/officeart/2005/8/layout/hList7"/>
    <dgm:cxn modelId="{CB1B126F-ADE4-4F55-808F-10083F52A58D}" type="presOf" srcId="{DFC1F2D1-CDBD-46FE-99F6-44071B9A6F35}" destId="{ADCF8F7C-6EBF-45A8-A7F7-DE0CB4FCD322}" srcOrd="0" destOrd="9" presId="urn:microsoft.com/office/officeart/2005/8/layout/hList7"/>
    <dgm:cxn modelId="{B4653CE8-7AFF-48B0-B6E1-9877D2F7D3B8}" srcId="{F4B898AF-9096-4F99-87B7-58C44295A4E3}" destId="{3C90DD71-8ABF-40AD-808B-6DE6079EEA4D}" srcOrd="3" destOrd="0" parTransId="{C9690F34-018D-427A-83BD-3ED7CF45AD55}" sibTransId="{6CF71B4D-C48A-4AE2-AAE6-4599FBD92385}"/>
    <dgm:cxn modelId="{B6168FA6-5C49-4385-B217-8C197F207D68}" type="presOf" srcId="{5D45D47A-564D-46AB-9D6B-72FEB641F6FE}" destId="{8FDD0DB6-2D9F-44D6-A884-A1D065B048A8}" srcOrd="0" destOrd="1" presId="urn:microsoft.com/office/officeart/2005/8/layout/hList7"/>
    <dgm:cxn modelId="{BF7FC435-1FEC-4D26-A17B-DDD55E6DCB95}" srcId="{F4B898AF-9096-4F99-87B7-58C44295A4E3}" destId="{42F21E52-4157-42F6-BF61-C8E779C90009}" srcOrd="6" destOrd="0" parTransId="{CEF59E36-BEF6-41E5-927E-A75ED761A139}" sibTransId="{2F4CC20E-003B-4D96-B96B-8F77AC1E00CD}"/>
    <dgm:cxn modelId="{0D210A4D-DCB7-4679-86AD-70C0919C77E5}" type="presOf" srcId="{B73CFDBA-3C4E-4C63-8170-EF23C76E92BF}" destId="{D380B994-E4F0-42E6-98D6-81EFA7939219}" srcOrd="0" destOrd="0" presId="urn:microsoft.com/office/officeart/2005/8/layout/hList7"/>
    <dgm:cxn modelId="{F4D47676-F79C-40DD-AA86-E9ECE480F726}" srcId="{97DD307D-8B9E-4589-90AF-577D51C28168}" destId="{B3B1E5AF-57B2-443F-A987-C0FB458F6D49}" srcOrd="0" destOrd="0" parTransId="{2A331306-618C-47D9-9E69-5DD99C9B59B6}" sibTransId="{B73CFDBA-3C4E-4C63-8170-EF23C76E92BF}"/>
    <dgm:cxn modelId="{55782C58-78B8-459D-90E2-DACF6B112929}" type="presOf" srcId="{C3B99927-F697-4E65-B624-720182B124A3}" destId="{43E7B61D-2CBA-473D-9FD7-375B0753CB1B}" srcOrd="0" destOrd="3" presId="urn:microsoft.com/office/officeart/2005/8/layout/hList7"/>
    <dgm:cxn modelId="{504967AC-2203-4EFC-9855-9B01E8A7E8D2}" srcId="{F4B898AF-9096-4F99-87B7-58C44295A4E3}" destId="{C3B99927-F697-4E65-B624-720182B124A3}" srcOrd="2" destOrd="0" parTransId="{ED09458B-C692-4DBA-AA10-AF8C8ADA8706}" sibTransId="{F705B097-D0D2-498F-9BD3-D296DEFBF413}"/>
    <dgm:cxn modelId="{8EB2FBF4-0FF4-4AE5-A81B-F366344CB2C6}" type="presOf" srcId="{DDCF43EB-604B-4690-96DE-1287EDF33E5B}" destId="{E479C74F-3DAB-451A-86B9-DB6D5618A86C}" srcOrd="0" destOrd="0" presId="urn:microsoft.com/office/officeart/2005/8/layout/hList7"/>
    <dgm:cxn modelId="{635E0919-A48C-420B-82BF-2AB356716884}" type="presParOf" srcId="{66816181-EAC6-4667-80DC-F6FD41F9DAE8}" destId="{2993E1D4-42C0-4D40-AA37-42744248763F}" srcOrd="0" destOrd="0" presId="urn:microsoft.com/office/officeart/2005/8/layout/hList7"/>
    <dgm:cxn modelId="{DD35AA67-F6DF-40A1-B0C5-C8E8593AFF1C}" type="presParOf" srcId="{66816181-EAC6-4667-80DC-F6FD41F9DAE8}" destId="{F5F1868B-814C-423E-B326-69243BA84C34}" srcOrd="1" destOrd="0" presId="urn:microsoft.com/office/officeart/2005/8/layout/hList7"/>
    <dgm:cxn modelId="{C481829F-A6C1-4AD2-B9C4-F31AB54F4EFC}" type="presParOf" srcId="{F5F1868B-814C-423E-B326-69243BA84C34}" destId="{08663B01-75EC-413F-8331-949423B4F4B6}" srcOrd="0" destOrd="0" presId="urn:microsoft.com/office/officeart/2005/8/layout/hList7"/>
    <dgm:cxn modelId="{6B4ED25C-04BB-4BAA-B05D-C9612E196735}" type="presParOf" srcId="{08663B01-75EC-413F-8331-949423B4F4B6}" destId="{ADCF8F7C-6EBF-45A8-A7F7-DE0CB4FCD322}" srcOrd="0" destOrd="0" presId="urn:microsoft.com/office/officeart/2005/8/layout/hList7"/>
    <dgm:cxn modelId="{3F520979-68B0-4F25-BC45-649AA5F38CB4}" type="presParOf" srcId="{08663B01-75EC-413F-8331-949423B4F4B6}" destId="{4CA3F22D-8106-43A3-B796-91B035813DEB}" srcOrd="1" destOrd="0" presId="urn:microsoft.com/office/officeart/2005/8/layout/hList7"/>
    <dgm:cxn modelId="{94848610-C9C6-4005-B514-2EE0DEE7148B}" type="presParOf" srcId="{08663B01-75EC-413F-8331-949423B4F4B6}" destId="{B976C150-CB47-444B-A706-F7244385FDC8}" srcOrd="2" destOrd="0" presId="urn:microsoft.com/office/officeart/2005/8/layout/hList7"/>
    <dgm:cxn modelId="{0B96BF27-23A0-47FB-81B9-0F0B58F9F52C}" type="presParOf" srcId="{08663B01-75EC-413F-8331-949423B4F4B6}" destId="{22B6CAE2-ED0D-4AB4-924A-A38B18A490BD}" srcOrd="3" destOrd="0" presId="urn:microsoft.com/office/officeart/2005/8/layout/hList7"/>
    <dgm:cxn modelId="{8F0ECB92-C999-4D4F-83EF-F63C6ACE59B9}" type="presParOf" srcId="{F5F1868B-814C-423E-B326-69243BA84C34}" destId="{D380B994-E4F0-42E6-98D6-81EFA7939219}" srcOrd="1" destOrd="0" presId="urn:microsoft.com/office/officeart/2005/8/layout/hList7"/>
    <dgm:cxn modelId="{7DA93583-5156-4414-8C57-917B43D65306}" type="presParOf" srcId="{F5F1868B-814C-423E-B326-69243BA84C34}" destId="{3413CE3E-DE7F-45BE-B735-FC3FE39AA73A}" srcOrd="2" destOrd="0" presId="urn:microsoft.com/office/officeart/2005/8/layout/hList7"/>
    <dgm:cxn modelId="{CD7D1FA6-EA46-43DD-AD52-CB79E2BB1ED3}" type="presParOf" srcId="{3413CE3E-DE7F-45BE-B735-FC3FE39AA73A}" destId="{8FDD0DB6-2D9F-44D6-A884-A1D065B048A8}" srcOrd="0" destOrd="0" presId="urn:microsoft.com/office/officeart/2005/8/layout/hList7"/>
    <dgm:cxn modelId="{5E03615C-3849-407E-BCE6-5FD98E4136EF}" type="presParOf" srcId="{3413CE3E-DE7F-45BE-B735-FC3FE39AA73A}" destId="{43DE99A3-7848-41EE-8494-212A43CC3F26}" srcOrd="1" destOrd="0" presId="urn:microsoft.com/office/officeart/2005/8/layout/hList7"/>
    <dgm:cxn modelId="{823042AB-B19C-43BE-BAEF-206E40209864}" type="presParOf" srcId="{3413CE3E-DE7F-45BE-B735-FC3FE39AA73A}" destId="{20C975FA-EBCD-4158-B5E0-C42260170FFF}" srcOrd="2" destOrd="0" presId="urn:microsoft.com/office/officeart/2005/8/layout/hList7"/>
    <dgm:cxn modelId="{CAA67FD7-BA5C-4375-B421-EA669A8ABFD7}" type="presParOf" srcId="{3413CE3E-DE7F-45BE-B735-FC3FE39AA73A}" destId="{A545B1DE-05A2-4A52-A962-6B9D3821E859}" srcOrd="3" destOrd="0" presId="urn:microsoft.com/office/officeart/2005/8/layout/hList7"/>
    <dgm:cxn modelId="{02D49F8E-F669-4ACB-B091-C265FAF233E8}" type="presParOf" srcId="{F5F1868B-814C-423E-B326-69243BA84C34}" destId="{E479C74F-3DAB-451A-86B9-DB6D5618A86C}" srcOrd="3" destOrd="0" presId="urn:microsoft.com/office/officeart/2005/8/layout/hList7"/>
    <dgm:cxn modelId="{ABB2C906-1D6A-46E9-95ED-318110CC0474}" type="presParOf" srcId="{F5F1868B-814C-423E-B326-69243BA84C34}" destId="{CCF3CC12-A51F-41FB-AF81-0171B10E455C}" srcOrd="4" destOrd="0" presId="urn:microsoft.com/office/officeart/2005/8/layout/hList7"/>
    <dgm:cxn modelId="{6F47DB01-FB5D-4AF7-B542-09D8A09A42D3}" type="presParOf" srcId="{CCF3CC12-A51F-41FB-AF81-0171B10E455C}" destId="{43E7B61D-2CBA-473D-9FD7-375B0753CB1B}" srcOrd="0" destOrd="0" presId="urn:microsoft.com/office/officeart/2005/8/layout/hList7"/>
    <dgm:cxn modelId="{362455AB-7E6A-4059-A501-B3CF03150175}" type="presParOf" srcId="{CCF3CC12-A51F-41FB-AF81-0171B10E455C}" destId="{2C97DE11-37D4-41DE-99BE-3C6532486FED}" srcOrd="1" destOrd="0" presId="urn:microsoft.com/office/officeart/2005/8/layout/hList7"/>
    <dgm:cxn modelId="{45532218-6A1C-4A5E-90DB-A02A535DE6B2}" type="presParOf" srcId="{CCF3CC12-A51F-41FB-AF81-0171B10E455C}" destId="{97CEC2CC-4F12-4B9D-BA1F-37D13B093009}" srcOrd="2" destOrd="0" presId="urn:microsoft.com/office/officeart/2005/8/layout/hList7"/>
    <dgm:cxn modelId="{737D78B0-21C5-4EB9-B4F9-8679668819BF}" type="presParOf" srcId="{CCF3CC12-A51F-41FB-AF81-0171B10E455C}" destId="{976CE6E8-9DDA-4ADE-BE24-CCFE40A721B3}"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8A39A3-2BA9-4E35-B230-B944A7F1226B}" type="doc">
      <dgm:prSet loTypeId="urn:microsoft.com/office/officeart/2005/8/layout/cycle3" loCatId="cycle" qsTypeId="urn:microsoft.com/office/officeart/2005/8/quickstyle/simple5" qsCatId="simple" csTypeId="urn:microsoft.com/office/officeart/2005/8/colors/colorful5" csCatId="colorful" phldr="1"/>
      <dgm:spPr/>
      <dgm:t>
        <a:bodyPr/>
        <a:lstStyle/>
        <a:p>
          <a:endParaRPr lang="en-GB"/>
        </a:p>
      </dgm:t>
    </dgm:pt>
    <dgm:pt modelId="{7E144500-1FF4-4D5E-A78F-AB6CE4F097C2}">
      <dgm:prSet phldrT="[Text]" custT="1"/>
      <dgm:spPr/>
      <dgm:t>
        <a:bodyPr/>
        <a:lstStyle/>
        <a:p>
          <a:r>
            <a:rPr lang="en-GB" sz="1800" dirty="0" smtClean="0">
              <a:solidFill>
                <a:srgbClr val="FFFF00"/>
              </a:solidFill>
            </a:rPr>
            <a:t>Checklist</a:t>
          </a:r>
          <a:endParaRPr lang="en-GB" sz="1800" dirty="0">
            <a:solidFill>
              <a:srgbClr val="FFFF00"/>
            </a:solidFill>
          </a:endParaRPr>
        </a:p>
      </dgm:t>
    </dgm:pt>
    <dgm:pt modelId="{BCC18333-BE34-42F1-842C-BFAB779B34E5}" type="parTrans" cxnId="{0860F8E4-9C8D-41B5-9409-C141ACE618EC}">
      <dgm:prSet/>
      <dgm:spPr/>
      <dgm:t>
        <a:bodyPr/>
        <a:lstStyle/>
        <a:p>
          <a:endParaRPr lang="en-GB"/>
        </a:p>
      </dgm:t>
    </dgm:pt>
    <dgm:pt modelId="{EA365179-99C8-424B-88D2-067091476CCE}" type="sibTrans" cxnId="{0860F8E4-9C8D-41B5-9409-C141ACE618EC}">
      <dgm:prSet/>
      <dgm:spPr/>
      <dgm:t>
        <a:bodyPr/>
        <a:lstStyle/>
        <a:p>
          <a:endParaRPr lang="en-GB"/>
        </a:p>
      </dgm:t>
    </dgm:pt>
    <dgm:pt modelId="{5449AD20-EC6A-408F-806A-F29DA4452EAA}">
      <dgm:prSet phldrT="[Text]"/>
      <dgm:spPr/>
      <dgm:t>
        <a:bodyPr/>
        <a:lstStyle/>
        <a:p>
          <a:r>
            <a:rPr lang="en-GB" dirty="0" smtClean="0">
              <a:solidFill>
                <a:schemeClr val="tx1">
                  <a:lumMod val="85000"/>
                  <a:lumOff val="15000"/>
                </a:schemeClr>
              </a:solidFill>
            </a:rPr>
            <a:t>Strategy</a:t>
          </a:r>
          <a:endParaRPr lang="en-GB" dirty="0">
            <a:solidFill>
              <a:schemeClr val="tx1">
                <a:lumMod val="85000"/>
                <a:lumOff val="15000"/>
              </a:schemeClr>
            </a:solidFill>
          </a:endParaRPr>
        </a:p>
      </dgm:t>
    </dgm:pt>
    <dgm:pt modelId="{84C35D46-0973-4762-AA2A-54D677F0A8D9}" type="parTrans" cxnId="{3B939726-BD3C-41B1-89CE-4AB22A23433C}">
      <dgm:prSet/>
      <dgm:spPr/>
      <dgm:t>
        <a:bodyPr/>
        <a:lstStyle/>
        <a:p>
          <a:endParaRPr lang="en-GB"/>
        </a:p>
      </dgm:t>
    </dgm:pt>
    <dgm:pt modelId="{FF2A214A-C53A-4709-B328-53D42129FEC9}" type="sibTrans" cxnId="{3B939726-BD3C-41B1-89CE-4AB22A23433C}">
      <dgm:prSet/>
      <dgm:spPr/>
      <dgm:t>
        <a:bodyPr/>
        <a:lstStyle/>
        <a:p>
          <a:endParaRPr lang="en-GB"/>
        </a:p>
      </dgm:t>
    </dgm:pt>
    <dgm:pt modelId="{3411DF07-E6E0-4297-9482-BA8260E79A98}">
      <dgm:prSet phldrT="[Text]"/>
      <dgm:spPr/>
      <dgm:t>
        <a:bodyPr/>
        <a:lstStyle/>
        <a:p>
          <a:r>
            <a:rPr lang="en-GB" dirty="0" smtClean="0">
              <a:solidFill>
                <a:schemeClr val="tx1">
                  <a:lumMod val="85000"/>
                  <a:lumOff val="15000"/>
                </a:schemeClr>
              </a:solidFill>
            </a:rPr>
            <a:t>Tools</a:t>
          </a:r>
          <a:endParaRPr lang="en-GB" dirty="0">
            <a:solidFill>
              <a:schemeClr val="tx1">
                <a:lumMod val="85000"/>
                <a:lumOff val="15000"/>
              </a:schemeClr>
            </a:solidFill>
          </a:endParaRPr>
        </a:p>
      </dgm:t>
    </dgm:pt>
    <dgm:pt modelId="{4B0D32EE-0E2C-4EE7-9153-86AB371B5D22}" type="parTrans" cxnId="{A7B90277-A7D9-4938-90CA-B5D338CFBC28}">
      <dgm:prSet/>
      <dgm:spPr/>
      <dgm:t>
        <a:bodyPr/>
        <a:lstStyle/>
        <a:p>
          <a:endParaRPr lang="en-GB"/>
        </a:p>
      </dgm:t>
    </dgm:pt>
    <dgm:pt modelId="{4060C8AA-0916-4065-BA1A-74440C46C766}" type="sibTrans" cxnId="{A7B90277-A7D9-4938-90CA-B5D338CFBC28}">
      <dgm:prSet/>
      <dgm:spPr/>
      <dgm:t>
        <a:bodyPr/>
        <a:lstStyle/>
        <a:p>
          <a:endParaRPr lang="en-GB"/>
        </a:p>
      </dgm:t>
    </dgm:pt>
    <dgm:pt modelId="{5CE9CF83-1458-47F4-A8CF-41248BAA4775}">
      <dgm:prSet phldrT="[Text]"/>
      <dgm:spPr/>
      <dgm:t>
        <a:bodyPr/>
        <a:lstStyle/>
        <a:p>
          <a:r>
            <a:rPr lang="en-GB" dirty="0" smtClean="0">
              <a:solidFill>
                <a:schemeClr val="tx1">
                  <a:lumMod val="85000"/>
                  <a:lumOff val="15000"/>
                </a:schemeClr>
              </a:solidFill>
            </a:rPr>
            <a:t>Environment</a:t>
          </a:r>
          <a:endParaRPr lang="en-GB" dirty="0">
            <a:solidFill>
              <a:schemeClr val="tx1">
                <a:lumMod val="85000"/>
                <a:lumOff val="15000"/>
              </a:schemeClr>
            </a:solidFill>
          </a:endParaRPr>
        </a:p>
      </dgm:t>
    </dgm:pt>
    <dgm:pt modelId="{C5E25D33-3D0B-4C2B-80CC-5300C4221DD3}" type="parTrans" cxnId="{2C0B5735-74D6-43EE-8FAD-7B89AB562AE1}">
      <dgm:prSet/>
      <dgm:spPr/>
      <dgm:t>
        <a:bodyPr/>
        <a:lstStyle/>
        <a:p>
          <a:endParaRPr lang="en-GB"/>
        </a:p>
      </dgm:t>
    </dgm:pt>
    <dgm:pt modelId="{A7083407-F299-4B57-ACCF-CF4DE81139CE}" type="sibTrans" cxnId="{2C0B5735-74D6-43EE-8FAD-7B89AB562AE1}">
      <dgm:prSet/>
      <dgm:spPr/>
      <dgm:t>
        <a:bodyPr/>
        <a:lstStyle/>
        <a:p>
          <a:endParaRPr lang="en-GB"/>
        </a:p>
      </dgm:t>
    </dgm:pt>
    <dgm:pt modelId="{E1728304-B1CE-4499-8A9D-0EF4AE00F678}">
      <dgm:prSet phldrT="[Text]"/>
      <dgm:spPr/>
      <dgm:t>
        <a:bodyPr/>
        <a:lstStyle/>
        <a:p>
          <a:r>
            <a:rPr lang="en-GB" dirty="0" smtClean="0">
              <a:solidFill>
                <a:schemeClr val="tx1">
                  <a:lumMod val="85000"/>
                  <a:lumOff val="15000"/>
                </a:schemeClr>
              </a:solidFill>
            </a:rPr>
            <a:t>Product Features</a:t>
          </a:r>
          <a:endParaRPr lang="en-GB" dirty="0">
            <a:solidFill>
              <a:schemeClr val="tx1">
                <a:lumMod val="85000"/>
                <a:lumOff val="15000"/>
              </a:schemeClr>
            </a:solidFill>
          </a:endParaRPr>
        </a:p>
      </dgm:t>
    </dgm:pt>
    <dgm:pt modelId="{15099D5E-4C8A-43B0-87EB-2B002D640F25}" type="parTrans" cxnId="{354A80E5-B775-4A58-9A3E-0955EC1F43D6}">
      <dgm:prSet/>
      <dgm:spPr/>
      <dgm:t>
        <a:bodyPr/>
        <a:lstStyle/>
        <a:p>
          <a:endParaRPr lang="en-GB"/>
        </a:p>
      </dgm:t>
    </dgm:pt>
    <dgm:pt modelId="{5C6318DD-1C8A-407E-A8C4-2052782D9E3D}" type="sibTrans" cxnId="{354A80E5-B775-4A58-9A3E-0955EC1F43D6}">
      <dgm:prSet/>
      <dgm:spPr/>
      <dgm:t>
        <a:bodyPr/>
        <a:lstStyle/>
        <a:p>
          <a:endParaRPr lang="en-GB"/>
        </a:p>
      </dgm:t>
    </dgm:pt>
    <dgm:pt modelId="{F03291A3-3C71-4EE6-9919-455DF7433B12}">
      <dgm:prSet phldrT="[Text]"/>
      <dgm:spPr/>
      <dgm:t>
        <a:bodyPr/>
        <a:lstStyle/>
        <a:p>
          <a:r>
            <a:rPr lang="en-GB" dirty="0" smtClean="0"/>
            <a:t>Completion</a:t>
          </a:r>
          <a:endParaRPr lang="en-GB" dirty="0"/>
        </a:p>
      </dgm:t>
    </dgm:pt>
    <dgm:pt modelId="{97F6BC5D-C6CE-4E05-89B7-947B89CE5699}" type="parTrans" cxnId="{4458744F-690C-418B-9A60-D8D945DEEFFB}">
      <dgm:prSet/>
      <dgm:spPr/>
      <dgm:t>
        <a:bodyPr/>
        <a:lstStyle/>
        <a:p>
          <a:endParaRPr lang="en-GB"/>
        </a:p>
      </dgm:t>
    </dgm:pt>
    <dgm:pt modelId="{8ED104E2-64A6-4C13-A025-9CF02AFCB892}" type="sibTrans" cxnId="{4458744F-690C-418B-9A60-D8D945DEEFFB}">
      <dgm:prSet/>
      <dgm:spPr/>
      <dgm:t>
        <a:bodyPr/>
        <a:lstStyle/>
        <a:p>
          <a:endParaRPr lang="en-GB"/>
        </a:p>
      </dgm:t>
    </dgm:pt>
    <dgm:pt modelId="{4F56E0D2-B6BE-48A8-8CB5-22AFD47F9012}" type="pres">
      <dgm:prSet presAssocID="{D48A39A3-2BA9-4E35-B230-B944A7F1226B}" presName="Name0" presStyleCnt="0">
        <dgm:presLayoutVars>
          <dgm:dir/>
          <dgm:resizeHandles val="exact"/>
        </dgm:presLayoutVars>
      </dgm:prSet>
      <dgm:spPr/>
      <dgm:t>
        <a:bodyPr/>
        <a:lstStyle/>
        <a:p>
          <a:endParaRPr lang="en-US"/>
        </a:p>
      </dgm:t>
    </dgm:pt>
    <dgm:pt modelId="{BBD7E7DE-82F1-40C7-95CF-45024F7CF6A3}" type="pres">
      <dgm:prSet presAssocID="{D48A39A3-2BA9-4E35-B230-B944A7F1226B}" presName="cycle" presStyleCnt="0"/>
      <dgm:spPr/>
    </dgm:pt>
    <dgm:pt modelId="{FF741BEA-AAB4-4734-BA26-66001B6D200F}" type="pres">
      <dgm:prSet presAssocID="{7E144500-1FF4-4D5E-A78F-AB6CE4F097C2}" presName="nodeFirstNode" presStyleLbl="node1" presStyleIdx="0" presStyleCnt="6">
        <dgm:presLayoutVars>
          <dgm:bulletEnabled val="1"/>
        </dgm:presLayoutVars>
      </dgm:prSet>
      <dgm:spPr/>
      <dgm:t>
        <a:bodyPr/>
        <a:lstStyle/>
        <a:p>
          <a:endParaRPr lang="en-US"/>
        </a:p>
      </dgm:t>
    </dgm:pt>
    <dgm:pt modelId="{14BEDB0F-EFB4-4948-94EB-E032B3652A6E}" type="pres">
      <dgm:prSet presAssocID="{EA365179-99C8-424B-88D2-067091476CCE}" presName="sibTransFirstNode" presStyleLbl="bgShp" presStyleIdx="0" presStyleCnt="1"/>
      <dgm:spPr/>
      <dgm:t>
        <a:bodyPr/>
        <a:lstStyle/>
        <a:p>
          <a:endParaRPr lang="en-US"/>
        </a:p>
      </dgm:t>
    </dgm:pt>
    <dgm:pt modelId="{55488C4C-CD2C-4283-8873-617BB4D41ADA}" type="pres">
      <dgm:prSet presAssocID="{5449AD20-EC6A-408F-806A-F29DA4452EAA}" presName="nodeFollowingNodes" presStyleLbl="node1" presStyleIdx="1" presStyleCnt="6">
        <dgm:presLayoutVars>
          <dgm:bulletEnabled val="1"/>
        </dgm:presLayoutVars>
      </dgm:prSet>
      <dgm:spPr/>
      <dgm:t>
        <a:bodyPr/>
        <a:lstStyle/>
        <a:p>
          <a:endParaRPr lang="en-US"/>
        </a:p>
      </dgm:t>
    </dgm:pt>
    <dgm:pt modelId="{D0899998-E584-4682-BDB8-03F2DD2310F0}" type="pres">
      <dgm:prSet presAssocID="{3411DF07-E6E0-4297-9482-BA8260E79A98}" presName="nodeFollowingNodes" presStyleLbl="node1" presStyleIdx="2" presStyleCnt="6">
        <dgm:presLayoutVars>
          <dgm:bulletEnabled val="1"/>
        </dgm:presLayoutVars>
      </dgm:prSet>
      <dgm:spPr/>
      <dgm:t>
        <a:bodyPr/>
        <a:lstStyle/>
        <a:p>
          <a:endParaRPr lang="en-US"/>
        </a:p>
      </dgm:t>
    </dgm:pt>
    <dgm:pt modelId="{3A4B64C3-0FFF-4F9A-AEBD-04EC97E564DD}" type="pres">
      <dgm:prSet presAssocID="{5CE9CF83-1458-47F4-A8CF-41248BAA4775}" presName="nodeFollowingNodes" presStyleLbl="node1" presStyleIdx="3" presStyleCnt="6">
        <dgm:presLayoutVars>
          <dgm:bulletEnabled val="1"/>
        </dgm:presLayoutVars>
      </dgm:prSet>
      <dgm:spPr/>
      <dgm:t>
        <a:bodyPr/>
        <a:lstStyle/>
        <a:p>
          <a:endParaRPr lang="en-US"/>
        </a:p>
      </dgm:t>
    </dgm:pt>
    <dgm:pt modelId="{9D74A438-F18F-4B73-BC61-BF64ED15E4ED}" type="pres">
      <dgm:prSet presAssocID="{E1728304-B1CE-4499-8A9D-0EF4AE00F678}" presName="nodeFollowingNodes" presStyleLbl="node1" presStyleIdx="4" presStyleCnt="6">
        <dgm:presLayoutVars>
          <dgm:bulletEnabled val="1"/>
        </dgm:presLayoutVars>
      </dgm:prSet>
      <dgm:spPr/>
      <dgm:t>
        <a:bodyPr/>
        <a:lstStyle/>
        <a:p>
          <a:endParaRPr lang="en-US"/>
        </a:p>
      </dgm:t>
    </dgm:pt>
    <dgm:pt modelId="{E12539E7-F136-4E7E-A422-19292441600D}" type="pres">
      <dgm:prSet presAssocID="{F03291A3-3C71-4EE6-9919-455DF7433B12}" presName="nodeFollowingNodes" presStyleLbl="node1" presStyleIdx="5" presStyleCnt="6">
        <dgm:presLayoutVars>
          <dgm:bulletEnabled val="1"/>
        </dgm:presLayoutVars>
      </dgm:prSet>
      <dgm:spPr/>
      <dgm:t>
        <a:bodyPr/>
        <a:lstStyle/>
        <a:p>
          <a:endParaRPr lang="en-US"/>
        </a:p>
      </dgm:t>
    </dgm:pt>
  </dgm:ptLst>
  <dgm:cxnLst>
    <dgm:cxn modelId="{7BCEECB6-B5D2-419C-B53E-D54AD50D16CF}" type="presOf" srcId="{D48A39A3-2BA9-4E35-B230-B944A7F1226B}" destId="{4F56E0D2-B6BE-48A8-8CB5-22AFD47F9012}" srcOrd="0" destOrd="0" presId="urn:microsoft.com/office/officeart/2005/8/layout/cycle3"/>
    <dgm:cxn modelId="{9DB02891-8F2A-44CB-B528-566C0F78B1CD}" type="presOf" srcId="{5CE9CF83-1458-47F4-A8CF-41248BAA4775}" destId="{3A4B64C3-0FFF-4F9A-AEBD-04EC97E564DD}" srcOrd="0" destOrd="0" presId="urn:microsoft.com/office/officeart/2005/8/layout/cycle3"/>
    <dgm:cxn modelId="{354A80E5-B775-4A58-9A3E-0955EC1F43D6}" srcId="{D48A39A3-2BA9-4E35-B230-B944A7F1226B}" destId="{E1728304-B1CE-4499-8A9D-0EF4AE00F678}" srcOrd="4" destOrd="0" parTransId="{15099D5E-4C8A-43B0-87EB-2B002D640F25}" sibTransId="{5C6318DD-1C8A-407E-A8C4-2052782D9E3D}"/>
    <dgm:cxn modelId="{0860F8E4-9C8D-41B5-9409-C141ACE618EC}" srcId="{D48A39A3-2BA9-4E35-B230-B944A7F1226B}" destId="{7E144500-1FF4-4D5E-A78F-AB6CE4F097C2}" srcOrd="0" destOrd="0" parTransId="{BCC18333-BE34-42F1-842C-BFAB779B34E5}" sibTransId="{EA365179-99C8-424B-88D2-067091476CCE}"/>
    <dgm:cxn modelId="{A7B90277-A7D9-4938-90CA-B5D338CFBC28}" srcId="{D48A39A3-2BA9-4E35-B230-B944A7F1226B}" destId="{3411DF07-E6E0-4297-9482-BA8260E79A98}" srcOrd="2" destOrd="0" parTransId="{4B0D32EE-0E2C-4EE7-9153-86AB371B5D22}" sibTransId="{4060C8AA-0916-4065-BA1A-74440C46C766}"/>
    <dgm:cxn modelId="{4458744F-690C-418B-9A60-D8D945DEEFFB}" srcId="{D48A39A3-2BA9-4E35-B230-B944A7F1226B}" destId="{F03291A3-3C71-4EE6-9919-455DF7433B12}" srcOrd="5" destOrd="0" parTransId="{97F6BC5D-C6CE-4E05-89B7-947B89CE5699}" sibTransId="{8ED104E2-64A6-4C13-A025-9CF02AFCB892}"/>
    <dgm:cxn modelId="{B3172E96-2A12-40B7-80DF-B6DF25D7AC16}" type="presOf" srcId="{3411DF07-E6E0-4297-9482-BA8260E79A98}" destId="{D0899998-E584-4682-BDB8-03F2DD2310F0}" srcOrd="0" destOrd="0" presId="urn:microsoft.com/office/officeart/2005/8/layout/cycle3"/>
    <dgm:cxn modelId="{2C0B5735-74D6-43EE-8FAD-7B89AB562AE1}" srcId="{D48A39A3-2BA9-4E35-B230-B944A7F1226B}" destId="{5CE9CF83-1458-47F4-A8CF-41248BAA4775}" srcOrd="3" destOrd="0" parTransId="{C5E25D33-3D0B-4C2B-80CC-5300C4221DD3}" sibTransId="{A7083407-F299-4B57-ACCF-CF4DE81139CE}"/>
    <dgm:cxn modelId="{3B939726-BD3C-41B1-89CE-4AB22A23433C}" srcId="{D48A39A3-2BA9-4E35-B230-B944A7F1226B}" destId="{5449AD20-EC6A-408F-806A-F29DA4452EAA}" srcOrd="1" destOrd="0" parTransId="{84C35D46-0973-4762-AA2A-54D677F0A8D9}" sibTransId="{FF2A214A-C53A-4709-B328-53D42129FEC9}"/>
    <dgm:cxn modelId="{65227BE6-A9B8-4A2E-8E98-14962703E075}" type="presOf" srcId="{5449AD20-EC6A-408F-806A-F29DA4452EAA}" destId="{55488C4C-CD2C-4283-8873-617BB4D41ADA}" srcOrd="0" destOrd="0" presId="urn:microsoft.com/office/officeart/2005/8/layout/cycle3"/>
    <dgm:cxn modelId="{4108E201-8FDE-4D66-A51F-15FA4600DC30}" type="presOf" srcId="{E1728304-B1CE-4499-8A9D-0EF4AE00F678}" destId="{9D74A438-F18F-4B73-BC61-BF64ED15E4ED}" srcOrd="0" destOrd="0" presId="urn:microsoft.com/office/officeart/2005/8/layout/cycle3"/>
    <dgm:cxn modelId="{171D8ED8-D2FD-42D7-AFF7-A18BB1DADCC9}" type="presOf" srcId="{F03291A3-3C71-4EE6-9919-455DF7433B12}" destId="{E12539E7-F136-4E7E-A422-19292441600D}" srcOrd="0" destOrd="0" presId="urn:microsoft.com/office/officeart/2005/8/layout/cycle3"/>
    <dgm:cxn modelId="{40BF1EEF-B9F9-4B26-A64B-76ACBF25BFA2}" type="presOf" srcId="{EA365179-99C8-424B-88D2-067091476CCE}" destId="{14BEDB0F-EFB4-4948-94EB-E032B3652A6E}" srcOrd="0" destOrd="0" presId="urn:microsoft.com/office/officeart/2005/8/layout/cycle3"/>
    <dgm:cxn modelId="{19ED0CF4-F217-4A27-8097-149885669957}" type="presOf" srcId="{7E144500-1FF4-4D5E-A78F-AB6CE4F097C2}" destId="{FF741BEA-AAB4-4734-BA26-66001B6D200F}" srcOrd="0" destOrd="0" presId="urn:microsoft.com/office/officeart/2005/8/layout/cycle3"/>
    <dgm:cxn modelId="{84596340-7CC0-45FE-8010-C3E6381E1C76}" type="presParOf" srcId="{4F56E0D2-B6BE-48A8-8CB5-22AFD47F9012}" destId="{BBD7E7DE-82F1-40C7-95CF-45024F7CF6A3}" srcOrd="0" destOrd="0" presId="urn:microsoft.com/office/officeart/2005/8/layout/cycle3"/>
    <dgm:cxn modelId="{9766607C-BF3D-4D91-9239-8331EE14BFA6}" type="presParOf" srcId="{BBD7E7DE-82F1-40C7-95CF-45024F7CF6A3}" destId="{FF741BEA-AAB4-4734-BA26-66001B6D200F}" srcOrd="0" destOrd="0" presId="urn:microsoft.com/office/officeart/2005/8/layout/cycle3"/>
    <dgm:cxn modelId="{D5E0F095-8D42-4F00-85AD-DAD647F62725}" type="presParOf" srcId="{BBD7E7DE-82F1-40C7-95CF-45024F7CF6A3}" destId="{14BEDB0F-EFB4-4948-94EB-E032B3652A6E}" srcOrd="1" destOrd="0" presId="urn:microsoft.com/office/officeart/2005/8/layout/cycle3"/>
    <dgm:cxn modelId="{FAA1948D-9F9C-4C3C-9AA6-FDC6A76C6072}" type="presParOf" srcId="{BBD7E7DE-82F1-40C7-95CF-45024F7CF6A3}" destId="{55488C4C-CD2C-4283-8873-617BB4D41ADA}" srcOrd="2" destOrd="0" presId="urn:microsoft.com/office/officeart/2005/8/layout/cycle3"/>
    <dgm:cxn modelId="{94A365C5-8BED-4537-A20A-364B0384A3DC}" type="presParOf" srcId="{BBD7E7DE-82F1-40C7-95CF-45024F7CF6A3}" destId="{D0899998-E584-4682-BDB8-03F2DD2310F0}" srcOrd="3" destOrd="0" presId="urn:microsoft.com/office/officeart/2005/8/layout/cycle3"/>
    <dgm:cxn modelId="{1EC77ACE-0287-45C1-BB04-AA140001A43F}" type="presParOf" srcId="{BBD7E7DE-82F1-40C7-95CF-45024F7CF6A3}" destId="{3A4B64C3-0FFF-4F9A-AEBD-04EC97E564DD}" srcOrd="4" destOrd="0" presId="urn:microsoft.com/office/officeart/2005/8/layout/cycle3"/>
    <dgm:cxn modelId="{16A17A5A-EDF2-4B14-985F-4400001575A9}" type="presParOf" srcId="{BBD7E7DE-82F1-40C7-95CF-45024F7CF6A3}" destId="{9D74A438-F18F-4B73-BC61-BF64ED15E4ED}" srcOrd="5" destOrd="0" presId="urn:microsoft.com/office/officeart/2005/8/layout/cycle3"/>
    <dgm:cxn modelId="{F63C77B6-A193-48D7-B396-6667E5C700BC}" type="presParOf" srcId="{BBD7E7DE-82F1-40C7-95CF-45024F7CF6A3}" destId="{E12539E7-F136-4E7E-A422-19292441600D}"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8A39A3-2BA9-4E35-B230-B944A7F1226B}" type="doc">
      <dgm:prSet loTypeId="urn:microsoft.com/office/officeart/2005/8/layout/cycle8" loCatId="cycle" qsTypeId="urn:microsoft.com/office/officeart/2005/8/quickstyle/3d2" qsCatId="3D" csTypeId="urn:microsoft.com/office/officeart/2005/8/colors/colorful5" csCatId="colorful" phldr="1"/>
      <dgm:spPr/>
      <dgm:t>
        <a:bodyPr/>
        <a:lstStyle/>
        <a:p>
          <a:endParaRPr lang="en-GB"/>
        </a:p>
      </dgm:t>
    </dgm:pt>
    <dgm:pt modelId="{7E144500-1FF4-4D5E-A78F-AB6CE4F097C2}">
      <dgm:prSet phldrT="[Text]" custT="1"/>
      <dgm:spPr/>
      <dgm:t>
        <a:bodyPr/>
        <a:lstStyle/>
        <a:p>
          <a:r>
            <a:rPr lang="en-GB" sz="1800" dirty="0" smtClean="0">
              <a:solidFill>
                <a:schemeClr val="tx1"/>
              </a:solidFill>
            </a:rPr>
            <a:t>Planning</a:t>
          </a:r>
          <a:endParaRPr lang="en-GB" sz="1800" dirty="0">
            <a:solidFill>
              <a:schemeClr val="tx1"/>
            </a:solidFill>
          </a:endParaRPr>
        </a:p>
      </dgm:t>
    </dgm:pt>
    <dgm:pt modelId="{BCC18333-BE34-42F1-842C-BFAB779B34E5}" type="parTrans" cxnId="{0860F8E4-9C8D-41B5-9409-C141ACE618EC}">
      <dgm:prSet/>
      <dgm:spPr/>
      <dgm:t>
        <a:bodyPr/>
        <a:lstStyle/>
        <a:p>
          <a:endParaRPr lang="en-GB"/>
        </a:p>
      </dgm:t>
    </dgm:pt>
    <dgm:pt modelId="{EA365179-99C8-424B-88D2-067091476CCE}" type="sibTrans" cxnId="{0860F8E4-9C8D-41B5-9409-C141ACE618EC}">
      <dgm:prSet/>
      <dgm:spPr/>
      <dgm:t>
        <a:bodyPr/>
        <a:lstStyle/>
        <a:p>
          <a:endParaRPr lang="en-GB"/>
        </a:p>
      </dgm:t>
    </dgm:pt>
    <dgm:pt modelId="{3411DF07-E6E0-4297-9482-BA8260E79A98}">
      <dgm:prSet phldrT="[Text]" custT="1"/>
      <dgm:spPr/>
      <dgm:t>
        <a:bodyPr/>
        <a:lstStyle/>
        <a:p>
          <a:r>
            <a:rPr lang="en-GB" sz="1800" dirty="0" smtClean="0">
              <a:solidFill>
                <a:schemeClr val="tx1"/>
              </a:solidFill>
            </a:rPr>
            <a:t>Prepare</a:t>
          </a:r>
          <a:endParaRPr lang="en-GB" sz="1800" dirty="0">
            <a:solidFill>
              <a:schemeClr val="tx1"/>
            </a:solidFill>
          </a:endParaRPr>
        </a:p>
      </dgm:t>
    </dgm:pt>
    <dgm:pt modelId="{4B0D32EE-0E2C-4EE7-9153-86AB371B5D22}" type="parTrans" cxnId="{A7B90277-A7D9-4938-90CA-B5D338CFBC28}">
      <dgm:prSet/>
      <dgm:spPr/>
      <dgm:t>
        <a:bodyPr/>
        <a:lstStyle/>
        <a:p>
          <a:endParaRPr lang="en-GB"/>
        </a:p>
      </dgm:t>
    </dgm:pt>
    <dgm:pt modelId="{4060C8AA-0916-4065-BA1A-74440C46C766}" type="sibTrans" cxnId="{A7B90277-A7D9-4938-90CA-B5D338CFBC28}">
      <dgm:prSet/>
      <dgm:spPr/>
      <dgm:t>
        <a:bodyPr/>
        <a:lstStyle/>
        <a:p>
          <a:endParaRPr lang="en-GB"/>
        </a:p>
      </dgm:t>
    </dgm:pt>
    <dgm:pt modelId="{E1728304-B1CE-4499-8A9D-0EF4AE00F678}">
      <dgm:prSet phldrT="[Text]" custT="1"/>
      <dgm:spPr/>
      <dgm:t>
        <a:bodyPr/>
        <a:lstStyle/>
        <a:p>
          <a:r>
            <a:rPr lang="en-GB" sz="1800" dirty="0" smtClean="0">
              <a:solidFill>
                <a:schemeClr val="tx1"/>
              </a:solidFill>
            </a:rPr>
            <a:t>Testing</a:t>
          </a:r>
          <a:endParaRPr lang="en-GB" sz="1800" dirty="0">
            <a:solidFill>
              <a:schemeClr val="tx1"/>
            </a:solidFill>
          </a:endParaRPr>
        </a:p>
      </dgm:t>
    </dgm:pt>
    <dgm:pt modelId="{15099D5E-4C8A-43B0-87EB-2B002D640F25}" type="parTrans" cxnId="{354A80E5-B775-4A58-9A3E-0955EC1F43D6}">
      <dgm:prSet/>
      <dgm:spPr/>
      <dgm:t>
        <a:bodyPr/>
        <a:lstStyle/>
        <a:p>
          <a:endParaRPr lang="en-GB"/>
        </a:p>
      </dgm:t>
    </dgm:pt>
    <dgm:pt modelId="{5C6318DD-1C8A-407E-A8C4-2052782D9E3D}" type="sibTrans" cxnId="{354A80E5-B775-4A58-9A3E-0955EC1F43D6}">
      <dgm:prSet/>
      <dgm:spPr/>
      <dgm:t>
        <a:bodyPr/>
        <a:lstStyle/>
        <a:p>
          <a:endParaRPr lang="en-GB"/>
        </a:p>
      </dgm:t>
    </dgm:pt>
    <dgm:pt modelId="{A10F7975-C0F0-439B-8A25-CF082E51E883}">
      <dgm:prSet phldrT="[Text]" custT="1"/>
      <dgm:spPr/>
      <dgm:t>
        <a:bodyPr/>
        <a:lstStyle/>
        <a:p>
          <a:r>
            <a:rPr lang="en-GB" sz="1600" dirty="0" smtClean="0">
              <a:solidFill>
                <a:schemeClr val="tx1"/>
              </a:solidFill>
            </a:rPr>
            <a:t>Pre-Upgrade</a:t>
          </a:r>
          <a:endParaRPr lang="en-GB" sz="2400" dirty="0">
            <a:solidFill>
              <a:schemeClr val="tx1"/>
            </a:solidFill>
          </a:endParaRPr>
        </a:p>
      </dgm:t>
    </dgm:pt>
    <dgm:pt modelId="{6C9EA0DC-7270-4C63-AF61-AC93C79A2BAF}" type="parTrans" cxnId="{B5484169-B1C4-4F62-A18B-6DC4F63DC9B1}">
      <dgm:prSet/>
      <dgm:spPr/>
      <dgm:t>
        <a:bodyPr/>
        <a:lstStyle/>
        <a:p>
          <a:endParaRPr lang="en-US"/>
        </a:p>
      </dgm:t>
    </dgm:pt>
    <dgm:pt modelId="{2519592D-8A83-404B-A75D-20FCA36988CB}" type="sibTrans" cxnId="{B5484169-B1C4-4F62-A18B-6DC4F63DC9B1}">
      <dgm:prSet/>
      <dgm:spPr/>
      <dgm:t>
        <a:bodyPr/>
        <a:lstStyle/>
        <a:p>
          <a:endParaRPr lang="en-US"/>
        </a:p>
      </dgm:t>
    </dgm:pt>
    <dgm:pt modelId="{1E5A4A77-75CF-4205-9288-30E1A7BD00F4}">
      <dgm:prSet phldrT="[Text]" custT="1"/>
      <dgm:spPr/>
      <dgm:t>
        <a:bodyPr/>
        <a:lstStyle/>
        <a:p>
          <a:r>
            <a:rPr lang="en-GB" sz="1400" b="1" dirty="0" smtClean="0">
              <a:solidFill>
                <a:schemeClr val="tx1"/>
              </a:solidFill>
            </a:rPr>
            <a:t>Checkpoint</a:t>
          </a:r>
          <a:endParaRPr lang="en-GB" sz="1400" b="1" dirty="0">
            <a:solidFill>
              <a:schemeClr val="tx1"/>
            </a:solidFill>
          </a:endParaRPr>
        </a:p>
      </dgm:t>
    </dgm:pt>
    <dgm:pt modelId="{14DF0A65-E976-486D-8A6D-A17EB840DEB5}" type="parTrans" cxnId="{C8CDDE0B-2036-4FD3-904F-566848EA3BCD}">
      <dgm:prSet/>
      <dgm:spPr/>
      <dgm:t>
        <a:bodyPr/>
        <a:lstStyle/>
        <a:p>
          <a:endParaRPr lang="en-US"/>
        </a:p>
      </dgm:t>
    </dgm:pt>
    <dgm:pt modelId="{C4D1075E-6AE8-4CC1-94D4-4086D1725E63}" type="sibTrans" cxnId="{C8CDDE0B-2036-4FD3-904F-566848EA3BCD}">
      <dgm:prSet/>
      <dgm:spPr/>
      <dgm:t>
        <a:bodyPr/>
        <a:lstStyle/>
        <a:p>
          <a:endParaRPr lang="en-US"/>
        </a:p>
      </dgm:t>
    </dgm:pt>
    <dgm:pt modelId="{8A5E12BF-5B97-4EEC-9501-CEF699442735}">
      <dgm:prSet phldrT="[Text]" custT="1"/>
      <dgm:spPr/>
      <dgm:t>
        <a:bodyPr/>
        <a:lstStyle/>
        <a:p>
          <a:r>
            <a:rPr lang="en-GB" sz="1800" dirty="0" smtClean="0">
              <a:solidFill>
                <a:schemeClr val="tx1"/>
              </a:solidFill>
            </a:rPr>
            <a:t>Post-upgrade</a:t>
          </a:r>
          <a:endParaRPr lang="en-GB" sz="1400" dirty="0">
            <a:solidFill>
              <a:schemeClr val="tx1"/>
            </a:solidFill>
          </a:endParaRPr>
        </a:p>
      </dgm:t>
    </dgm:pt>
    <dgm:pt modelId="{E8E69219-5606-4FFA-8020-AD9442170E4A}" type="parTrans" cxnId="{2BFCCBC1-362E-4467-85B6-9F22C39B45A1}">
      <dgm:prSet/>
      <dgm:spPr/>
      <dgm:t>
        <a:bodyPr/>
        <a:lstStyle/>
        <a:p>
          <a:endParaRPr lang="en-US"/>
        </a:p>
      </dgm:t>
    </dgm:pt>
    <dgm:pt modelId="{122AB762-FABE-48E3-9C09-684A756397CB}" type="sibTrans" cxnId="{2BFCCBC1-362E-4467-85B6-9F22C39B45A1}">
      <dgm:prSet/>
      <dgm:spPr/>
      <dgm:t>
        <a:bodyPr/>
        <a:lstStyle/>
        <a:p>
          <a:endParaRPr lang="en-US"/>
        </a:p>
      </dgm:t>
    </dgm:pt>
    <dgm:pt modelId="{16A4BB8F-DD5D-4ECD-A9E4-43AAA3A22702}" type="pres">
      <dgm:prSet presAssocID="{D48A39A3-2BA9-4E35-B230-B944A7F1226B}" presName="compositeShape" presStyleCnt="0">
        <dgm:presLayoutVars>
          <dgm:chMax val="7"/>
          <dgm:dir/>
          <dgm:resizeHandles val="exact"/>
        </dgm:presLayoutVars>
      </dgm:prSet>
      <dgm:spPr/>
      <dgm:t>
        <a:bodyPr/>
        <a:lstStyle/>
        <a:p>
          <a:endParaRPr lang="en-US"/>
        </a:p>
      </dgm:t>
    </dgm:pt>
    <dgm:pt modelId="{20911AA2-D738-4AAD-9B98-CBAF743E62C5}" type="pres">
      <dgm:prSet presAssocID="{D48A39A3-2BA9-4E35-B230-B944A7F1226B}" presName="wedge1" presStyleLbl="node1" presStyleIdx="0" presStyleCnt="6"/>
      <dgm:spPr/>
      <dgm:t>
        <a:bodyPr/>
        <a:lstStyle/>
        <a:p>
          <a:endParaRPr lang="en-US"/>
        </a:p>
      </dgm:t>
    </dgm:pt>
    <dgm:pt modelId="{403FE00E-D8CA-4359-A280-F878D11A4E21}" type="pres">
      <dgm:prSet presAssocID="{D48A39A3-2BA9-4E35-B230-B944A7F1226B}" presName="dummy1a" presStyleCnt="0"/>
      <dgm:spPr/>
      <dgm:t>
        <a:bodyPr/>
        <a:lstStyle/>
        <a:p>
          <a:endParaRPr lang="en-US"/>
        </a:p>
      </dgm:t>
    </dgm:pt>
    <dgm:pt modelId="{15C2AA1B-725F-4166-9D39-649CECF5F135}" type="pres">
      <dgm:prSet presAssocID="{D48A39A3-2BA9-4E35-B230-B944A7F1226B}" presName="dummy1b" presStyleCnt="0"/>
      <dgm:spPr/>
      <dgm:t>
        <a:bodyPr/>
        <a:lstStyle/>
        <a:p>
          <a:endParaRPr lang="en-US"/>
        </a:p>
      </dgm:t>
    </dgm:pt>
    <dgm:pt modelId="{ED8A2C10-4561-4DC5-9F0A-FB8A261258A7}" type="pres">
      <dgm:prSet presAssocID="{D48A39A3-2BA9-4E35-B230-B944A7F1226B}" presName="wedge1Tx" presStyleLbl="node1" presStyleIdx="0" presStyleCnt="6">
        <dgm:presLayoutVars>
          <dgm:chMax val="0"/>
          <dgm:chPref val="0"/>
          <dgm:bulletEnabled val="1"/>
        </dgm:presLayoutVars>
      </dgm:prSet>
      <dgm:spPr/>
      <dgm:t>
        <a:bodyPr/>
        <a:lstStyle/>
        <a:p>
          <a:endParaRPr lang="en-US"/>
        </a:p>
      </dgm:t>
    </dgm:pt>
    <dgm:pt modelId="{6B559B14-D1E9-4F07-BD57-F6880908294B}" type="pres">
      <dgm:prSet presAssocID="{D48A39A3-2BA9-4E35-B230-B944A7F1226B}" presName="wedge2" presStyleLbl="node1" presStyleIdx="1" presStyleCnt="6"/>
      <dgm:spPr/>
      <dgm:t>
        <a:bodyPr/>
        <a:lstStyle/>
        <a:p>
          <a:endParaRPr lang="en-US"/>
        </a:p>
      </dgm:t>
    </dgm:pt>
    <dgm:pt modelId="{5CBDD801-1FFE-41A6-AF46-5C50CEBC292F}" type="pres">
      <dgm:prSet presAssocID="{D48A39A3-2BA9-4E35-B230-B944A7F1226B}" presName="dummy2a" presStyleCnt="0"/>
      <dgm:spPr/>
      <dgm:t>
        <a:bodyPr/>
        <a:lstStyle/>
        <a:p>
          <a:endParaRPr lang="en-US"/>
        </a:p>
      </dgm:t>
    </dgm:pt>
    <dgm:pt modelId="{5C9B5437-814B-44E1-B7CF-07AF69381B86}" type="pres">
      <dgm:prSet presAssocID="{D48A39A3-2BA9-4E35-B230-B944A7F1226B}" presName="dummy2b" presStyleCnt="0"/>
      <dgm:spPr/>
      <dgm:t>
        <a:bodyPr/>
        <a:lstStyle/>
        <a:p>
          <a:endParaRPr lang="en-US"/>
        </a:p>
      </dgm:t>
    </dgm:pt>
    <dgm:pt modelId="{59583A5D-3C3D-48E1-9354-045D7313AFA4}" type="pres">
      <dgm:prSet presAssocID="{D48A39A3-2BA9-4E35-B230-B944A7F1226B}" presName="wedge2Tx" presStyleLbl="node1" presStyleIdx="1" presStyleCnt="6">
        <dgm:presLayoutVars>
          <dgm:chMax val="0"/>
          <dgm:chPref val="0"/>
          <dgm:bulletEnabled val="1"/>
        </dgm:presLayoutVars>
      </dgm:prSet>
      <dgm:spPr/>
      <dgm:t>
        <a:bodyPr/>
        <a:lstStyle/>
        <a:p>
          <a:endParaRPr lang="en-US"/>
        </a:p>
      </dgm:t>
    </dgm:pt>
    <dgm:pt modelId="{53EE46F4-8AB7-4212-9EE0-4D6307B36CBA}" type="pres">
      <dgm:prSet presAssocID="{D48A39A3-2BA9-4E35-B230-B944A7F1226B}" presName="wedge3" presStyleLbl="node1" presStyleIdx="2" presStyleCnt="6"/>
      <dgm:spPr/>
      <dgm:t>
        <a:bodyPr/>
        <a:lstStyle/>
        <a:p>
          <a:endParaRPr lang="en-US"/>
        </a:p>
      </dgm:t>
    </dgm:pt>
    <dgm:pt modelId="{8AB80973-4C7B-47CB-A826-C31D6443F945}" type="pres">
      <dgm:prSet presAssocID="{D48A39A3-2BA9-4E35-B230-B944A7F1226B}" presName="dummy3a" presStyleCnt="0"/>
      <dgm:spPr/>
      <dgm:t>
        <a:bodyPr/>
        <a:lstStyle/>
        <a:p>
          <a:endParaRPr lang="en-US"/>
        </a:p>
      </dgm:t>
    </dgm:pt>
    <dgm:pt modelId="{8DAEC1E6-676F-433C-9346-280228F1BDF9}" type="pres">
      <dgm:prSet presAssocID="{D48A39A3-2BA9-4E35-B230-B944A7F1226B}" presName="dummy3b" presStyleCnt="0"/>
      <dgm:spPr/>
      <dgm:t>
        <a:bodyPr/>
        <a:lstStyle/>
        <a:p>
          <a:endParaRPr lang="en-US"/>
        </a:p>
      </dgm:t>
    </dgm:pt>
    <dgm:pt modelId="{66740032-99B3-4E58-9F6B-8B1AD3CA7B0A}" type="pres">
      <dgm:prSet presAssocID="{D48A39A3-2BA9-4E35-B230-B944A7F1226B}" presName="wedge3Tx" presStyleLbl="node1" presStyleIdx="2" presStyleCnt="6">
        <dgm:presLayoutVars>
          <dgm:chMax val="0"/>
          <dgm:chPref val="0"/>
          <dgm:bulletEnabled val="1"/>
        </dgm:presLayoutVars>
      </dgm:prSet>
      <dgm:spPr/>
      <dgm:t>
        <a:bodyPr/>
        <a:lstStyle/>
        <a:p>
          <a:endParaRPr lang="en-US"/>
        </a:p>
      </dgm:t>
    </dgm:pt>
    <dgm:pt modelId="{66BBFF89-6FAC-4DDF-84B5-A84B1B973BE0}" type="pres">
      <dgm:prSet presAssocID="{D48A39A3-2BA9-4E35-B230-B944A7F1226B}" presName="wedge4" presStyleLbl="node1" presStyleIdx="3" presStyleCnt="6"/>
      <dgm:spPr/>
      <dgm:t>
        <a:bodyPr/>
        <a:lstStyle/>
        <a:p>
          <a:endParaRPr lang="en-US"/>
        </a:p>
      </dgm:t>
    </dgm:pt>
    <dgm:pt modelId="{047F5574-AE1F-4989-BF78-7B992E1E6000}" type="pres">
      <dgm:prSet presAssocID="{D48A39A3-2BA9-4E35-B230-B944A7F1226B}" presName="dummy4a" presStyleCnt="0"/>
      <dgm:spPr/>
      <dgm:t>
        <a:bodyPr/>
        <a:lstStyle/>
        <a:p>
          <a:endParaRPr lang="en-US"/>
        </a:p>
      </dgm:t>
    </dgm:pt>
    <dgm:pt modelId="{E2CBDE64-A9C3-409D-A37C-2EF52E32557C}" type="pres">
      <dgm:prSet presAssocID="{D48A39A3-2BA9-4E35-B230-B944A7F1226B}" presName="dummy4b" presStyleCnt="0"/>
      <dgm:spPr/>
      <dgm:t>
        <a:bodyPr/>
        <a:lstStyle/>
        <a:p>
          <a:endParaRPr lang="en-US"/>
        </a:p>
      </dgm:t>
    </dgm:pt>
    <dgm:pt modelId="{FA9BBAB3-C307-46BF-B59D-15322C069151}" type="pres">
      <dgm:prSet presAssocID="{D48A39A3-2BA9-4E35-B230-B944A7F1226B}" presName="wedge4Tx" presStyleLbl="node1" presStyleIdx="3" presStyleCnt="6">
        <dgm:presLayoutVars>
          <dgm:chMax val="0"/>
          <dgm:chPref val="0"/>
          <dgm:bulletEnabled val="1"/>
        </dgm:presLayoutVars>
      </dgm:prSet>
      <dgm:spPr/>
      <dgm:t>
        <a:bodyPr/>
        <a:lstStyle/>
        <a:p>
          <a:endParaRPr lang="en-US"/>
        </a:p>
      </dgm:t>
    </dgm:pt>
    <dgm:pt modelId="{6E47B683-299A-4473-80E0-E0618B755217}" type="pres">
      <dgm:prSet presAssocID="{D48A39A3-2BA9-4E35-B230-B944A7F1226B}" presName="wedge5" presStyleLbl="node1" presStyleIdx="4" presStyleCnt="6"/>
      <dgm:spPr/>
      <dgm:t>
        <a:bodyPr/>
        <a:lstStyle/>
        <a:p>
          <a:endParaRPr lang="en-GB"/>
        </a:p>
      </dgm:t>
    </dgm:pt>
    <dgm:pt modelId="{1A51E4D6-8FE9-4A3D-9208-5C928E1653F8}" type="pres">
      <dgm:prSet presAssocID="{D48A39A3-2BA9-4E35-B230-B944A7F1226B}" presName="dummy5a" presStyleCnt="0"/>
      <dgm:spPr/>
      <dgm:t>
        <a:bodyPr/>
        <a:lstStyle/>
        <a:p>
          <a:endParaRPr lang="en-US"/>
        </a:p>
      </dgm:t>
    </dgm:pt>
    <dgm:pt modelId="{FDED5484-F566-4C9B-AEA7-37312CD08DF7}" type="pres">
      <dgm:prSet presAssocID="{D48A39A3-2BA9-4E35-B230-B944A7F1226B}" presName="dummy5b" presStyleCnt="0"/>
      <dgm:spPr/>
      <dgm:t>
        <a:bodyPr/>
        <a:lstStyle/>
        <a:p>
          <a:endParaRPr lang="en-US"/>
        </a:p>
      </dgm:t>
    </dgm:pt>
    <dgm:pt modelId="{DF18DD72-8567-44C9-9BE7-E3FEC49CF266}" type="pres">
      <dgm:prSet presAssocID="{D48A39A3-2BA9-4E35-B230-B944A7F1226B}" presName="wedge5Tx" presStyleLbl="node1" presStyleIdx="4" presStyleCnt="6">
        <dgm:presLayoutVars>
          <dgm:chMax val="0"/>
          <dgm:chPref val="0"/>
          <dgm:bulletEnabled val="1"/>
        </dgm:presLayoutVars>
      </dgm:prSet>
      <dgm:spPr/>
      <dgm:t>
        <a:bodyPr/>
        <a:lstStyle/>
        <a:p>
          <a:endParaRPr lang="en-GB"/>
        </a:p>
      </dgm:t>
    </dgm:pt>
    <dgm:pt modelId="{D0503BB0-503D-49DD-A399-6D7429F4D551}" type="pres">
      <dgm:prSet presAssocID="{D48A39A3-2BA9-4E35-B230-B944A7F1226B}" presName="wedge6" presStyleLbl="node1" presStyleIdx="5" presStyleCnt="6"/>
      <dgm:spPr/>
      <dgm:t>
        <a:bodyPr/>
        <a:lstStyle/>
        <a:p>
          <a:endParaRPr lang="en-US"/>
        </a:p>
      </dgm:t>
    </dgm:pt>
    <dgm:pt modelId="{22EB3A29-490C-4014-8082-5ABDEAFC96D0}" type="pres">
      <dgm:prSet presAssocID="{D48A39A3-2BA9-4E35-B230-B944A7F1226B}" presName="dummy6a" presStyleCnt="0"/>
      <dgm:spPr/>
      <dgm:t>
        <a:bodyPr/>
        <a:lstStyle/>
        <a:p>
          <a:endParaRPr lang="en-US"/>
        </a:p>
      </dgm:t>
    </dgm:pt>
    <dgm:pt modelId="{F5BE0EB7-9102-40E0-86D1-E457F66A41EE}" type="pres">
      <dgm:prSet presAssocID="{D48A39A3-2BA9-4E35-B230-B944A7F1226B}" presName="dummy6b" presStyleCnt="0"/>
      <dgm:spPr/>
      <dgm:t>
        <a:bodyPr/>
        <a:lstStyle/>
        <a:p>
          <a:endParaRPr lang="en-US"/>
        </a:p>
      </dgm:t>
    </dgm:pt>
    <dgm:pt modelId="{3F72E848-17A7-44F2-B083-74911BEB2FFF}" type="pres">
      <dgm:prSet presAssocID="{D48A39A3-2BA9-4E35-B230-B944A7F1226B}" presName="wedge6Tx" presStyleLbl="node1" presStyleIdx="5" presStyleCnt="6">
        <dgm:presLayoutVars>
          <dgm:chMax val="0"/>
          <dgm:chPref val="0"/>
          <dgm:bulletEnabled val="1"/>
        </dgm:presLayoutVars>
      </dgm:prSet>
      <dgm:spPr/>
      <dgm:t>
        <a:bodyPr/>
        <a:lstStyle/>
        <a:p>
          <a:endParaRPr lang="en-US"/>
        </a:p>
      </dgm:t>
    </dgm:pt>
    <dgm:pt modelId="{AB152F6D-DC66-4AE4-8CBF-D77E9C4536A9}" type="pres">
      <dgm:prSet presAssocID="{EA365179-99C8-424B-88D2-067091476CCE}" presName="arrowWedge1" presStyleLbl="fgSibTrans2D1" presStyleIdx="0" presStyleCnt="6"/>
      <dgm:spPr/>
      <dgm:t>
        <a:bodyPr/>
        <a:lstStyle/>
        <a:p>
          <a:endParaRPr lang="en-US"/>
        </a:p>
      </dgm:t>
    </dgm:pt>
    <dgm:pt modelId="{6E73505C-64B4-413E-AB9F-2B1882B12580}" type="pres">
      <dgm:prSet presAssocID="{2519592D-8A83-404B-A75D-20FCA36988CB}" presName="arrowWedge2" presStyleLbl="fgSibTrans2D1" presStyleIdx="1" presStyleCnt="6"/>
      <dgm:spPr/>
      <dgm:t>
        <a:bodyPr/>
        <a:lstStyle/>
        <a:p>
          <a:endParaRPr lang="en-US"/>
        </a:p>
      </dgm:t>
    </dgm:pt>
    <dgm:pt modelId="{010C7B63-F232-4B61-A41C-E0082AFF2B5D}" type="pres">
      <dgm:prSet presAssocID="{4060C8AA-0916-4065-BA1A-74440C46C766}" presName="arrowWedge3" presStyleLbl="fgSibTrans2D1" presStyleIdx="2" presStyleCnt="6"/>
      <dgm:spPr/>
      <dgm:t>
        <a:bodyPr/>
        <a:lstStyle/>
        <a:p>
          <a:endParaRPr lang="en-US"/>
        </a:p>
      </dgm:t>
    </dgm:pt>
    <dgm:pt modelId="{A241F6C5-B6F0-429B-B4EF-5515E7B14151}" type="pres">
      <dgm:prSet presAssocID="{C4D1075E-6AE8-4CC1-94D4-4086D1725E63}" presName="arrowWedge4" presStyleLbl="fgSibTrans2D1" presStyleIdx="3" presStyleCnt="6"/>
      <dgm:spPr/>
      <dgm:t>
        <a:bodyPr/>
        <a:lstStyle/>
        <a:p>
          <a:endParaRPr lang="en-US"/>
        </a:p>
      </dgm:t>
    </dgm:pt>
    <dgm:pt modelId="{B4B57174-2F80-49F9-848A-1A763F06183F}" type="pres">
      <dgm:prSet presAssocID="{5C6318DD-1C8A-407E-A8C4-2052782D9E3D}" presName="arrowWedge5" presStyleLbl="fgSibTrans2D1" presStyleIdx="4" presStyleCnt="6"/>
      <dgm:spPr/>
      <dgm:t>
        <a:bodyPr/>
        <a:lstStyle/>
        <a:p>
          <a:endParaRPr lang="en-US"/>
        </a:p>
      </dgm:t>
    </dgm:pt>
    <dgm:pt modelId="{7E2EADFB-2792-4357-94D6-FFCEF0AA2EAF}" type="pres">
      <dgm:prSet presAssocID="{122AB762-FABE-48E3-9C09-684A756397CB}" presName="arrowWedge6" presStyleLbl="fgSibTrans2D1" presStyleIdx="5" presStyleCnt="6"/>
      <dgm:spPr/>
      <dgm:t>
        <a:bodyPr/>
        <a:lstStyle/>
        <a:p>
          <a:endParaRPr lang="en-US"/>
        </a:p>
      </dgm:t>
    </dgm:pt>
  </dgm:ptLst>
  <dgm:cxnLst>
    <dgm:cxn modelId="{0860F8E4-9C8D-41B5-9409-C141ACE618EC}" srcId="{D48A39A3-2BA9-4E35-B230-B944A7F1226B}" destId="{7E144500-1FF4-4D5E-A78F-AB6CE4F097C2}" srcOrd="0" destOrd="0" parTransId="{BCC18333-BE34-42F1-842C-BFAB779B34E5}" sibTransId="{EA365179-99C8-424B-88D2-067091476CCE}"/>
    <dgm:cxn modelId="{7D1B2565-9C97-4334-AC27-B8185E2D9621}" type="presOf" srcId="{E1728304-B1CE-4499-8A9D-0EF4AE00F678}" destId="{DF18DD72-8567-44C9-9BE7-E3FEC49CF266}" srcOrd="1" destOrd="0" presId="urn:microsoft.com/office/officeart/2005/8/layout/cycle8"/>
    <dgm:cxn modelId="{A7B90277-A7D9-4938-90CA-B5D338CFBC28}" srcId="{D48A39A3-2BA9-4E35-B230-B944A7F1226B}" destId="{3411DF07-E6E0-4297-9482-BA8260E79A98}" srcOrd="2" destOrd="0" parTransId="{4B0D32EE-0E2C-4EE7-9153-86AB371B5D22}" sibTransId="{4060C8AA-0916-4065-BA1A-74440C46C766}"/>
    <dgm:cxn modelId="{D0B9C8E9-9223-42E7-B828-C4AB6DF12E87}" type="presOf" srcId="{1E5A4A77-75CF-4205-9288-30E1A7BD00F4}" destId="{66BBFF89-6FAC-4DDF-84B5-A84B1B973BE0}" srcOrd="0" destOrd="0" presId="urn:microsoft.com/office/officeart/2005/8/layout/cycle8"/>
    <dgm:cxn modelId="{354A80E5-B775-4A58-9A3E-0955EC1F43D6}" srcId="{D48A39A3-2BA9-4E35-B230-B944A7F1226B}" destId="{E1728304-B1CE-4499-8A9D-0EF4AE00F678}" srcOrd="4" destOrd="0" parTransId="{15099D5E-4C8A-43B0-87EB-2B002D640F25}" sibTransId="{5C6318DD-1C8A-407E-A8C4-2052782D9E3D}"/>
    <dgm:cxn modelId="{61DC02AF-D45E-418D-A827-D5302789AA01}" type="presOf" srcId="{A10F7975-C0F0-439B-8A25-CF082E51E883}" destId="{59583A5D-3C3D-48E1-9354-045D7313AFA4}" srcOrd="1" destOrd="0" presId="urn:microsoft.com/office/officeart/2005/8/layout/cycle8"/>
    <dgm:cxn modelId="{91C62F43-090D-488A-A90C-D6DCB0A7CC4E}" type="presOf" srcId="{8A5E12BF-5B97-4EEC-9501-CEF699442735}" destId="{D0503BB0-503D-49DD-A399-6D7429F4D551}" srcOrd="0" destOrd="0" presId="urn:microsoft.com/office/officeart/2005/8/layout/cycle8"/>
    <dgm:cxn modelId="{9C6B22C5-E72A-4C13-8841-C97C0112FAB7}" type="presOf" srcId="{7E144500-1FF4-4D5E-A78F-AB6CE4F097C2}" destId="{ED8A2C10-4561-4DC5-9F0A-FB8A261258A7}" srcOrd="1" destOrd="0" presId="urn:microsoft.com/office/officeart/2005/8/layout/cycle8"/>
    <dgm:cxn modelId="{7C3349BE-5492-436D-A0EE-D15B2211A834}" type="presOf" srcId="{D48A39A3-2BA9-4E35-B230-B944A7F1226B}" destId="{16A4BB8F-DD5D-4ECD-A9E4-43AAA3A22702}" srcOrd="0" destOrd="0" presId="urn:microsoft.com/office/officeart/2005/8/layout/cycle8"/>
    <dgm:cxn modelId="{289A6004-8FC7-4C85-A778-DC8CEED3537A}" type="presOf" srcId="{A10F7975-C0F0-439B-8A25-CF082E51E883}" destId="{6B559B14-D1E9-4F07-BD57-F6880908294B}" srcOrd="0" destOrd="0" presId="urn:microsoft.com/office/officeart/2005/8/layout/cycle8"/>
    <dgm:cxn modelId="{66661F8E-39CD-48BA-96C4-53F1C6CE8589}" type="presOf" srcId="{3411DF07-E6E0-4297-9482-BA8260E79A98}" destId="{53EE46F4-8AB7-4212-9EE0-4D6307B36CBA}" srcOrd="0" destOrd="0" presId="urn:microsoft.com/office/officeart/2005/8/layout/cycle8"/>
    <dgm:cxn modelId="{2BFCCBC1-362E-4467-85B6-9F22C39B45A1}" srcId="{D48A39A3-2BA9-4E35-B230-B944A7F1226B}" destId="{8A5E12BF-5B97-4EEC-9501-CEF699442735}" srcOrd="5" destOrd="0" parTransId="{E8E69219-5606-4FFA-8020-AD9442170E4A}" sibTransId="{122AB762-FABE-48E3-9C09-684A756397CB}"/>
    <dgm:cxn modelId="{EF1E412E-AB5A-4E39-8DC0-08784BC17CAD}" type="presOf" srcId="{8A5E12BF-5B97-4EEC-9501-CEF699442735}" destId="{3F72E848-17A7-44F2-B083-74911BEB2FFF}" srcOrd="1" destOrd="0" presId="urn:microsoft.com/office/officeart/2005/8/layout/cycle8"/>
    <dgm:cxn modelId="{5563162D-7882-4459-9F67-434E37532C09}" type="presOf" srcId="{7E144500-1FF4-4D5E-A78F-AB6CE4F097C2}" destId="{20911AA2-D738-4AAD-9B98-CBAF743E62C5}" srcOrd="0" destOrd="0" presId="urn:microsoft.com/office/officeart/2005/8/layout/cycle8"/>
    <dgm:cxn modelId="{D8389EDC-6508-4C85-9841-B1FC42610580}" type="presOf" srcId="{1E5A4A77-75CF-4205-9288-30E1A7BD00F4}" destId="{FA9BBAB3-C307-46BF-B59D-15322C069151}" srcOrd="1" destOrd="0" presId="urn:microsoft.com/office/officeart/2005/8/layout/cycle8"/>
    <dgm:cxn modelId="{C8CDDE0B-2036-4FD3-904F-566848EA3BCD}" srcId="{D48A39A3-2BA9-4E35-B230-B944A7F1226B}" destId="{1E5A4A77-75CF-4205-9288-30E1A7BD00F4}" srcOrd="3" destOrd="0" parTransId="{14DF0A65-E976-486D-8A6D-A17EB840DEB5}" sibTransId="{C4D1075E-6AE8-4CC1-94D4-4086D1725E63}"/>
    <dgm:cxn modelId="{7683E16E-4ED4-4998-A6FF-227D5339C5C6}" type="presOf" srcId="{E1728304-B1CE-4499-8A9D-0EF4AE00F678}" destId="{6E47B683-299A-4473-80E0-E0618B755217}" srcOrd="0" destOrd="0" presId="urn:microsoft.com/office/officeart/2005/8/layout/cycle8"/>
    <dgm:cxn modelId="{B5484169-B1C4-4F62-A18B-6DC4F63DC9B1}" srcId="{D48A39A3-2BA9-4E35-B230-B944A7F1226B}" destId="{A10F7975-C0F0-439B-8A25-CF082E51E883}" srcOrd="1" destOrd="0" parTransId="{6C9EA0DC-7270-4C63-AF61-AC93C79A2BAF}" sibTransId="{2519592D-8A83-404B-A75D-20FCA36988CB}"/>
    <dgm:cxn modelId="{F3929EF2-8126-458F-9920-F582A00C179D}" type="presOf" srcId="{3411DF07-E6E0-4297-9482-BA8260E79A98}" destId="{66740032-99B3-4E58-9F6B-8B1AD3CA7B0A}" srcOrd="1" destOrd="0" presId="urn:microsoft.com/office/officeart/2005/8/layout/cycle8"/>
    <dgm:cxn modelId="{7A26921E-0E99-4B46-B3ED-D1C210A90E85}" type="presParOf" srcId="{16A4BB8F-DD5D-4ECD-A9E4-43AAA3A22702}" destId="{20911AA2-D738-4AAD-9B98-CBAF743E62C5}" srcOrd="0" destOrd="0" presId="urn:microsoft.com/office/officeart/2005/8/layout/cycle8"/>
    <dgm:cxn modelId="{1CE2CA57-898E-4A2A-8749-36F368AD29D6}" type="presParOf" srcId="{16A4BB8F-DD5D-4ECD-A9E4-43AAA3A22702}" destId="{403FE00E-D8CA-4359-A280-F878D11A4E21}" srcOrd="1" destOrd="0" presId="urn:microsoft.com/office/officeart/2005/8/layout/cycle8"/>
    <dgm:cxn modelId="{A4E1AFEA-2EB6-4C30-930A-D9B7890EF53E}" type="presParOf" srcId="{16A4BB8F-DD5D-4ECD-A9E4-43AAA3A22702}" destId="{15C2AA1B-725F-4166-9D39-649CECF5F135}" srcOrd="2" destOrd="0" presId="urn:microsoft.com/office/officeart/2005/8/layout/cycle8"/>
    <dgm:cxn modelId="{A224D0C0-CB87-42FC-B0A5-744B4ACA70E3}" type="presParOf" srcId="{16A4BB8F-DD5D-4ECD-A9E4-43AAA3A22702}" destId="{ED8A2C10-4561-4DC5-9F0A-FB8A261258A7}" srcOrd="3" destOrd="0" presId="urn:microsoft.com/office/officeart/2005/8/layout/cycle8"/>
    <dgm:cxn modelId="{F4721BCE-E486-41B5-A723-006015E7BD34}" type="presParOf" srcId="{16A4BB8F-DD5D-4ECD-A9E4-43AAA3A22702}" destId="{6B559B14-D1E9-4F07-BD57-F6880908294B}" srcOrd="4" destOrd="0" presId="urn:microsoft.com/office/officeart/2005/8/layout/cycle8"/>
    <dgm:cxn modelId="{C74CD64E-46F6-44E0-891A-8963068177E6}" type="presParOf" srcId="{16A4BB8F-DD5D-4ECD-A9E4-43AAA3A22702}" destId="{5CBDD801-1FFE-41A6-AF46-5C50CEBC292F}" srcOrd="5" destOrd="0" presId="urn:microsoft.com/office/officeart/2005/8/layout/cycle8"/>
    <dgm:cxn modelId="{1B857995-F765-46D4-80F1-A5241C561F61}" type="presParOf" srcId="{16A4BB8F-DD5D-4ECD-A9E4-43AAA3A22702}" destId="{5C9B5437-814B-44E1-B7CF-07AF69381B86}" srcOrd="6" destOrd="0" presId="urn:microsoft.com/office/officeart/2005/8/layout/cycle8"/>
    <dgm:cxn modelId="{1EF37CAD-7A79-401B-B883-160ACEE1740E}" type="presParOf" srcId="{16A4BB8F-DD5D-4ECD-A9E4-43AAA3A22702}" destId="{59583A5D-3C3D-48E1-9354-045D7313AFA4}" srcOrd="7" destOrd="0" presId="urn:microsoft.com/office/officeart/2005/8/layout/cycle8"/>
    <dgm:cxn modelId="{CCFF0A55-3921-40BC-81A5-A43135715EF2}" type="presParOf" srcId="{16A4BB8F-DD5D-4ECD-A9E4-43AAA3A22702}" destId="{53EE46F4-8AB7-4212-9EE0-4D6307B36CBA}" srcOrd="8" destOrd="0" presId="urn:microsoft.com/office/officeart/2005/8/layout/cycle8"/>
    <dgm:cxn modelId="{3EE76496-70C2-477A-8F74-D3A671F544AE}" type="presParOf" srcId="{16A4BB8F-DD5D-4ECD-A9E4-43AAA3A22702}" destId="{8AB80973-4C7B-47CB-A826-C31D6443F945}" srcOrd="9" destOrd="0" presId="urn:microsoft.com/office/officeart/2005/8/layout/cycle8"/>
    <dgm:cxn modelId="{58CACF4D-628C-4497-A031-48DE43C4F666}" type="presParOf" srcId="{16A4BB8F-DD5D-4ECD-A9E4-43AAA3A22702}" destId="{8DAEC1E6-676F-433C-9346-280228F1BDF9}" srcOrd="10" destOrd="0" presId="urn:microsoft.com/office/officeart/2005/8/layout/cycle8"/>
    <dgm:cxn modelId="{D3C9C222-B5E1-4E48-A77D-9AD2E0EC0ACF}" type="presParOf" srcId="{16A4BB8F-DD5D-4ECD-A9E4-43AAA3A22702}" destId="{66740032-99B3-4E58-9F6B-8B1AD3CA7B0A}" srcOrd="11" destOrd="0" presId="urn:microsoft.com/office/officeart/2005/8/layout/cycle8"/>
    <dgm:cxn modelId="{E61BE3BC-C739-456B-8D89-6BD229914937}" type="presParOf" srcId="{16A4BB8F-DD5D-4ECD-A9E4-43AAA3A22702}" destId="{66BBFF89-6FAC-4DDF-84B5-A84B1B973BE0}" srcOrd="12" destOrd="0" presId="urn:microsoft.com/office/officeart/2005/8/layout/cycle8"/>
    <dgm:cxn modelId="{71FB4CAA-4428-4D73-BCA3-DBEC8F9DC947}" type="presParOf" srcId="{16A4BB8F-DD5D-4ECD-A9E4-43AAA3A22702}" destId="{047F5574-AE1F-4989-BF78-7B992E1E6000}" srcOrd="13" destOrd="0" presId="urn:microsoft.com/office/officeart/2005/8/layout/cycle8"/>
    <dgm:cxn modelId="{9B09FA3A-2987-43F4-9324-7C58BECCD0E4}" type="presParOf" srcId="{16A4BB8F-DD5D-4ECD-A9E4-43AAA3A22702}" destId="{E2CBDE64-A9C3-409D-A37C-2EF52E32557C}" srcOrd="14" destOrd="0" presId="urn:microsoft.com/office/officeart/2005/8/layout/cycle8"/>
    <dgm:cxn modelId="{38F2E065-DE44-44A8-9B1C-C6652DA68491}" type="presParOf" srcId="{16A4BB8F-DD5D-4ECD-A9E4-43AAA3A22702}" destId="{FA9BBAB3-C307-46BF-B59D-15322C069151}" srcOrd="15" destOrd="0" presId="urn:microsoft.com/office/officeart/2005/8/layout/cycle8"/>
    <dgm:cxn modelId="{9890A901-399F-4D49-8CB4-BFEDF86C33C1}" type="presParOf" srcId="{16A4BB8F-DD5D-4ECD-A9E4-43AAA3A22702}" destId="{6E47B683-299A-4473-80E0-E0618B755217}" srcOrd="16" destOrd="0" presId="urn:microsoft.com/office/officeart/2005/8/layout/cycle8"/>
    <dgm:cxn modelId="{406C3A79-3B4F-4325-8AE3-72EA74850B73}" type="presParOf" srcId="{16A4BB8F-DD5D-4ECD-A9E4-43AAA3A22702}" destId="{1A51E4D6-8FE9-4A3D-9208-5C928E1653F8}" srcOrd="17" destOrd="0" presId="urn:microsoft.com/office/officeart/2005/8/layout/cycle8"/>
    <dgm:cxn modelId="{AAD08C89-E4EF-4B3A-9B62-B0AB13FF68EF}" type="presParOf" srcId="{16A4BB8F-DD5D-4ECD-A9E4-43AAA3A22702}" destId="{FDED5484-F566-4C9B-AEA7-37312CD08DF7}" srcOrd="18" destOrd="0" presId="urn:microsoft.com/office/officeart/2005/8/layout/cycle8"/>
    <dgm:cxn modelId="{CEDCF837-495C-4AC2-A7A2-3BA6F4131354}" type="presParOf" srcId="{16A4BB8F-DD5D-4ECD-A9E4-43AAA3A22702}" destId="{DF18DD72-8567-44C9-9BE7-E3FEC49CF266}" srcOrd="19" destOrd="0" presId="urn:microsoft.com/office/officeart/2005/8/layout/cycle8"/>
    <dgm:cxn modelId="{1379AC3D-CC6D-48C4-B657-0EC0614726C9}" type="presParOf" srcId="{16A4BB8F-DD5D-4ECD-A9E4-43AAA3A22702}" destId="{D0503BB0-503D-49DD-A399-6D7429F4D551}" srcOrd="20" destOrd="0" presId="urn:microsoft.com/office/officeart/2005/8/layout/cycle8"/>
    <dgm:cxn modelId="{7DAC7277-0F50-4EDD-B51A-2513A1782421}" type="presParOf" srcId="{16A4BB8F-DD5D-4ECD-A9E4-43AAA3A22702}" destId="{22EB3A29-490C-4014-8082-5ABDEAFC96D0}" srcOrd="21" destOrd="0" presId="urn:microsoft.com/office/officeart/2005/8/layout/cycle8"/>
    <dgm:cxn modelId="{7159E21E-8677-4C4F-9A8F-C2BFCEE2E5F8}" type="presParOf" srcId="{16A4BB8F-DD5D-4ECD-A9E4-43AAA3A22702}" destId="{F5BE0EB7-9102-40E0-86D1-E457F66A41EE}" srcOrd="22" destOrd="0" presId="urn:microsoft.com/office/officeart/2005/8/layout/cycle8"/>
    <dgm:cxn modelId="{E22D6D3D-B602-4D71-8E31-0508B2DB3E13}" type="presParOf" srcId="{16A4BB8F-DD5D-4ECD-A9E4-43AAA3A22702}" destId="{3F72E848-17A7-44F2-B083-74911BEB2FFF}" srcOrd="23" destOrd="0" presId="urn:microsoft.com/office/officeart/2005/8/layout/cycle8"/>
    <dgm:cxn modelId="{0E47AD86-7DCA-420D-BEF1-CACF6290A483}" type="presParOf" srcId="{16A4BB8F-DD5D-4ECD-A9E4-43AAA3A22702}" destId="{AB152F6D-DC66-4AE4-8CBF-D77E9C4536A9}" srcOrd="24" destOrd="0" presId="urn:microsoft.com/office/officeart/2005/8/layout/cycle8"/>
    <dgm:cxn modelId="{D323FE6A-E216-4E14-8EB4-F96B23190735}" type="presParOf" srcId="{16A4BB8F-DD5D-4ECD-A9E4-43AAA3A22702}" destId="{6E73505C-64B4-413E-AB9F-2B1882B12580}" srcOrd="25" destOrd="0" presId="urn:microsoft.com/office/officeart/2005/8/layout/cycle8"/>
    <dgm:cxn modelId="{1A3DA0C2-F3D8-41C1-B8E0-405AD3C881A7}" type="presParOf" srcId="{16A4BB8F-DD5D-4ECD-A9E4-43AAA3A22702}" destId="{010C7B63-F232-4B61-A41C-E0082AFF2B5D}" srcOrd="26" destOrd="0" presId="urn:microsoft.com/office/officeart/2005/8/layout/cycle8"/>
    <dgm:cxn modelId="{FF66AAA9-2740-43E7-A8DF-9545C20B7F88}" type="presParOf" srcId="{16A4BB8F-DD5D-4ECD-A9E4-43AAA3A22702}" destId="{A241F6C5-B6F0-429B-B4EF-5515E7B14151}" srcOrd="27" destOrd="0" presId="urn:microsoft.com/office/officeart/2005/8/layout/cycle8"/>
    <dgm:cxn modelId="{09D22B16-E789-4020-A09C-9F1AC1B7D950}" type="presParOf" srcId="{16A4BB8F-DD5D-4ECD-A9E4-43AAA3A22702}" destId="{B4B57174-2F80-49F9-848A-1A763F06183F}" srcOrd="28" destOrd="0" presId="urn:microsoft.com/office/officeart/2005/8/layout/cycle8"/>
    <dgm:cxn modelId="{DE61F921-A03A-440C-87B5-FF9D62D8E0D9}" type="presParOf" srcId="{16A4BB8F-DD5D-4ECD-A9E4-43AAA3A22702}" destId="{7E2EADFB-2792-4357-94D6-FFCEF0AA2EAF}" srcOrd="2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3D8E30DE-14CC-45C0-B112-F298FBDC8D9F}" type="doc">
      <dgm:prSet loTypeId="urn:microsoft.com/office/officeart/2008/layout/VerticalCurvedList" loCatId="list" qsTypeId="urn:microsoft.com/office/officeart/2005/8/quickstyle/simple5" qsCatId="simple" csTypeId="urn:microsoft.com/office/officeart/2005/8/colors/colorful3" csCatId="colorful" phldr="1"/>
      <dgm:spPr/>
      <dgm:t>
        <a:bodyPr/>
        <a:lstStyle/>
        <a:p>
          <a:endParaRPr lang="en-US"/>
        </a:p>
      </dgm:t>
    </dgm:pt>
    <dgm:pt modelId="{BF8465CA-6CF6-4542-ABD3-8A478E4A2C82}">
      <dgm:prSet phldrT="[Text]"/>
      <dgm:spPr/>
      <dgm:t>
        <a:bodyPr/>
        <a:lstStyle/>
        <a:p>
          <a:r>
            <a:rPr lang="en-US" b="0" cap="none" spc="0" dirty="0" smtClean="0">
              <a:ln w="0"/>
              <a:solidFill>
                <a:srgbClr val="FFFF00"/>
              </a:solidFill>
              <a:effectLst>
                <a:outerShdw blurRad="38100" dist="19050" dir="2700000" algn="tl" rotWithShape="0">
                  <a:schemeClr val="dk1">
                    <a:alpha val="40000"/>
                  </a:schemeClr>
                </a:outerShdw>
              </a:effectLst>
            </a:rPr>
            <a:t>Side-by-Side</a:t>
          </a:r>
          <a:endParaRPr lang="en-US" dirty="0">
            <a:solidFill>
              <a:srgbClr val="FFFF00"/>
            </a:solidFill>
          </a:endParaRPr>
        </a:p>
      </dgm:t>
    </dgm:pt>
    <dgm:pt modelId="{792C7B7E-EEC1-4B93-A759-95C3D092B3AE}" type="parTrans" cxnId="{BBDCA865-AA08-4151-96EB-F78AEAE1D712}">
      <dgm:prSet/>
      <dgm:spPr/>
      <dgm:t>
        <a:bodyPr/>
        <a:lstStyle/>
        <a:p>
          <a:endParaRPr lang="en-US"/>
        </a:p>
      </dgm:t>
    </dgm:pt>
    <dgm:pt modelId="{056F273C-8EFC-4521-849A-B4860F517D18}" type="sibTrans" cxnId="{BBDCA865-AA08-4151-96EB-F78AEAE1D712}">
      <dgm:prSet/>
      <dgm:spPr/>
      <dgm:t>
        <a:bodyPr/>
        <a:lstStyle/>
        <a:p>
          <a:endParaRPr lang="en-US"/>
        </a:p>
      </dgm:t>
    </dgm:pt>
    <dgm:pt modelId="{4E8A5026-8219-43EE-AD36-6F20DFE4C214}">
      <dgm:prSet phldrT="[Text]"/>
      <dgm:spPr/>
      <dgm:t>
        <a:bodyPr/>
        <a:lstStyle/>
        <a:p>
          <a:r>
            <a:rPr lang="en-US" b="0" cap="none" spc="0" dirty="0" smtClean="0">
              <a:ln w="0"/>
              <a:solidFill>
                <a:schemeClr val="accent5">
                  <a:lumMod val="75000"/>
                </a:schemeClr>
              </a:solidFill>
              <a:effectLst>
                <a:outerShdw blurRad="38100" dist="19050" dir="2700000" algn="tl" rotWithShape="0">
                  <a:schemeClr val="dk1">
                    <a:alpha val="40000"/>
                  </a:schemeClr>
                </a:outerShdw>
              </a:effectLst>
            </a:rPr>
            <a:t>In-Place</a:t>
          </a:r>
          <a:endParaRPr lang="en-US" dirty="0">
            <a:solidFill>
              <a:schemeClr val="accent5">
                <a:lumMod val="75000"/>
              </a:schemeClr>
            </a:solidFill>
          </a:endParaRPr>
        </a:p>
      </dgm:t>
    </dgm:pt>
    <dgm:pt modelId="{4425B761-A7B8-4405-8901-B04CCFBBAE9A}" type="parTrans" cxnId="{A11586F6-7F5C-43CE-AB2B-03346630929A}">
      <dgm:prSet/>
      <dgm:spPr/>
      <dgm:t>
        <a:bodyPr/>
        <a:lstStyle/>
        <a:p>
          <a:endParaRPr lang="en-US"/>
        </a:p>
      </dgm:t>
    </dgm:pt>
    <dgm:pt modelId="{42C6F140-771A-4C27-B52C-3B8444BC303E}" type="sibTrans" cxnId="{A11586F6-7F5C-43CE-AB2B-03346630929A}">
      <dgm:prSet/>
      <dgm:spPr/>
      <dgm:t>
        <a:bodyPr/>
        <a:lstStyle/>
        <a:p>
          <a:endParaRPr lang="en-US"/>
        </a:p>
      </dgm:t>
    </dgm:pt>
    <dgm:pt modelId="{BC0F1066-C558-4853-94FB-26F88FB39261}">
      <dgm:prSet phldrT="[Text]"/>
      <dgm:spPr/>
      <dgm:t>
        <a:bodyPr/>
        <a:lstStyle/>
        <a:p>
          <a:r>
            <a:rPr lang="en-US" b="0" cap="none" spc="0" dirty="0" smtClean="0">
              <a:ln w="0"/>
              <a:solidFill>
                <a:schemeClr val="bg2">
                  <a:lumMod val="25000"/>
                </a:schemeClr>
              </a:solidFill>
              <a:effectLst>
                <a:outerShdw blurRad="38100" dist="19050" dir="2700000" algn="tl" rotWithShape="0">
                  <a:schemeClr val="dk1">
                    <a:alpha val="40000"/>
                  </a:schemeClr>
                </a:outerShdw>
              </a:effectLst>
            </a:rPr>
            <a:t>New Instance</a:t>
          </a:r>
          <a:endParaRPr lang="en-US" b="0" cap="none" spc="0" dirty="0">
            <a:ln w="0"/>
            <a:solidFill>
              <a:schemeClr val="bg2">
                <a:lumMod val="25000"/>
              </a:schemeClr>
            </a:solidFill>
            <a:effectLst>
              <a:outerShdw blurRad="38100" dist="19050" dir="2700000" algn="tl" rotWithShape="0">
                <a:schemeClr val="dk1">
                  <a:alpha val="40000"/>
                </a:schemeClr>
              </a:outerShdw>
            </a:effectLst>
          </a:endParaRPr>
        </a:p>
      </dgm:t>
    </dgm:pt>
    <dgm:pt modelId="{9417C637-1923-4855-B821-822670D7C702}" type="parTrans" cxnId="{12122AAB-AA74-4EFF-A3A5-A292F76BB03F}">
      <dgm:prSet/>
      <dgm:spPr/>
      <dgm:t>
        <a:bodyPr/>
        <a:lstStyle/>
        <a:p>
          <a:endParaRPr lang="en-US"/>
        </a:p>
      </dgm:t>
    </dgm:pt>
    <dgm:pt modelId="{B0FB289A-8C07-4C0F-9062-7CAFEC0D563E}" type="sibTrans" cxnId="{12122AAB-AA74-4EFF-A3A5-A292F76BB03F}">
      <dgm:prSet/>
      <dgm:spPr/>
      <dgm:t>
        <a:bodyPr/>
        <a:lstStyle/>
        <a:p>
          <a:endParaRPr lang="en-US"/>
        </a:p>
      </dgm:t>
    </dgm:pt>
    <dgm:pt modelId="{5E6E47D0-68B4-4BCA-BFC8-35D06030A531}" type="pres">
      <dgm:prSet presAssocID="{3D8E30DE-14CC-45C0-B112-F298FBDC8D9F}" presName="Name0" presStyleCnt="0">
        <dgm:presLayoutVars>
          <dgm:chMax val="7"/>
          <dgm:chPref val="7"/>
          <dgm:dir/>
        </dgm:presLayoutVars>
      </dgm:prSet>
      <dgm:spPr/>
      <dgm:t>
        <a:bodyPr/>
        <a:lstStyle/>
        <a:p>
          <a:endParaRPr lang="en-US"/>
        </a:p>
      </dgm:t>
    </dgm:pt>
    <dgm:pt modelId="{36C1BCB7-1292-4716-9F29-7FC611BA16FB}" type="pres">
      <dgm:prSet presAssocID="{3D8E30DE-14CC-45C0-B112-F298FBDC8D9F}" presName="Name1" presStyleCnt="0"/>
      <dgm:spPr/>
    </dgm:pt>
    <dgm:pt modelId="{AAF0C7D1-3EF1-4F5C-AC40-2A81612F155D}" type="pres">
      <dgm:prSet presAssocID="{3D8E30DE-14CC-45C0-B112-F298FBDC8D9F}" presName="cycle" presStyleCnt="0"/>
      <dgm:spPr/>
    </dgm:pt>
    <dgm:pt modelId="{81CB4CFC-6520-4B34-988E-1FBFE854C795}" type="pres">
      <dgm:prSet presAssocID="{3D8E30DE-14CC-45C0-B112-F298FBDC8D9F}" presName="srcNode" presStyleLbl="node1" presStyleIdx="0" presStyleCnt="3"/>
      <dgm:spPr/>
    </dgm:pt>
    <dgm:pt modelId="{F4ACC1A7-B5A7-479C-8BC3-0B712E9C76B5}" type="pres">
      <dgm:prSet presAssocID="{3D8E30DE-14CC-45C0-B112-F298FBDC8D9F}" presName="conn" presStyleLbl="parChTrans1D2" presStyleIdx="0" presStyleCnt="1"/>
      <dgm:spPr/>
      <dgm:t>
        <a:bodyPr/>
        <a:lstStyle/>
        <a:p>
          <a:endParaRPr lang="en-US"/>
        </a:p>
      </dgm:t>
    </dgm:pt>
    <dgm:pt modelId="{7FE27F85-0FBC-441D-8B88-71389019E94C}" type="pres">
      <dgm:prSet presAssocID="{3D8E30DE-14CC-45C0-B112-F298FBDC8D9F}" presName="extraNode" presStyleLbl="node1" presStyleIdx="0" presStyleCnt="3"/>
      <dgm:spPr/>
    </dgm:pt>
    <dgm:pt modelId="{7405C1DA-6787-4030-BDD0-D0FC5A2C0CCF}" type="pres">
      <dgm:prSet presAssocID="{3D8E30DE-14CC-45C0-B112-F298FBDC8D9F}" presName="dstNode" presStyleLbl="node1" presStyleIdx="0" presStyleCnt="3"/>
      <dgm:spPr/>
    </dgm:pt>
    <dgm:pt modelId="{57E4A335-43FE-4AA9-BA78-2522FA3D66A2}" type="pres">
      <dgm:prSet presAssocID="{BF8465CA-6CF6-4542-ABD3-8A478E4A2C82}" presName="text_1" presStyleLbl="node1" presStyleIdx="0" presStyleCnt="3">
        <dgm:presLayoutVars>
          <dgm:bulletEnabled val="1"/>
        </dgm:presLayoutVars>
      </dgm:prSet>
      <dgm:spPr/>
      <dgm:t>
        <a:bodyPr/>
        <a:lstStyle/>
        <a:p>
          <a:endParaRPr lang="en-US"/>
        </a:p>
      </dgm:t>
    </dgm:pt>
    <dgm:pt modelId="{4BDFC16C-9716-48D6-9801-AFCA5165D8A9}" type="pres">
      <dgm:prSet presAssocID="{BF8465CA-6CF6-4542-ABD3-8A478E4A2C82}" presName="accent_1" presStyleCnt="0"/>
      <dgm:spPr/>
    </dgm:pt>
    <dgm:pt modelId="{929F4D10-2B31-4E68-9E61-3703C9D37693}" type="pres">
      <dgm:prSet presAssocID="{BF8465CA-6CF6-4542-ABD3-8A478E4A2C82}" presName="accentRepeatNode" presStyleLbl="solidFgAcc1" presStyleIdx="0" presStyleCnt="3"/>
      <dgm:spPr/>
    </dgm:pt>
    <dgm:pt modelId="{DF832C2C-6EEC-4B87-AE6C-03098097FB2D}" type="pres">
      <dgm:prSet presAssocID="{4E8A5026-8219-43EE-AD36-6F20DFE4C214}" presName="text_2" presStyleLbl="node1" presStyleIdx="1" presStyleCnt="3">
        <dgm:presLayoutVars>
          <dgm:bulletEnabled val="1"/>
        </dgm:presLayoutVars>
      </dgm:prSet>
      <dgm:spPr/>
      <dgm:t>
        <a:bodyPr/>
        <a:lstStyle/>
        <a:p>
          <a:endParaRPr lang="en-US"/>
        </a:p>
      </dgm:t>
    </dgm:pt>
    <dgm:pt modelId="{D1037091-244C-4615-8313-020940093C4D}" type="pres">
      <dgm:prSet presAssocID="{4E8A5026-8219-43EE-AD36-6F20DFE4C214}" presName="accent_2" presStyleCnt="0"/>
      <dgm:spPr/>
    </dgm:pt>
    <dgm:pt modelId="{19616778-20DC-4F06-B7E7-937B664AC114}" type="pres">
      <dgm:prSet presAssocID="{4E8A5026-8219-43EE-AD36-6F20DFE4C214}" presName="accentRepeatNode" presStyleLbl="solidFgAcc1" presStyleIdx="1" presStyleCnt="3"/>
      <dgm:spPr/>
    </dgm:pt>
    <dgm:pt modelId="{0008FDB9-423D-4041-A9B2-328A71BB3572}" type="pres">
      <dgm:prSet presAssocID="{BC0F1066-C558-4853-94FB-26F88FB39261}" presName="text_3" presStyleLbl="node1" presStyleIdx="2" presStyleCnt="3">
        <dgm:presLayoutVars>
          <dgm:bulletEnabled val="1"/>
        </dgm:presLayoutVars>
      </dgm:prSet>
      <dgm:spPr/>
      <dgm:t>
        <a:bodyPr/>
        <a:lstStyle/>
        <a:p>
          <a:endParaRPr lang="en-US"/>
        </a:p>
      </dgm:t>
    </dgm:pt>
    <dgm:pt modelId="{7C0DEFB0-A8B8-48A2-980B-BCB09E556B57}" type="pres">
      <dgm:prSet presAssocID="{BC0F1066-C558-4853-94FB-26F88FB39261}" presName="accent_3" presStyleCnt="0"/>
      <dgm:spPr/>
    </dgm:pt>
    <dgm:pt modelId="{6F0239A4-3581-4876-BCDE-0BFCF4B15100}" type="pres">
      <dgm:prSet presAssocID="{BC0F1066-C558-4853-94FB-26F88FB39261}" presName="accentRepeatNode" presStyleLbl="solidFgAcc1" presStyleIdx="2" presStyleCnt="3"/>
      <dgm:spPr/>
    </dgm:pt>
  </dgm:ptLst>
  <dgm:cxnLst>
    <dgm:cxn modelId="{12122AAB-AA74-4EFF-A3A5-A292F76BB03F}" srcId="{3D8E30DE-14CC-45C0-B112-F298FBDC8D9F}" destId="{BC0F1066-C558-4853-94FB-26F88FB39261}" srcOrd="2" destOrd="0" parTransId="{9417C637-1923-4855-B821-822670D7C702}" sibTransId="{B0FB289A-8C07-4C0F-9062-7CAFEC0D563E}"/>
    <dgm:cxn modelId="{4C5A43B7-9643-42FF-95BA-825EF60716D1}" type="presOf" srcId="{3D8E30DE-14CC-45C0-B112-F298FBDC8D9F}" destId="{5E6E47D0-68B4-4BCA-BFC8-35D06030A531}" srcOrd="0" destOrd="0" presId="urn:microsoft.com/office/officeart/2008/layout/VerticalCurvedList"/>
    <dgm:cxn modelId="{B664DCE2-587A-42AD-860A-C94039FADA44}" type="presOf" srcId="{4E8A5026-8219-43EE-AD36-6F20DFE4C214}" destId="{DF832C2C-6EEC-4B87-AE6C-03098097FB2D}" srcOrd="0" destOrd="0" presId="urn:microsoft.com/office/officeart/2008/layout/VerticalCurvedList"/>
    <dgm:cxn modelId="{32F9A910-9548-4906-BC44-FA43F09EF18D}" type="presOf" srcId="{BF8465CA-6CF6-4542-ABD3-8A478E4A2C82}" destId="{57E4A335-43FE-4AA9-BA78-2522FA3D66A2}" srcOrd="0" destOrd="0" presId="urn:microsoft.com/office/officeart/2008/layout/VerticalCurvedList"/>
    <dgm:cxn modelId="{BBDCA865-AA08-4151-96EB-F78AEAE1D712}" srcId="{3D8E30DE-14CC-45C0-B112-F298FBDC8D9F}" destId="{BF8465CA-6CF6-4542-ABD3-8A478E4A2C82}" srcOrd="0" destOrd="0" parTransId="{792C7B7E-EEC1-4B93-A759-95C3D092B3AE}" sibTransId="{056F273C-8EFC-4521-849A-B4860F517D18}"/>
    <dgm:cxn modelId="{A11586F6-7F5C-43CE-AB2B-03346630929A}" srcId="{3D8E30DE-14CC-45C0-B112-F298FBDC8D9F}" destId="{4E8A5026-8219-43EE-AD36-6F20DFE4C214}" srcOrd="1" destOrd="0" parTransId="{4425B761-A7B8-4405-8901-B04CCFBBAE9A}" sibTransId="{42C6F140-771A-4C27-B52C-3B8444BC303E}"/>
    <dgm:cxn modelId="{B3B18FB1-103B-43F9-9181-B237F9AD3AF9}" type="presOf" srcId="{056F273C-8EFC-4521-849A-B4860F517D18}" destId="{F4ACC1A7-B5A7-479C-8BC3-0B712E9C76B5}" srcOrd="0" destOrd="0" presId="urn:microsoft.com/office/officeart/2008/layout/VerticalCurvedList"/>
    <dgm:cxn modelId="{1C4E5080-974B-4A5D-A2FA-1A243890B5BB}" type="presOf" srcId="{BC0F1066-C558-4853-94FB-26F88FB39261}" destId="{0008FDB9-423D-4041-A9B2-328A71BB3572}" srcOrd="0" destOrd="0" presId="urn:microsoft.com/office/officeart/2008/layout/VerticalCurvedList"/>
    <dgm:cxn modelId="{2A11D896-3E72-48F3-8881-7A85ED65AFBC}" type="presParOf" srcId="{5E6E47D0-68B4-4BCA-BFC8-35D06030A531}" destId="{36C1BCB7-1292-4716-9F29-7FC611BA16FB}" srcOrd="0" destOrd="0" presId="urn:microsoft.com/office/officeart/2008/layout/VerticalCurvedList"/>
    <dgm:cxn modelId="{A87E5915-124A-4946-A9FD-7F7617915B06}" type="presParOf" srcId="{36C1BCB7-1292-4716-9F29-7FC611BA16FB}" destId="{AAF0C7D1-3EF1-4F5C-AC40-2A81612F155D}" srcOrd="0" destOrd="0" presId="urn:microsoft.com/office/officeart/2008/layout/VerticalCurvedList"/>
    <dgm:cxn modelId="{4AD1CC83-4CC1-4D12-84FC-4580B56AB08F}" type="presParOf" srcId="{AAF0C7D1-3EF1-4F5C-AC40-2A81612F155D}" destId="{81CB4CFC-6520-4B34-988E-1FBFE854C795}" srcOrd="0" destOrd="0" presId="urn:microsoft.com/office/officeart/2008/layout/VerticalCurvedList"/>
    <dgm:cxn modelId="{CD703EAF-773E-456D-9DC7-34019B0EDF13}" type="presParOf" srcId="{AAF0C7D1-3EF1-4F5C-AC40-2A81612F155D}" destId="{F4ACC1A7-B5A7-479C-8BC3-0B712E9C76B5}" srcOrd="1" destOrd="0" presId="urn:microsoft.com/office/officeart/2008/layout/VerticalCurvedList"/>
    <dgm:cxn modelId="{E5526E22-9A2D-4972-AAF2-75E8C41F0037}" type="presParOf" srcId="{AAF0C7D1-3EF1-4F5C-AC40-2A81612F155D}" destId="{7FE27F85-0FBC-441D-8B88-71389019E94C}" srcOrd="2" destOrd="0" presId="urn:microsoft.com/office/officeart/2008/layout/VerticalCurvedList"/>
    <dgm:cxn modelId="{CA9B1DB1-C33F-4EF9-A6F2-CC8BF832BD35}" type="presParOf" srcId="{AAF0C7D1-3EF1-4F5C-AC40-2A81612F155D}" destId="{7405C1DA-6787-4030-BDD0-D0FC5A2C0CCF}" srcOrd="3" destOrd="0" presId="urn:microsoft.com/office/officeart/2008/layout/VerticalCurvedList"/>
    <dgm:cxn modelId="{A1D26E38-0932-4690-A5A2-B9D2F596F047}" type="presParOf" srcId="{36C1BCB7-1292-4716-9F29-7FC611BA16FB}" destId="{57E4A335-43FE-4AA9-BA78-2522FA3D66A2}" srcOrd="1" destOrd="0" presId="urn:microsoft.com/office/officeart/2008/layout/VerticalCurvedList"/>
    <dgm:cxn modelId="{8EB47F26-6C92-4414-9BF4-095FE058A4AF}" type="presParOf" srcId="{36C1BCB7-1292-4716-9F29-7FC611BA16FB}" destId="{4BDFC16C-9716-48D6-9801-AFCA5165D8A9}" srcOrd="2" destOrd="0" presId="urn:microsoft.com/office/officeart/2008/layout/VerticalCurvedList"/>
    <dgm:cxn modelId="{4BF5518E-CF32-4FFA-880F-3A838CAC5E8F}" type="presParOf" srcId="{4BDFC16C-9716-48D6-9801-AFCA5165D8A9}" destId="{929F4D10-2B31-4E68-9E61-3703C9D37693}" srcOrd="0" destOrd="0" presId="urn:microsoft.com/office/officeart/2008/layout/VerticalCurvedList"/>
    <dgm:cxn modelId="{B4D34019-DCCC-432C-AEDF-BBA5A81DC2F0}" type="presParOf" srcId="{36C1BCB7-1292-4716-9F29-7FC611BA16FB}" destId="{DF832C2C-6EEC-4B87-AE6C-03098097FB2D}" srcOrd="3" destOrd="0" presId="urn:microsoft.com/office/officeart/2008/layout/VerticalCurvedList"/>
    <dgm:cxn modelId="{094069B4-6E8E-4A96-BCEB-62122542C3FC}" type="presParOf" srcId="{36C1BCB7-1292-4716-9F29-7FC611BA16FB}" destId="{D1037091-244C-4615-8313-020940093C4D}" srcOrd="4" destOrd="0" presId="urn:microsoft.com/office/officeart/2008/layout/VerticalCurvedList"/>
    <dgm:cxn modelId="{4E4F9603-8429-4A56-859B-9830B75215A2}" type="presParOf" srcId="{D1037091-244C-4615-8313-020940093C4D}" destId="{19616778-20DC-4F06-B7E7-937B664AC114}" srcOrd="0" destOrd="0" presId="urn:microsoft.com/office/officeart/2008/layout/VerticalCurvedList"/>
    <dgm:cxn modelId="{59EBE0C6-241B-4D4C-BDC2-ADDA80CDA104}" type="presParOf" srcId="{36C1BCB7-1292-4716-9F29-7FC611BA16FB}" destId="{0008FDB9-423D-4041-A9B2-328A71BB3572}" srcOrd="5" destOrd="0" presId="urn:microsoft.com/office/officeart/2008/layout/VerticalCurvedList"/>
    <dgm:cxn modelId="{9BD3A971-B4CD-4DDF-8A92-D239A8B14A88}" type="presParOf" srcId="{36C1BCB7-1292-4716-9F29-7FC611BA16FB}" destId="{7C0DEFB0-A8B8-48A2-980B-BCB09E556B57}" srcOrd="6" destOrd="0" presId="urn:microsoft.com/office/officeart/2008/layout/VerticalCurvedList"/>
    <dgm:cxn modelId="{04AE10BE-D64F-4DB4-8C47-AE36D8110C12}" type="presParOf" srcId="{7C0DEFB0-A8B8-48A2-980B-BCB09E556B57}" destId="{6F0239A4-3581-4876-BCDE-0BFCF4B1510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327285-454D-406A-B5A9-5625F9F4344C}" type="doc">
      <dgm:prSet loTypeId="urn:microsoft.com/office/officeart/2008/layout/HalfCircleOrganizationChart" loCatId="hierarchy" qsTypeId="urn:microsoft.com/office/officeart/2005/8/quickstyle/3d4" qsCatId="3D" csTypeId="urn:microsoft.com/office/officeart/2005/8/colors/colorful5" csCatId="colorful" phldr="1"/>
      <dgm:spPr/>
      <dgm:t>
        <a:bodyPr/>
        <a:lstStyle/>
        <a:p>
          <a:endParaRPr lang="en-GB"/>
        </a:p>
      </dgm:t>
    </dgm:pt>
    <dgm:pt modelId="{AB241F92-DF04-4227-96EF-6639991283D7}">
      <dgm:prSet phldrT="[Text]"/>
      <dgm:spPr/>
      <dgm:t>
        <a:bodyPr/>
        <a:lstStyle/>
        <a:p>
          <a:r>
            <a:rPr lang="en-GB" dirty="0" smtClean="0"/>
            <a:t>Upgrade Tools</a:t>
          </a:r>
          <a:endParaRPr lang="en-GB" dirty="0"/>
        </a:p>
      </dgm:t>
    </dgm:pt>
    <dgm:pt modelId="{E10B4E4A-933B-46D2-84A6-507E243092A0}" type="parTrans" cxnId="{00652834-8CB5-41F2-8EF6-BABA0FC2C95A}">
      <dgm:prSet/>
      <dgm:spPr/>
      <dgm:t>
        <a:bodyPr/>
        <a:lstStyle/>
        <a:p>
          <a:endParaRPr lang="en-GB"/>
        </a:p>
      </dgm:t>
    </dgm:pt>
    <dgm:pt modelId="{88DB2B66-062B-4639-85DD-9690D4200239}" type="sibTrans" cxnId="{00652834-8CB5-41F2-8EF6-BABA0FC2C95A}">
      <dgm:prSet/>
      <dgm:spPr/>
      <dgm:t>
        <a:bodyPr/>
        <a:lstStyle/>
        <a:p>
          <a:endParaRPr lang="en-GB"/>
        </a:p>
      </dgm:t>
    </dgm:pt>
    <dgm:pt modelId="{89CBFD49-252C-4588-B8E6-6EA671FD68CF}" type="asst">
      <dgm:prSet phldrT="[Text]"/>
      <dgm:spPr/>
      <dgm:t>
        <a:bodyPr/>
        <a:lstStyle/>
        <a:p>
          <a:r>
            <a:rPr lang="en-GB" dirty="0" smtClean="0"/>
            <a:t>SQL Server Upgrade Advisor</a:t>
          </a:r>
          <a:endParaRPr lang="en-GB" dirty="0"/>
        </a:p>
      </dgm:t>
    </dgm:pt>
    <dgm:pt modelId="{BC9A17A4-74F6-4D65-AF66-BB9E33977ADC}" type="parTrans" cxnId="{874D671D-7372-45D0-BBF3-D195E694E0B6}">
      <dgm:prSet/>
      <dgm:spPr/>
      <dgm:t>
        <a:bodyPr/>
        <a:lstStyle/>
        <a:p>
          <a:endParaRPr lang="en-GB"/>
        </a:p>
      </dgm:t>
    </dgm:pt>
    <dgm:pt modelId="{7FE369B3-5EBF-441A-8DD9-145399FA67EB}" type="sibTrans" cxnId="{874D671D-7372-45D0-BBF3-D195E694E0B6}">
      <dgm:prSet/>
      <dgm:spPr/>
      <dgm:t>
        <a:bodyPr/>
        <a:lstStyle/>
        <a:p>
          <a:endParaRPr lang="en-GB"/>
        </a:p>
      </dgm:t>
    </dgm:pt>
    <dgm:pt modelId="{F823E626-34BD-4F7C-9249-765945C8CDBE}">
      <dgm:prSet phldrT="[Text]"/>
      <dgm:spPr/>
      <dgm:t>
        <a:bodyPr/>
        <a:lstStyle/>
        <a:p>
          <a:r>
            <a:rPr lang="en-GB" dirty="0" smtClean="0"/>
            <a:t>SQL Server Upgrade Assistant</a:t>
          </a:r>
          <a:endParaRPr lang="en-GB" dirty="0"/>
        </a:p>
      </dgm:t>
    </dgm:pt>
    <dgm:pt modelId="{2E69FED3-D9CB-4A6B-95BC-AE5EDA7B03E5}" type="parTrans" cxnId="{AF5A5B17-3903-4C1F-838C-718325B8A59A}">
      <dgm:prSet/>
      <dgm:spPr/>
      <dgm:t>
        <a:bodyPr/>
        <a:lstStyle/>
        <a:p>
          <a:endParaRPr lang="en-GB"/>
        </a:p>
      </dgm:t>
    </dgm:pt>
    <dgm:pt modelId="{DD22D857-7878-490A-8603-1C6F3F62181C}" type="sibTrans" cxnId="{AF5A5B17-3903-4C1F-838C-718325B8A59A}">
      <dgm:prSet/>
      <dgm:spPr/>
      <dgm:t>
        <a:bodyPr/>
        <a:lstStyle/>
        <a:p>
          <a:endParaRPr lang="en-GB"/>
        </a:p>
      </dgm:t>
    </dgm:pt>
    <dgm:pt modelId="{78A4CE9D-0B96-458D-BA6C-F64DA0F255A9}">
      <dgm:prSet phldrT="[Text]"/>
      <dgm:spPr/>
      <dgm:t>
        <a:bodyPr/>
        <a:lstStyle/>
        <a:p>
          <a:r>
            <a:rPr lang="en-GB" dirty="0" smtClean="0"/>
            <a:t>MAP Toolkit</a:t>
          </a:r>
          <a:endParaRPr lang="en-GB" dirty="0"/>
        </a:p>
      </dgm:t>
    </dgm:pt>
    <dgm:pt modelId="{65394BFA-6CDA-41C8-988D-DAA35E219BF1}" type="parTrans" cxnId="{DBE0C1A1-8EFC-4293-A56F-5F3D3701D86A}">
      <dgm:prSet/>
      <dgm:spPr/>
      <dgm:t>
        <a:bodyPr/>
        <a:lstStyle/>
        <a:p>
          <a:endParaRPr lang="en-GB"/>
        </a:p>
      </dgm:t>
    </dgm:pt>
    <dgm:pt modelId="{F9A53533-0117-4BAF-8D03-E57EB9F2834E}" type="sibTrans" cxnId="{DBE0C1A1-8EFC-4293-A56F-5F3D3701D86A}">
      <dgm:prSet/>
      <dgm:spPr/>
      <dgm:t>
        <a:bodyPr/>
        <a:lstStyle/>
        <a:p>
          <a:endParaRPr lang="en-GB"/>
        </a:p>
      </dgm:t>
    </dgm:pt>
    <dgm:pt modelId="{60B4B051-00E5-4490-96D6-03116EDB18A2}">
      <dgm:prSet phldrT="[Text]"/>
      <dgm:spPr/>
      <dgm:t>
        <a:bodyPr/>
        <a:lstStyle/>
        <a:p>
          <a:r>
            <a:rPr lang="en-GB" dirty="0" smtClean="0"/>
            <a:t>Distributed Replay</a:t>
          </a:r>
          <a:endParaRPr lang="en-GB" dirty="0"/>
        </a:p>
      </dgm:t>
    </dgm:pt>
    <dgm:pt modelId="{04C59993-D00F-4B24-A721-3D328CA48AD7}" type="parTrans" cxnId="{F320EB6C-5C67-4A06-8B8C-96FB96D7FEDE}">
      <dgm:prSet/>
      <dgm:spPr/>
      <dgm:t>
        <a:bodyPr/>
        <a:lstStyle/>
        <a:p>
          <a:endParaRPr lang="en-GB"/>
        </a:p>
      </dgm:t>
    </dgm:pt>
    <dgm:pt modelId="{17B163F0-F299-4480-A516-2848FE4AD893}" type="sibTrans" cxnId="{F320EB6C-5C67-4A06-8B8C-96FB96D7FEDE}">
      <dgm:prSet/>
      <dgm:spPr/>
      <dgm:t>
        <a:bodyPr/>
        <a:lstStyle/>
        <a:p>
          <a:endParaRPr lang="en-GB"/>
        </a:p>
      </dgm:t>
    </dgm:pt>
    <dgm:pt modelId="{97F1354F-299E-4705-A376-28CCAB125E5A}">
      <dgm:prSet phldrT="[Text]"/>
      <dgm:spPr/>
      <dgm:t>
        <a:bodyPr/>
        <a:lstStyle/>
        <a:p>
          <a:r>
            <a:rPr lang="en-GB" dirty="0" smtClean="0"/>
            <a:t>RML Utilities</a:t>
          </a:r>
          <a:endParaRPr lang="en-GB" dirty="0"/>
        </a:p>
      </dgm:t>
    </dgm:pt>
    <dgm:pt modelId="{7CFDA572-79C4-494A-9E9C-A938D5AEC88A}" type="parTrans" cxnId="{B39E24EF-6B26-4CFD-A04E-AC72C9420525}">
      <dgm:prSet/>
      <dgm:spPr/>
      <dgm:t>
        <a:bodyPr/>
        <a:lstStyle/>
        <a:p>
          <a:endParaRPr lang="en-GB"/>
        </a:p>
      </dgm:t>
    </dgm:pt>
    <dgm:pt modelId="{5A22E7CB-C258-41A9-8A6F-C59A1B26A5BD}" type="sibTrans" cxnId="{B39E24EF-6B26-4CFD-A04E-AC72C9420525}">
      <dgm:prSet/>
      <dgm:spPr/>
      <dgm:t>
        <a:bodyPr/>
        <a:lstStyle/>
        <a:p>
          <a:endParaRPr lang="en-GB"/>
        </a:p>
      </dgm:t>
    </dgm:pt>
    <dgm:pt modelId="{1E8788B5-3C99-463F-960A-480463EC2547}" type="pres">
      <dgm:prSet presAssocID="{F0327285-454D-406A-B5A9-5625F9F4344C}" presName="Name0" presStyleCnt="0">
        <dgm:presLayoutVars>
          <dgm:orgChart val="1"/>
          <dgm:chPref val="1"/>
          <dgm:dir/>
          <dgm:animOne val="branch"/>
          <dgm:animLvl val="lvl"/>
          <dgm:resizeHandles/>
        </dgm:presLayoutVars>
      </dgm:prSet>
      <dgm:spPr/>
      <dgm:t>
        <a:bodyPr/>
        <a:lstStyle/>
        <a:p>
          <a:endParaRPr lang="en-US"/>
        </a:p>
      </dgm:t>
    </dgm:pt>
    <dgm:pt modelId="{E3A2CD76-D36F-4AFB-8A8F-9DC9EA243E08}" type="pres">
      <dgm:prSet presAssocID="{AB241F92-DF04-4227-96EF-6639991283D7}" presName="hierRoot1" presStyleCnt="0">
        <dgm:presLayoutVars>
          <dgm:hierBranch val="init"/>
        </dgm:presLayoutVars>
      </dgm:prSet>
      <dgm:spPr/>
    </dgm:pt>
    <dgm:pt modelId="{3BC8D51B-2924-4F67-A62C-C529B4E48024}" type="pres">
      <dgm:prSet presAssocID="{AB241F92-DF04-4227-96EF-6639991283D7}" presName="rootComposite1" presStyleCnt="0"/>
      <dgm:spPr/>
    </dgm:pt>
    <dgm:pt modelId="{220A0595-FA4F-4F80-89AE-4C3C9F89870C}" type="pres">
      <dgm:prSet presAssocID="{AB241F92-DF04-4227-96EF-6639991283D7}" presName="rootText1" presStyleLbl="alignAcc1" presStyleIdx="0" presStyleCnt="0">
        <dgm:presLayoutVars>
          <dgm:chPref val="3"/>
        </dgm:presLayoutVars>
      </dgm:prSet>
      <dgm:spPr/>
      <dgm:t>
        <a:bodyPr/>
        <a:lstStyle/>
        <a:p>
          <a:endParaRPr lang="en-US"/>
        </a:p>
      </dgm:t>
    </dgm:pt>
    <dgm:pt modelId="{44C934B7-1A43-4933-AA44-FA6B3DB0C133}" type="pres">
      <dgm:prSet presAssocID="{AB241F92-DF04-4227-96EF-6639991283D7}" presName="topArc1" presStyleLbl="parChTrans1D1" presStyleIdx="0" presStyleCnt="12"/>
      <dgm:spPr/>
    </dgm:pt>
    <dgm:pt modelId="{08C97C03-B22D-45C0-9291-540839BBFD51}" type="pres">
      <dgm:prSet presAssocID="{AB241F92-DF04-4227-96EF-6639991283D7}" presName="bottomArc1" presStyleLbl="parChTrans1D1" presStyleIdx="1" presStyleCnt="12"/>
      <dgm:spPr/>
    </dgm:pt>
    <dgm:pt modelId="{361878BE-3AA7-4AF5-9ED6-94BF99748469}" type="pres">
      <dgm:prSet presAssocID="{AB241F92-DF04-4227-96EF-6639991283D7}" presName="topConnNode1" presStyleLbl="node1" presStyleIdx="0" presStyleCnt="0"/>
      <dgm:spPr/>
      <dgm:t>
        <a:bodyPr/>
        <a:lstStyle/>
        <a:p>
          <a:endParaRPr lang="en-US"/>
        </a:p>
      </dgm:t>
    </dgm:pt>
    <dgm:pt modelId="{EDF27C4A-9C3A-443C-B54F-89AF6F36A256}" type="pres">
      <dgm:prSet presAssocID="{AB241F92-DF04-4227-96EF-6639991283D7}" presName="hierChild2" presStyleCnt="0"/>
      <dgm:spPr/>
    </dgm:pt>
    <dgm:pt modelId="{01B0CB26-5FB8-44A9-9DDF-5F72BD39CA30}" type="pres">
      <dgm:prSet presAssocID="{2E69FED3-D9CB-4A6B-95BC-AE5EDA7B03E5}" presName="Name28" presStyleLbl="parChTrans1D2" presStyleIdx="0" presStyleCnt="5"/>
      <dgm:spPr/>
      <dgm:t>
        <a:bodyPr/>
        <a:lstStyle/>
        <a:p>
          <a:endParaRPr lang="en-US"/>
        </a:p>
      </dgm:t>
    </dgm:pt>
    <dgm:pt modelId="{002C02B0-929C-4E67-A4CD-3F1011736790}" type="pres">
      <dgm:prSet presAssocID="{F823E626-34BD-4F7C-9249-765945C8CDBE}" presName="hierRoot2" presStyleCnt="0">
        <dgm:presLayoutVars>
          <dgm:hierBranch val="init"/>
        </dgm:presLayoutVars>
      </dgm:prSet>
      <dgm:spPr/>
    </dgm:pt>
    <dgm:pt modelId="{156992E8-228D-4EEA-A66D-274B0E40E35B}" type="pres">
      <dgm:prSet presAssocID="{F823E626-34BD-4F7C-9249-765945C8CDBE}" presName="rootComposite2" presStyleCnt="0"/>
      <dgm:spPr/>
    </dgm:pt>
    <dgm:pt modelId="{E572229E-855C-486F-ABEB-EF76E52D800F}" type="pres">
      <dgm:prSet presAssocID="{F823E626-34BD-4F7C-9249-765945C8CDBE}" presName="rootText2" presStyleLbl="alignAcc1" presStyleIdx="0" presStyleCnt="0">
        <dgm:presLayoutVars>
          <dgm:chPref val="3"/>
        </dgm:presLayoutVars>
      </dgm:prSet>
      <dgm:spPr/>
      <dgm:t>
        <a:bodyPr/>
        <a:lstStyle/>
        <a:p>
          <a:endParaRPr lang="en-GB"/>
        </a:p>
      </dgm:t>
    </dgm:pt>
    <dgm:pt modelId="{99AF7560-37CC-400E-A0BE-9ACF5F7A1E2B}" type="pres">
      <dgm:prSet presAssocID="{F823E626-34BD-4F7C-9249-765945C8CDBE}" presName="topArc2" presStyleLbl="parChTrans1D1" presStyleIdx="2" presStyleCnt="12"/>
      <dgm:spPr/>
    </dgm:pt>
    <dgm:pt modelId="{DAC11F14-10FB-4B00-A747-0B7F0649F489}" type="pres">
      <dgm:prSet presAssocID="{F823E626-34BD-4F7C-9249-765945C8CDBE}" presName="bottomArc2" presStyleLbl="parChTrans1D1" presStyleIdx="3" presStyleCnt="12"/>
      <dgm:spPr/>
    </dgm:pt>
    <dgm:pt modelId="{60983749-BAA3-4ABE-A1DF-10503AA5EA42}" type="pres">
      <dgm:prSet presAssocID="{F823E626-34BD-4F7C-9249-765945C8CDBE}" presName="topConnNode2" presStyleLbl="node2" presStyleIdx="0" presStyleCnt="0"/>
      <dgm:spPr/>
      <dgm:t>
        <a:bodyPr/>
        <a:lstStyle/>
        <a:p>
          <a:endParaRPr lang="en-US"/>
        </a:p>
      </dgm:t>
    </dgm:pt>
    <dgm:pt modelId="{48EEA827-4F8D-455F-838E-A5A59CB5AA84}" type="pres">
      <dgm:prSet presAssocID="{F823E626-34BD-4F7C-9249-765945C8CDBE}" presName="hierChild4" presStyleCnt="0"/>
      <dgm:spPr/>
    </dgm:pt>
    <dgm:pt modelId="{AF2E0A07-7703-4414-98EC-61B749E81A60}" type="pres">
      <dgm:prSet presAssocID="{F823E626-34BD-4F7C-9249-765945C8CDBE}" presName="hierChild5" presStyleCnt="0"/>
      <dgm:spPr/>
    </dgm:pt>
    <dgm:pt modelId="{718BF407-94D0-4979-96E1-915B92944A74}" type="pres">
      <dgm:prSet presAssocID="{65394BFA-6CDA-41C8-988D-DAA35E219BF1}" presName="Name28" presStyleLbl="parChTrans1D2" presStyleIdx="1" presStyleCnt="5"/>
      <dgm:spPr/>
      <dgm:t>
        <a:bodyPr/>
        <a:lstStyle/>
        <a:p>
          <a:endParaRPr lang="en-US"/>
        </a:p>
      </dgm:t>
    </dgm:pt>
    <dgm:pt modelId="{E7D0B0C7-2FD2-420E-BD7F-E90940763F46}" type="pres">
      <dgm:prSet presAssocID="{78A4CE9D-0B96-458D-BA6C-F64DA0F255A9}" presName="hierRoot2" presStyleCnt="0">
        <dgm:presLayoutVars>
          <dgm:hierBranch val="init"/>
        </dgm:presLayoutVars>
      </dgm:prSet>
      <dgm:spPr/>
    </dgm:pt>
    <dgm:pt modelId="{037BCAF4-5A12-4CF2-ACFD-15A5F7AC8716}" type="pres">
      <dgm:prSet presAssocID="{78A4CE9D-0B96-458D-BA6C-F64DA0F255A9}" presName="rootComposite2" presStyleCnt="0"/>
      <dgm:spPr/>
    </dgm:pt>
    <dgm:pt modelId="{EBB4F99F-9F23-4412-904C-6B3F2A01E1C4}" type="pres">
      <dgm:prSet presAssocID="{78A4CE9D-0B96-458D-BA6C-F64DA0F255A9}" presName="rootText2" presStyleLbl="alignAcc1" presStyleIdx="0" presStyleCnt="0">
        <dgm:presLayoutVars>
          <dgm:chPref val="3"/>
        </dgm:presLayoutVars>
      </dgm:prSet>
      <dgm:spPr/>
      <dgm:t>
        <a:bodyPr/>
        <a:lstStyle/>
        <a:p>
          <a:endParaRPr lang="en-US"/>
        </a:p>
      </dgm:t>
    </dgm:pt>
    <dgm:pt modelId="{E6EC9163-C1A7-4D44-BE71-EA3DB2D5891D}" type="pres">
      <dgm:prSet presAssocID="{78A4CE9D-0B96-458D-BA6C-F64DA0F255A9}" presName="topArc2" presStyleLbl="parChTrans1D1" presStyleIdx="4" presStyleCnt="12"/>
      <dgm:spPr/>
    </dgm:pt>
    <dgm:pt modelId="{9A27B62D-CC7C-4BBD-8D82-1BA910B1FB84}" type="pres">
      <dgm:prSet presAssocID="{78A4CE9D-0B96-458D-BA6C-F64DA0F255A9}" presName="bottomArc2" presStyleLbl="parChTrans1D1" presStyleIdx="5" presStyleCnt="12"/>
      <dgm:spPr/>
    </dgm:pt>
    <dgm:pt modelId="{8CF2621C-94A0-4BDE-AA99-AFD46604964E}" type="pres">
      <dgm:prSet presAssocID="{78A4CE9D-0B96-458D-BA6C-F64DA0F255A9}" presName="topConnNode2" presStyleLbl="node2" presStyleIdx="0" presStyleCnt="0"/>
      <dgm:spPr/>
      <dgm:t>
        <a:bodyPr/>
        <a:lstStyle/>
        <a:p>
          <a:endParaRPr lang="en-US"/>
        </a:p>
      </dgm:t>
    </dgm:pt>
    <dgm:pt modelId="{4E0D625E-8E8A-467F-A567-6D25D8BDAC90}" type="pres">
      <dgm:prSet presAssocID="{78A4CE9D-0B96-458D-BA6C-F64DA0F255A9}" presName="hierChild4" presStyleCnt="0"/>
      <dgm:spPr/>
    </dgm:pt>
    <dgm:pt modelId="{F63D0C13-29D4-44CC-A2D6-3A481304DB54}" type="pres">
      <dgm:prSet presAssocID="{78A4CE9D-0B96-458D-BA6C-F64DA0F255A9}" presName="hierChild5" presStyleCnt="0"/>
      <dgm:spPr/>
    </dgm:pt>
    <dgm:pt modelId="{679A302D-D170-4C6B-9963-32FDB1B5C589}" type="pres">
      <dgm:prSet presAssocID="{04C59993-D00F-4B24-A721-3D328CA48AD7}" presName="Name28" presStyleLbl="parChTrans1D2" presStyleIdx="2" presStyleCnt="5"/>
      <dgm:spPr/>
      <dgm:t>
        <a:bodyPr/>
        <a:lstStyle/>
        <a:p>
          <a:endParaRPr lang="en-US"/>
        </a:p>
      </dgm:t>
    </dgm:pt>
    <dgm:pt modelId="{4E863D1E-6114-4B17-B7B4-9D7D7778FB99}" type="pres">
      <dgm:prSet presAssocID="{60B4B051-00E5-4490-96D6-03116EDB18A2}" presName="hierRoot2" presStyleCnt="0">
        <dgm:presLayoutVars>
          <dgm:hierBranch val="init"/>
        </dgm:presLayoutVars>
      </dgm:prSet>
      <dgm:spPr/>
    </dgm:pt>
    <dgm:pt modelId="{48A4C02B-5D7E-435F-A63C-86A7B9AD9E55}" type="pres">
      <dgm:prSet presAssocID="{60B4B051-00E5-4490-96D6-03116EDB18A2}" presName="rootComposite2" presStyleCnt="0"/>
      <dgm:spPr/>
    </dgm:pt>
    <dgm:pt modelId="{9A0B6F9B-DF6B-4382-8041-263CE85F7899}" type="pres">
      <dgm:prSet presAssocID="{60B4B051-00E5-4490-96D6-03116EDB18A2}" presName="rootText2" presStyleLbl="alignAcc1" presStyleIdx="0" presStyleCnt="0">
        <dgm:presLayoutVars>
          <dgm:chPref val="3"/>
        </dgm:presLayoutVars>
      </dgm:prSet>
      <dgm:spPr/>
      <dgm:t>
        <a:bodyPr/>
        <a:lstStyle/>
        <a:p>
          <a:endParaRPr lang="en-US"/>
        </a:p>
      </dgm:t>
    </dgm:pt>
    <dgm:pt modelId="{DC6D2563-4885-4E93-9C9E-2038F210610E}" type="pres">
      <dgm:prSet presAssocID="{60B4B051-00E5-4490-96D6-03116EDB18A2}" presName="topArc2" presStyleLbl="parChTrans1D1" presStyleIdx="6" presStyleCnt="12"/>
      <dgm:spPr/>
    </dgm:pt>
    <dgm:pt modelId="{A3C63B99-EE1A-4821-A152-965BE84D449B}" type="pres">
      <dgm:prSet presAssocID="{60B4B051-00E5-4490-96D6-03116EDB18A2}" presName="bottomArc2" presStyleLbl="parChTrans1D1" presStyleIdx="7" presStyleCnt="12"/>
      <dgm:spPr/>
    </dgm:pt>
    <dgm:pt modelId="{AF442BCF-4B95-49D6-864E-6A3029DFB3A0}" type="pres">
      <dgm:prSet presAssocID="{60B4B051-00E5-4490-96D6-03116EDB18A2}" presName="topConnNode2" presStyleLbl="node2" presStyleIdx="0" presStyleCnt="0"/>
      <dgm:spPr/>
      <dgm:t>
        <a:bodyPr/>
        <a:lstStyle/>
        <a:p>
          <a:endParaRPr lang="en-US"/>
        </a:p>
      </dgm:t>
    </dgm:pt>
    <dgm:pt modelId="{4A1448E1-1166-40C5-A1D1-C7888ADFD68C}" type="pres">
      <dgm:prSet presAssocID="{60B4B051-00E5-4490-96D6-03116EDB18A2}" presName="hierChild4" presStyleCnt="0"/>
      <dgm:spPr/>
    </dgm:pt>
    <dgm:pt modelId="{47AD190F-D06D-4425-BA7B-DEE43B886736}" type="pres">
      <dgm:prSet presAssocID="{60B4B051-00E5-4490-96D6-03116EDB18A2}" presName="hierChild5" presStyleCnt="0"/>
      <dgm:spPr/>
    </dgm:pt>
    <dgm:pt modelId="{2AAB5589-E999-4734-A1F4-B1380AEC5B08}" type="pres">
      <dgm:prSet presAssocID="{7CFDA572-79C4-494A-9E9C-A938D5AEC88A}" presName="Name28" presStyleLbl="parChTrans1D2" presStyleIdx="3" presStyleCnt="5"/>
      <dgm:spPr/>
      <dgm:t>
        <a:bodyPr/>
        <a:lstStyle/>
        <a:p>
          <a:endParaRPr lang="en-US"/>
        </a:p>
      </dgm:t>
    </dgm:pt>
    <dgm:pt modelId="{6121252D-30A1-444C-B19B-5D3BEFDF16AE}" type="pres">
      <dgm:prSet presAssocID="{97F1354F-299E-4705-A376-28CCAB125E5A}" presName="hierRoot2" presStyleCnt="0">
        <dgm:presLayoutVars>
          <dgm:hierBranch val="init"/>
        </dgm:presLayoutVars>
      </dgm:prSet>
      <dgm:spPr/>
    </dgm:pt>
    <dgm:pt modelId="{4997B1D8-2047-49F3-A038-D7A4E5B923C3}" type="pres">
      <dgm:prSet presAssocID="{97F1354F-299E-4705-A376-28CCAB125E5A}" presName="rootComposite2" presStyleCnt="0"/>
      <dgm:spPr/>
    </dgm:pt>
    <dgm:pt modelId="{EDB8E76C-1BED-4B91-B03E-12F4F7021B2C}" type="pres">
      <dgm:prSet presAssocID="{97F1354F-299E-4705-A376-28CCAB125E5A}" presName="rootText2" presStyleLbl="alignAcc1" presStyleIdx="0" presStyleCnt="0">
        <dgm:presLayoutVars>
          <dgm:chPref val="3"/>
        </dgm:presLayoutVars>
      </dgm:prSet>
      <dgm:spPr/>
      <dgm:t>
        <a:bodyPr/>
        <a:lstStyle/>
        <a:p>
          <a:endParaRPr lang="en-US"/>
        </a:p>
      </dgm:t>
    </dgm:pt>
    <dgm:pt modelId="{61F08DD4-6D79-4EB0-B47C-748DB337EBD6}" type="pres">
      <dgm:prSet presAssocID="{97F1354F-299E-4705-A376-28CCAB125E5A}" presName="topArc2" presStyleLbl="parChTrans1D1" presStyleIdx="8" presStyleCnt="12"/>
      <dgm:spPr/>
    </dgm:pt>
    <dgm:pt modelId="{CFD2E58A-8EC2-4AD8-A12B-3BCB68E1CB37}" type="pres">
      <dgm:prSet presAssocID="{97F1354F-299E-4705-A376-28CCAB125E5A}" presName="bottomArc2" presStyleLbl="parChTrans1D1" presStyleIdx="9" presStyleCnt="12"/>
      <dgm:spPr/>
    </dgm:pt>
    <dgm:pt modelId="{5C354B7E-3681-4296-8149-724677201F1F}" type="pres">
      <dgm:prSet presAssocID="{97F1354F-299E-4705-A376-28CCAB125E5A}" presName="topConnNode2" presStyleLbl="node2" presStyleIdx="0" presStyleCnt="0"/>
      <dgm:spPr/>
      <dgm:t>
        <a:bodyPr/>
        <a:lstStyle/>
        <a:p>
          <a:endParaRPr lang="en-US"/>
        </a:p>
      </dgm:t>
    </dgm:pt>
    <dgm:pt modelId="{21299D54-53B8-43BE-823D-917132697CAB}" type="pres">
      <dgm:prSet presAssocID="{97F1354F-299E-4705-A376-28CCAB125E5A}" presName="hierChild4" presStyleCnt="0"/>
      <dgm:spPr/>
    </dgm:pt>
    <dgm:pt modelId="{2F8E1AB3-A127-49DF-B6D3-B663DA37683E}" type="pres">
      <dgm:prSet presAssocID="{97F1354F-299E-4705-A376-28CCAB125E5A}" presName="hierChild5" presStyleCnt="0"/>
      <dgm:spPr/>
    </dgm:pt>
    <dgm:pt modelId="{2A18ED37-044D-414A-8A21-0CDC3A8113A1}" type="pres">
      <dgm:prSet presAssocID="{AB241F92-DF04-4227-96EF-6639991283D7}" presName="hierChild3" presStyleCnt="0"/>
      <dgm:spPr/>
    </dgm:pt>
    <dgm:pt modelId="{418E3C94-5BE3-45DF-ABC7-C3019A6DC971}" type="pres">
      <dgm:prSet presAssocID="{BC9A17A4-74F6-4D65-AF66-BB9E33977ADC}" presName="Name101" presStyleLbl="parChTrans1D2" presStyleIdx="4" presStyleCnt="5"/>
      <dgm:spPr/>
      <dgm:t>
        <a:bodyPr/>
        <a:lstStyle/>
        <a:p>
          <a:endParaRPr lang="en-US"/>
        </a:p>
      </dgm:t>
    </dgm:pt>
    <dgm:pt modelId="{BC488E69-ACAB-4208-B07D-081AB527EB77}" type="pres">
      <dgm:prSet presAssocID="{89CBFD49-252C-4588-B8E6-6EA671FD68CF}" presName="hierRoot3" presStyleCnt="0">
        <dgm:presLayoutVars>
          <dgm:hierBranch val="init"/>
        </dgm:presLayoutVars>
      </dgm:prSet>
      <dgm:spPr/>
    </dgm:pt>
    <dgm:pt modelId="{67AAF717-03AA-4DC8-8875-CBE0833BADE9}" type="pres">
      <dgm:prSet presAssocID="{89CBFD49-252C-4588-B8E6-6EA671FD68CF}" presName="rootComposite3" presStyleCnt="0"/>
      <dgm:spPr/>
    </dgm:pt>
    <dgm:pt modelId="{891C90F8-AD49-4135-8AC1-CE053D5795A9}" type="pres">
      <dgm:prSet presAssocID="{89CBFD49-252C-4588-B8E6-6EA671FD68CF}" presName="rootText3" presStyleLbl="alignAcc1" presStyleIdx="0" presStyleCnt="0">
        <dgm:presLayoutVars>
          <dgm:chPref val="3"/>
        </dgm:presLayoutVars>
      </dgm:prSet>
      <dgm:spPr/>
      <dgm:t>
        <a:bodyPr/>
        <a:lstStyle/>
        <a:p>
          <a:endParaRPr lang="en-GB"/>
        </a:p>
      </dgm:t>
    </dgm:pt>
    <dgm:pt modelId="{76DD3D68-4A74-45F7-9957-0D1FCB032DDB}" type="pres">
      <dgm:prSet presAssocID="{89CBFD49-252C-4588-B8E6-6EA671FD68CF}" presName="topArc3" presStyleLbl="parChTrans1D1" presStyleIdx="10" presStyleCnt="12"/>
      <dgm:spPr/>
    </dgm:pt>
    <dgm:pt modelId="{2F69FDDF-2BC6-4BEE-946B-3B0559232255}" type="pres">
      <dgm:prSet presAssocID="{89CBFD49-252C-4588-B8E6-6EA671FD68CF}" presName="bottomArc3" presStyleLbl="parChTrans1D1" presStyleIdx="11" presStyleCnt="12"/>
      <dgm:spPr/>
    </dgm:pt>
    <dgm:pt modelId="{7D5E6491-1381-4497-8CCB-85728FC1F6D4}" type="pres">
      <dgm:prSet presAssocID="{89CBFD49-252C-4588-B8E6-6EA671FD68CF}" presName="topConnNode3" presStyleLbl="asst1" presStyleIdx="0" presStyleCnt="0"/>
      <dgm:spPr/>
      <dgm:t>
        <a:bodyPr/>
        <a:lstStyle/>
        <a:p>
          <a:endParaRPr lang="en-US"/>
        </a:p>
      </dgm:t>
    </dgm:pt>
    <dgm:pt modelId="{9CE6F916-6FC7-4BC9-B108-3589E6268EB4}" type="pres">
      <dgm:prSet presAssocID="{89CBFD49-252C-4588-B8E6-6EA671FD68CF}" presName="hierChild6" presStyleCnt="0"/>
      <dgm:spPr/>
    </dgm:pt>
    <dgm:pt modelId="{58ECF846-2B23-4AAF-8051-A03D0BB7E53E}" type="pres">
      <dgm:prSet presAssocID="{89CBFD49-252C-4588-B8E6-6EA671FD68CF}" presName="hierChild7" presStyleCnt="0"/>
      <dgm:spPr/>
    </dgm:pt>
  </dgm:ptLst>
  <dgm:cxnLst>
    <dgm:cxn modelId="{4AA41BF6-9000-4340-9CFB-5476400EA66F}" type="presOf" srcId="{89CBFD49-252C-4588-B8E6-6EA671FD68CF}" destId="{7D5E6491-1381-4497-8CCB-85728FC1F6D4}" srcOrd="1" destOrd="0" presId="urn:microsoft.com/office/officeart/2008/layout/HalfCircleOrganizationChart"/>
    <dgm:cxn modelId="{B6D3A98E-3CC8-4F0E-A2A0-51730B8ACEFF}" type="presOf" srcId="{AB241F92-DF04-4227-96EF-6639991283D7}" destId="{220A0595-FA4F-4F80-89AE-4C3C9F89870C}" srcOrd="0" destOrd="0" presId="urn:microsoft.com/office/officeart/2008/layout/HalfCircleOrganizationChart"/>
    <dgm:cxn modelId="{18D3B0A7-8A20-4A00-A99D-8F77B2D981DB}" type="presOf" srcId="{04C59993-D00F-4B24-A721-3D328CA48AD7}" destId="{679A302D-D170-4C6B-9963-32FDB1B5C589}" srcOrd="0" destOrd="0" presId="urn:microsoft.com/office/officeart/2008/layout/HalfCircleOrganizationChart"/>
    <dgm:cxn modelId="{51D380D4-3111-45E7-97CD-AAFD7981C9E9}" type="presOf" srcId="{78A4CE9D-0B96-458D-BA6C-F64DA0F255A9}" destId="{EBB4F99F-9F23-4412-904C-6B3F2A01E1C4}" srcOrd="0" destOrd="0" presId="urn:microsoft.com/office/officeart/2008/layout/HalfCircleOrganizationChart"/>
    <dgm:cxn modelId="{DBE0C1A1-8EFC-4293-A56F-5F3D3701D86A}" srcId="{AB241F92-DF04-4227-96EF-6639991283D7}" destId="{78A4CE9D-0B96-458D-BA6C-F64DA0F255A9}" srcOrd="2" destOrd="0" parTransId="{65394BFA-6CDA-41C8-988D-DAA35E219BF1}" sibTransId="{F9A53533-0117-4BAF-8D03-E57EB9F2834E}"/>
    <dgm:cxn modelId="{CBF88BB0-9878-468F-9BFF-02FCB31095E8}" type="presOf" srcId="{7CFDA572-79C4-494A-9E9C-A938D5AEC88A}" destId="{2AAB5589-E999-4734-A1F4-B1380AEC5B08}" srcOrd="0" destOrd="0" presId="urn:microsoft.com/office/officeart/2008/layout/HalfCircleOrganizationChart"/>
    <dgm:cxn modelId="{857FEDBE-71E7-494F-A82F-16B9A04802C1}" type="presOf" srcId="{97F1354F-299E-4705-A376-28CCAB125E5A}" destId="{5C354B7E-3681-4296-8149-724677201F1F}" srcOrd="1" destOrd="0" presId="urn:microsoft.com/office/officeart/2008/layout/HalfCircleOrganizationChart"/>
    <dgm:cxn modelId="{00652834-8CB5-41F2-8EF6-BABA0FC2C95A}" srcId="{F0327285-454D-406A-B5A9-5625F9F4344C}" destId="{AB241F92-DF04-4227-96EF-6639991283D7}" srcOrd="0" destOrd="0" parTransId="{E10B4E4A-933B-46D2-84A6-507E243092A0}" sibTransId="{88DB2B66-062B-4639-85DD-9690D4200239}"/>
    <dgm:cxn modelId="{C85414FF-67AD-4FF0-B1EC-C2CD46881F84}" type="presOf" srcId="{97F1354F-299E-4705-A376-28CCAB125E5A}" destId="{EDB8E76C-1BED-4B91-B03E-12F4F7021B2C}" srcOrd="0" destOrd="0" presId="urn:microsoft.com/office/officeart/2008/layout/HalfCircleOrganizationChart"/>
    <dgm:cxn modelId="{E21DD045-378C-4FE0-8D4B-8DC8240D11DB}" type="presOf" srcId="{F823E626-34BD-4F7C-9249-765945C8CDBE}" destId="{E572229E-855C-486F-ABEB-EF76E52D800F}" srcOrd="0" destOrd="0" presId="urn:microsoft.com/office/officeart/2008/layout/HalfCircleOrganizationChart"/>
    <dgm:cxn modelId="{7D5398CE-6957-4CF1-9806-87AD6F2B0A1E}" type="presOf" srcId="{89CBFD49-252C-4588-B8E6-6EA671FD68CF}" destId="{891C90F8-AD49-4135-8AC1-CE053D5795A9}" srcOrd="0" destOrd="0" presId="urn:microsoft.com/office/officeart/2008/layout/HalfCircleOrganizationChart"/>
    <dgm:cxn modelId="{29455A42-F317-48FE-B003-86829EB890DF}" type="presOf" srcId="{F0327285-454D-406A-B5A9-5625F9F4344C}" destId="{1E8788B5-3C99-463F-960A-480463EC2547}" srcOrd="0" destOrd="0" presId="urn:microsoft.com/office/officeart/2008/layout/HalfCircleOrganizationChart"/>
    <dgm:cxn modelId="{68AB49C4-CBAE-420E-BD8D-487B66ECF058}" type="presOf" srcId="{F823E626-34BD-4F7C-9249-765945C8CDBE}" destId="{60983749-BAA3-4ABE-A1DF-10503AA5EA42}" srcOrd="1" destOrd="0" presId="urn:microsoft.com/office/officeart/2008/layout/HalfCircleOrganizationChart"/>
    <dgm:cxn modelId="{606BF26C-D28B-4BFB-BF73-41ACFA5FCF55}" type="presOf" srcId="{BC9A17A4-74F6-4D65-AF66-BB9E33977ADC}" destId="{418E3C94-5BE3-45DF-ABC7-C3019A6DC971}" srcOrd="0" destOrd="0" presId="urn:microsoft.com/office/officeart/2008/layout/HalfCircleOrganizationChart"/>
    <dgm:cxn modelId="{0C86AE82-D486-4D31-A440-91126ADA3429}" type="presOf" srcId="{78A4CE9D-0B96-458D-BA6C-F64DA0F255A9}" destId="{8CF2621C-94A0-4BDE-AA99-AFD46604964E}" srcOrd="1" destOrd="0" presId="urn:microsoft.com/office/officeart/2008/layout/HalfCircleOrganizationChart"/>
    <dgm:cxn modelId="{AF5A5B17-3903-4C1F-838C-718325B8A59A}" srcId="{AB241F92-DF04-4227-96EF-6639991283D7}" destId="{F823E626-34BD-4F7C-9249-765945C8CDBE}" srcOrd="1" destOrd="0" parTransId="{2E69FED3-D9CB-4A6B-95BC-AE5EDA7B03E5}" sibTransId="{DD22D857-7878-490A-8603-1C6F3F62181C}"/>
    <dgm:cxn modelId="{874D671D-7372-45D0-BBF3-D195E694E0B6}" srcId="{AB241F92-DF04-4227-96EF-6639991283D7}" destId="{89CBFD49-252C-4588-B8E6-6EA671FD68CF}" srcOrd="0" destOrd="0" parTransId="{BC9A17A4-74F6-4D65-AF66-BB9E33977ADC}" sibTransId="{7FE369B3-5EBF-441A-8DD9-145399FA67EB}"/>
    <dgm:cxn modelId="{F930AE4A-D580-4BB7-A6CD-250FACDD670A}" type="presOf" srcId="{65394BFA-6CDA-41C8-988D-DAA35E219BF1}" destId="{718BF407-94D0-4979-96E1-915B92944A74}" srcOrd="0" destOrd="0" presId="urn:microsoft.com/office/officeart/2008/layout/HalfCircleOrganizationChart"/>
    <dgm:cxn modelId="{F320EB6C-5C67-4A06-8B8C-96FB96D7FEDE}" srcId="{AB241F92-DF04-4227-96EF-6639991283D7}" destId="{60B4B051-00E5-4490-96D6-03116EDB18A2}" srcOrd="3" destOrd="0" parTransId="{04C59993-D00F-4B24-A721-3D328CA48AD7}" sibTransId="{17B163F0-F299-4480-A516-2848FE4AD893}"/>
    <dgm:cxn modelId="{94CD33EF-CB82-41E9-89D0-261CB19EF803}" type="presOf" srcId="{2E69FED3-D9CB-4A6B-95BC-AE5EDA7B03E5}" destId="{01B0CB26-5FB8-44A9-9DDF-5F72BD39CA30}" srcOrd="0" destOrd="0" presId="urn:microsoft.com/office/officeart/2008/layout/HalfCircleOrganizationChart"/>
    <dgm:cxn modelId="{B39E24EF-6B26-4CFD-A04E-AC72C9420525}" srcId="{AB241F92-DF04-4227-96EF-6639991283D7}" destId="{97F1354F-299E-4705-A376-28CCAB125E5A}" srcOrd="4" destOrd="0" parTransId="{7CFDA572-79C4-494A-9E9C-A938D5AEC88A}" sibTransId="{5A22E7CB-C258-41A9-8A6F-C59A1B26A5BD}"/>
    <dgm:cxn modelId="{B48F4B61-F94D-4B83-8C6C-B6CB58455CA3}" type="presOf" srcId="{60B4B051-00E5-4490-96D6-03116EDB18A2}" destId="{9A0B6F9B-DF6B-4382-8041-263CE85F7899}" srcOrd="0" destOrd="0" presId="urn:microsoft.com/office/officeart/2008/layout/HalfCircleOrganizationChart"/>
    <dgm:cxn modelId="{28878763-AC45-47F5-A966-A69FD64A581A}" type="presOf" srcId="{AB241F92-DF04-4227-96EF-6639991283D7}" destId="{361878BE-3AA7-4AF5-9ED6-94BF99748469}" srcOrd="1" destOrd="0" presId="urn:microsoft.com/office/officeart/2008/layout/HalfCircleOrganizationChart"/>
    <dgm:cxn modelId="{4AF8C90D-6EC1-4778-844C-EF3EC332FFA4}" type="presOf" srcId="{60B4B051-00E5-4490-96D6-03116EDB18A2}" destId="{AF442BCF-4B95-49D6-864E-6A3029DFB3A0}" srcOrd="1" destOrd="0" presId="urn:microsoft.com/office/officeart/2008/layout/HalfCircleOrganizationChart"/>
    <dgm:cxn modelId="{1E06C45C-064A-4E6C-8CC7-9A448BB046AA}" type="presParOf" srcId="{1E8788B5-3C99-463F-960A-480463EC2547}" destId="{E3A2CD76-D36F-4AFB-8A8F-9DC9EA243E08}" srcOrd="0" destOrd="0" presId="urn:microsoft.com/office/officeart/2008/layout/HalfCircleOrganizationChart"/>
    <dgm:cxn modelId="{BEC7228C-2723-4264-BDAA-1742EA18C137}" type="presParOf" srcId="{E3A2CD76-D36F-4AFB-8A8F-9DC9EA243E08}" destId="{3BC8D51B-2924-4F67-A62C-C529B4E48024}" srcOrd="0" destOrd="0" presId="urn:microsoft.com/office/officeart/2008/layout/HalfCircleOrganizationChart"/>
    <dgm:cxn modelId="{BCD1E900-2F48-4F97-9A78-15BE0DA3A574}" type="presParOf" srcId="{3BC8D51B-2924-4F67-A62C-C529B4E48024}" destId="{220A0595-FA4F-4F80-89AE-4C3C9F89870C}" srcOrd="0" destOrd="0" presId="urn:microsoft.com/office/officeart/2008/layout/HalfCircleOrganizationChart"/>
    <dgm:cxn modelId="{8414978D-C14F-41EE-AFAE-66AF59719E7B}" type="presParOf" srcId="{3BC8D51B-2924-4F67-A62C-C529B4E48024}" destId="{44C934B7-1A43-4933-AA44-FA6B3DB0C133}" srcOrd="1" destOrd="0" presId="urn:microsoft.com/office/officeart/2008/layout/HalfCircleOrganizationChart"/>
    <dgm:cxn modelId="{7B8A4C7D-C017-41F5-ACDE-0010C37517DE}" type="presParOf" srcId="{3BC8D51B-2924-4F67-A62C-C529B4E48024}" destId="{08C97C03-B22D-45C0-9291-540839BBFD51}" srcOrd="2" destOrd="0" presId="urn:microsoft.com/office/officeart/2008/layout/HalfCircleOrganizationChart"/>
    <dgm:cxn modelId="{1765F324-F649-487D-B0E7-B3AF6756B979}" type="presParOf" srcId="{3BC8D51B-2924-4F67-A62C-C529B4E48024}" destId="{361878BE-3AA7-4AF5-9ED6-94BF99748469}" srcOrd="3" destOrd="0" presId="urn:microsoft.com/office/officeart/2008/layout/HalfCircleOrganizationChart"/>
    <dgm:cxn modelId="{CBBC1F6D-8324-4D1A-ACAC-4801751852FA}" type="presParOf" srcId="{E3A2CD76-D36F-4AFB-8A8F-9DC9EA243E08}" destId="{EDF27C4A-9C3A-443C-B54F-89AF6F36A256}" srcOrd="1" destOrd="0" presId="urn:microsoft.com/office/officeart/2008/layout/HalfCircleOrganizationChart"/>
    <dgm:cxn modelId="{F2442A15-A7E5-4774-9908-A56BD5B7BB3E}" type="presParOf" srcId="{EDF27C4A-9C3A-443C-B54F-89AF6F36A256}" destId="{01B0CB26-5FB8-44A9-9DDF-5F72BD39CA30}" srcOrd="0" destOrd="0" presId="urn:microsoft.com/office/officeart/2008/layout/HalfCircleOrganizationChart"/>
    <dgm:cxn modelId="{FAD62FAE-57AA-404C-9ECB-C12302972AC3}" type="presParOf" srcId="{EDF27C4A-9C3A-443C-B54F-89AF6F36A256}" destId="{002C02B0-929C-4E67-A4CD-3F1011736790}" srcOrd="1" destOrd="0" presId="urn:microsoft.com/office/officeart/2008/layout/HalfCircleOrganizationChart"/>
    <dgm:cxn modelId="{8A46B694-94C5-4D20-AA0A-280EE79B23BF}" type="presParOf" srcId="{002C02B0-929C-4E67-A4CD-3F1011736790}" destId="{156992E8-228D-4EEA-A66D-274B0E40E35B}" srcOrd="0" destOrd="0" presId="urn:microsoft.com/office/officeart/2008/layout/HalfCircleOrganizationChart"/>
    <dgm:cxn modelId="{36F8D1BA-91B1-4870-A417-018314B92F5C}" type="presParOf" srcId="{156992E8-228D-4EEA-A66D-274B0E40E35B}" destId="{E572229E-855C-486F-ABEB-EF76E52D800F}" srcOrd="0" destOrd="0" presId="urn:microsoft.com/office/officeart/2008/layout/HalfCircleOrganizationChart"/>
    <dgm:cxn modelId="{34547674-873D-4A15-9014-2B5EBE601371}" type="presParOf" srcId="{156992E8-228D-4EEA-A66D-274B0E40E35B}" destId="{99AF7560-37CC-400E-A0BE-9ACF5F7A1E2B}" srcOrd="1" destOrd="0" presId="urn:microsoft.com/office/officeart/2008/layout/HalfCircleOrganizationChart"/>
    <dgm:cxn modelId="{26B527ED-B171-47E5-9A60-08895FFB65DF}" type="presParOf" srcId="{156992E8-228D-4EEA-A66D-274B0E40E35B}" destId="{DAC11F14-10FB-4B00-A747-0B7F0649F489}" srcOrd="2" destOrd="0" presId="urn:microsoft.com/office/officeart/2008/layout/HalfCircleOrganizationChart"/>
    <dgm:cxn modelId="{B1731AF6-2FF1-488E-9419-E30E5E2C30C2}" type="presParOf" srcId="{156992E8-228D-4EEA-A66D-274B0E40E35B}" destId="{60983749-BAA3-4ABE-A1DF-10503AA5EA42}" srcOrd="3" destOrd="0" presId="urn:microsoft.com/office/officeart/2008/layout/HalfCircleOrganizationChart"/>
    <dgm:cxn modelId="{6A64576F-A345-43D4-AA74-C19F4649B042}" type="presParOf" srcId="{002C02B0-929C-4E67-A4CD-3F1011736790}" destId="{48EEA827-4F8D-455F-838E-A5A59CB5AA84}" srcOrd="1" destOrd="0" presId="urn:microsoft.com/office/officeart/2008/layout/HalfCircleOrganizationChart"/>
    <dgm:cxn modelId="{75C5C170-CC36-4FA1-A1B4-5D507F9DE13B}" type="presParOf" srcId="{002C02B0-929C-4E67-A4CD-3F1011736790}" destId="{AF2E0A07-7703-4414-98EC-61B749E81A60}" srcOrd="2" destOrd="0" presId="urn:microsoft.com/office/officeart/2008/layout/HalfCircleOrganizationChart"/>
    <dgm:cxn modelId="{2BBB1F89-B51B-4075-A948-D5390C450DF7}" type="presParOf" srcId="{EDF27C4A-9C3A-443C-B54F-89AF6F36A256}" destId="{718BF407-94D0-4979-96E1-915B92944A74}" srcOrd="2" destOrd="0" presId="urn:microsoft.com/office/officeart/2008/layout/HalfCircleOrganizationChart"/>
    <dgm:cxn modelId="{11389517-2E35-4818-977A-6EF6D1DF2840}" type="presParOf" srcId="{EDF27C4A-9C3A-443C-B54F-89AF6F36A256}" destId="{E7D0B0C7-2FD2-420E-BD7F-E90940763F46}" srcOrd="3" destOrd="0" presId="urn:microsoft.com/office/officeart/2008/layout/HalfCircleOrganizationChart"/>
    <dgm:cxn modelId="{92C57510-8F54-4E3C-99C9-69068FEEE7A2}" type="presParOf" srcId="{E7D0B0C7-2FD2-420E-BD7F-E90940763F46}" destId="{037BCAF4-5A12-4CF2-ACFD-15A5F7AC8716}" srcOrd="0" destOrd="0" presId="urn:microsoft.com/office/officeart/2008/layout/HalfCircleOrganizationChart"/>
    <dgm:cxn modelId="{9DA0F6C1-E648-4A04-8A18-8AFA92BB49C2}" type="presParOf" srcId="{037BCAF4-5A12-4CF2-ACFD-15A5F7AC8716}" destId="{EBB4F99F-9F23-4412-904C-6B3F2A01E1C4}" srcOrd="0" destOrd="0" presId="urn:microsoft.com/office/officeart/2008/layout/HalfCircleOrganizationChart"/>
    <dgm:cxn modelId="{49C8F003-5721-499A-B55E-3D0B25EDF2BD}" type="presParOf" srcId="{037BCAF4-5A12-4CF2-ACFD-15A5F7AC8716}" destId="{E6EC9163-C1A7-4D44-BE71-EA3DB2D5891D}" srcOrd="1" destOrd="0" presId="urn:microsoft.com/office/officeart/2008/layout/HalfCircleOrganizationChart"/>
    <dgm:cxn modelId="{1776BF73-83F8-4E36-BBAF-8F057A323DAD}" type="presParOf" srcId="{037BCAF4-5A12-4CF2-ACFD-15A5F7AC8716}" destId="{9A27B62D-CC7C-4BBD-8D82-1BA910B1FB84}" srcOrd="2" destOrd="0" presId="urn:microsoft.com/office/officeart/2008/layout/HalfCircleOrganizationChart"/>
    <dgm:cxn modelId="{11FE71EE-E77F-4E30-9B9F-6EEB252D11EB}" type="presParOf" srcId="{037BCAF4-5A12-4CF2-ACFD-15A5F7AC8716}" destId="{8CF2621C-94A0-4BDE-AA99-AFD46604964E}" srcOrd="3" destOrd="0" presId="urn:microsoft.com/office/officeart/2008/layout/HalfCircleOrganizationChart"/>
    <dgm:cxn modelId="{B3567AB9-C9CA-4D7B-8620-B91B2F1E5073}" type="presParOf" srcId="{E7D0B0C7-2FD2-420E-BD7F-E90940763F46}" destId="{4E0D625E-8E8A-467F-A567-6D25D8BDAC90}" srcOrd="1" destOrd="0" presId="urn:microsoft.com/office/officeart/2008/layout/HalfCircleOrganizationChart"/>
    <dgm:cxn modelId="{9BF74F7E-1B2E-4443-8126-7DB6A2D47FB8}" type="presParOf" srcId="{E7D0B0C7-2FD2-420E-BD7F-E90940763F46}" destId="{F63D0C13-29D4-44CC-A2D6-3A481304DB54}" srcOrd="2" destOrd="0" presId="urn:microsoft.com/office/officeart/2008/layout/HalfCircleOrganizationChart"/>
    <dgm:cxn modelId="{A3960F82-B5F7-4FA3-A6CE-14DEE2395682}" type="presParOf" srcId="{EDF27C4A-9C3A-443C-B54F-89AF6F36A256}" destId="{679A302D-D170-4C6B-9963-32FDB1B5C589}" srcOrd="4" destOrd="0" presId="urn:microsoft.com/office/officeart/2008/layout/HalfCircleOrganizationChart"/>
    <dgm:cxn modelId="{618C2D79-5AFC-436B-BCCC-8EF3DE22D5DD}" type="presParOf" srcId="{EDF27C4A-9C3A-443C-B54F-89AF6F36A256}" destId="{4E863D1E-6114-4B17-B7B4-9D7D7778FB99}" srcOrd="5" destOrd="0" presId="urn:microsoft.com/office/officeart/2008/layout/HalfCircleOrganizationChart"/>
    <dgm:cxn modelId="{0B431E8F-09BE-4742-AB58-BDB251B7DA7D}" type="presParOf" srcId="{4E863D1E-6114-4B17-B7B4-9D7D7778FB99}" destId="{48A4C02B-5D7E-435F-A63C-86A7B9AD9E55}" srcOrd="0" destOrd="0" presId="urn:microsoft.com/office/officeart/2008/layout/HalfCircleOrganizationChart"/>
    <dgm:cxn modelId="{8E8FCD40-F864-414F-BD6B-022E159275AB}" type="presParOf" srcId="{48A4C02B-5D7E-435F-A63C-86A7B9AD9E55}" destId="{9A0B6F9B-DF6B-4382-8041-263CE85F7899}" srcOrd="0" destOrd="0" presId="urn:microsoft.com/office/officeart/2008/layout/HalfCircleOrganizationChart"/>
    <dgm:cxn modelId="{C9999DA3-786C-4D0C-84B7-15284A66823E}" type="presParOf" srcId="{48A4C02B-5D7E-435F-A63C-86A7B9AD9E55}" destId="{DC6D2563-4885-4E93-9C9E-2038F210610E}" srcOrd="1" destOrd="0" presId="urn:microsoft.com/office/officeart/2008/layout/HalfCircleOrganizationChart"/>
    <dgm:cxn modelId="{B7013F9C-7631-4EFB-AE69-61BBF72E51B9}" type="presParOf" srcId="{48A4C02B-5D7E-435F-A63C-86A7B9AD9E55}" destId="{A3C63B99-EE1A-4821-A152-965BE84D449B}" srcOrd="2" destOrd="0" presId="urn:microsoft.com/office/officeart/2008/layout/HalfCircleOrganizationChart"/>
    <dgm:cxn modelId="{8BDD0B86-7377-4E78-A4D0-5FFA3A07B257}" type="presParOf" srcId="{48A4C02B-5D7E-435F-A63C-86A7B9AD9E55}" destId="{AF442BCF-4B95-49D6-864E-6A3029DFB3A0}" srcOrd="3" destOrd="0" presId="urn:microsoft.com/office/officeart/2008/layout/HalfCircleOrganizationChart"/>
    <dgm:cxn modelId="{9AB67828-A8C5-448E-8FF8-C52DF96B39BD}" type="presParOf" srcId="{4E863D1E-6114-4B17-B7B4-9D7D7778FB99}" destId="{4A1448E1-1166-40C5-A1D1-C7888ADFD68C}" srcOrd="1" destOrd="0" presId="urn:microsoft.com/office/officeart/2008/layout/HalfCircleOrganizationChart"/>
    <dgm:cxn modelId="{5218D03A-53FB-459A-BDEA-DFCC163A7AAF}" type="presParOf" srcId="{4E863D1E-6114-4B17-B7B4-9D7D7778FB99}" destId="{47AD190F-D06D-4425-BA7B-DEE43B886736}" srcOrd="2" destOrd="0" presId="urn:microsoft.com/office/officeart/2008/layout/HalfCircleOrganizationChart"/>
    <dgm:cxn modelId="{89E31488-A25F-441C-83FC-67D2C1DE50F5}" type="presParOf" srcId="{EDF27C4A-9C3A-443C-B54F-89AF6F36A256}" destId="{2AAB5589-E999-4734-A1F4-B1380AEC5B08}" srcOrd="6" destOrd="0" presId="urn:microsoft.com/office/officeart/2008/layout/HalfCircleOrganizationChart"/>
    <dgm:cxn modelId="{A15FB677-CF5F-49C4-A65F-D0EB8FB7CA1E}" type="presParOf" srcId="{EDF27C4A-9C3A-443C-B54F-89AF6F36A256}" destId="{6121252D-30A1-444C-B19B-5D3BEFDF16AE}" srcOrd="7" destOrd="0" presId="urn:microsoft.com/office/officeart/2008/layout/HalfCircleOrganizationChart"/>
    <dgm:cxn modelId="{97A6FBC4-07F1-48D0-B373-3B537280253F}" type="presParOf" srcId="{6121252D-30A1-444C-B19B-5D3BEFDF16AE}" destId="{4997B1D8-2047-49F3-A038-D7A4E5B923C3}" srcOrd="0" destOrd="0" presId="urn:microsoft.com/office/officeart/2008/layout/HalfCircleOrganizationChart"/>
    <dgm:cxn modelId="{DCF71FEC-F2F3-472F-969F-200B9D22F8CC}" type="presParOf" srcId="{4997B1D8-2047-49F3-A038-D7A4E5B923C3}" destId="{EDB8E76C-1BED-4B91-B03E-12F4F7021B2C}" srcOrd="0" destOrd="0" presId="urn:microsoft.com/office/officeart/2008/layout/HalfCircleOrganizationChart"/>
    <dgm:cxn modelId="{DCD1C415-AD96-42EF-8B74-660DC09F9B89}" type="presParOf" srcId="{4997B1D8-2047-49F3-A038-D7A4E5B923C3}" destId="{61F08DD4-6D79-4EB0-B47C-748DB337EBD6}" srcOrd="1" destOrd="0" presId="urn:microsoft.com/office/officeart/2008/layout/HalfCircleOrganizationChart"/>
    <dgm:cxn modelId="{8D51BDCC-6E18-4939-9375-E836499A930D}" type="presParOf" srcId="{4997B1D8-2047-49F3-A038-D7A4E5B923C3}" destId="{CFD2E58A-8EC2-4AD8-A12B-3BCB68E1CB37}" srcOrd="2" destOrd="0" presId="urn:microsoft.com/office/officeart/2008/layout/HalfCircleOrganizationChart"/>
    <dgm:cxn modelId="{22F08AD7-741A-4FF1-B407-3E7ABA168EC2}" type="presParOf" srcId="{4997B1D8-2047-49F3-A038-D7A4E5B923C3}" destId="{5C354B7E-3681-4296-8149-724677201F1F}" srcOrd="3" destOrd="0" presId="urn:microsoft.com/office/officeart/2008/layout/HalfCircleOrganizationChart"/>
    <dgm:cxn modelId="{067BD74C-D0C0-487A-AF67-0BA622AF9388}" type="presParOf" srcId="{6121252D-30A1-444C-B19B-5D3BEFDF16AE}" destId="{21299D54-53B8-43BE-823D-917132697CAB}" srcOrd="1" destOrd="0" presId="urn:microsoft.com/office/officeart/2008/layout/HalfCircleOrganizationChart"/>
    <dgm:cxn modelId="{8BADC83C-3073-4A16-A570-FA873AA7D5F2}" type="presParOf" srcId="{6121252D-30A1-444C-B19B-5D3BEFDF16AE}" destId="{2F8E1AB3-A127-49DF-B6D3-B663DA37683E}" srcOrd="2" destOrd="0" presId="urn:microsoft.com/office/officeart/2008/layout/HalfCircleOrganizationChart"/>
    <dgm:cxn modelId="{CA7A1B39-ED37-4020-AD57-CFF6C7BF4193}" type="presParOf" srcId="{E3A2CD76-D36F-4AFB-8A8F-9DC9EA243E08}" destId="{2A18ED37-044D-414A-8A21-0CDC3A8113A1}" srcOrd="2" destOrd="0" presId="urn:microsoft.com/office/officeart/2008/layout/HalfCircleOrganizationChart"/>
    <dgm:cxn modelId="{257620D0-1D23-45B8-A9B8-B7A2F5CD5B41}" type="presParOf" srcId="{2A18ED37-044D-414A-8A21-0CDC3A8113A1}" destId="{418E3C94-5BE3-45DF-ABC7-C3019A6DC971}" srcOrd="0" destOrd="0" presId="urn:microsoft.com/office/officeart/2008/layout/HalfCircleOrganizationChart"/>
    <dgm:cxn modelId="{63994FC9-6CFD-499F-BB35-890E137E6ED3}" type="presParOf" srcId="{2A18ED37-044D-414A-8A21-0CDC3A8113A1}" destId="{BC488E69-ACAB-4208-B07D-081AB527EB77}" srcOrd="1" destOrd="0" presId="urn:microsoft.com/office/officeart/2008/layout/HalfCircleOrganizationChart"/>
    <dgm:cxn modelId="{D705FCAF-1E9D-45A8-981A-9100F58B4A43}" type="presParOf" srcId="{BC488E69-ACAB-4208-B07D-081AB527EB77}" destId="{67AAF717-03AA-4DC8-8875-CBE0833BADE9}" srcOrd="0" destOrd="0" presId="urn:microsoft.com/office/officeart/2008/layout/HalfCircleOrganizationChart"/>
    <dgm:cxn modelId="{91077871-CF48-42FB-8699-6420DC0430F0}" type="presParOf" srcId="{67AAF717-03AA-4DC8-8875-CBE0833BADE9}" destId="{891C90F8-AD49-4135-8AC1-CE053D5795A9}" srcOrd="0" destOrd="0" presId="urn:microsoft.com/office/officeart/2008/layout/HalfCircleOrganizationChart"/>
    <dgm:cxn modelId="{B61E0550-49ED-482C-92BA-A791D58E0B33}" type="presParOf" srcId="{67AAF717-03AA-4DC8-8875-CBE0833BADE9}" destId="{76DD3D68-4A74-45F7-9957-0D1FCB032DDB}" srcOrd="1" destOrd="0" presId="urn:microsoft.com/office/officeart/2008/layout/HalfCircleOrganizationChart"/>
    <dgm:cxn modelId="{CE7D447E-DE32-4F8F-84AE-11DBC3115223}" type="presParOf" srcId="{67AAF717-03AA-4DC8-8875-CBE0833BADE9}" destId="{2F69FDDF-2BC6-4BEE-946B-3B0559232255}" srcOrd="2" destOrd="0" presId="urn:microsoft.com/office/officeart/2008/layout/HalfCircleOrganizationChart"/>
    <dgm:cxn modelId="{090CDA31-25C8-4B89-8DC5-AAE565813216}" type="presParOf" srcId="{67AAF717-03AA-4DC8-8875-CBE0833BADE9}" destId="{7D5E6491-1381-4497-8CCB-85728FC1F6D4}" srcOrd="3" destOrd="0" presId="urn:microsoft.com/office/officeart/2008/layout/HalfCircleOrganizationChart"/>
    <dgm:cxn modelId="{CB97C20A-E69F-4E62-BCAF-DB3B690F36FA}" type="presParOf" srcId="{BC488E69-ACAB-4208-B07D-081AB527EB77}" destId="{9CE6F916-6FC7-4BC9-B108-3589E6268EB4}" srcOrd="1" destOrd="0" presId="urn:microsoft.com/office/officeart/2008/layout/HalfCircleOrganizationChart"/>
    <dgm:cxn modelId="{FA2D2B23-B157-4A9D-80D0-EE4212DC206C}" type="presParOf" srcId="{BC488E69-ACAB-4208-B07D-081AB527EB77}" destId="{58ECF846-2B23-4AAF-8051-A03D0BB7E53E}"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CF8F7C-6EBF-45A8-A7F7-DE0CB4FCD322}">
      <dsp:nvSpPr>
        <dsp:cNvPr id="0" name=""/>
        <dsp:cNvSpPr/>
      </dsp:nvSpPr>
      <dsp:spPr>
        <a:xfrm>
          <a:off x="0" y="0"/>
          <a:ext cx="2518599" cy="4776876"/>
        </a:xfrm>
        <a:prstGeom prst="roundRect">
          <a:avLst>
            <a:gd name="adj" fmla="val 1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71120" numCol="1" spcCol="1270" anchor="t" anchorCtr="1">
          <a:noAutofit/>
        </a:bodyPr>
        <a:lstStyle/>
        <a:p>
          <a:pPr lvl="0" algn="l" defTabSz="444500">
            <a:lnSpc>
              <a:spcPct val="90000"/>
            </a:lnSpc>
            <a:spcBef>
              <a:spcPct val="0"/>
            </a:spcBef>
            <a:spcAft>
              <a:spcPct val="35000"/>
            </a:spcAft>
          </a:pPr>
          <a:endParaRPr lang="en-GB" sz="1000" kern="1200" dirty="0">
            <a:solidFill>
              <a:schemeClr val="tx1"/>
            </a:solidFill>
          </a:endParaRPr>
        </a:p>
        <a:p>
          <a:pPr marL="114300" lvl="1" indent="-114300" algn="l" defTabSz="533400">
            <a:lnSpc>
              <a:spcPct val="90000"/>
            </a:lnSpc>
            <a:spcBef>
              <a:spcPct val="0"/>
            </a:spcBef>
            <a:spcAft>
              <a:spcPct val="15000"/>
            </a:spcAft>
            <a:buChar char="••"/>
          </a:pPr>
          <a:r>
            <a:rPr lang="en-GB" sz="1200" kern="1200" smtClean="0"/>
            <a:t>AlwaysOn Availability Groups </a:t>
          </a:r>
          <a:endParaRPr lang="en-GB" sz="1200" kern="1200" dirty="0"/>
        </a:p>
        <a:p>
          <a:pPr marL="114300" lvl="1" indent="-114300" algn="l" defTabSz="533400">
            <a:lnSpc>
              <a:spcPct val="90000"/>
            </a:lnSpc>
            <a:spcBef>
              <a:spcPct val="0"/>
            </a:spcBef>
            <a:spcAft>
              <a:spcPct val="15000"/>
            </a:spcAft>
            <a:buChar char="••"/>
          </a:pPr>
          <a:r>
            <a:rPr lang="en-GB" sz="1200" kern="1200" smtClean="0"/>
            <a:t>Windows Server Core Support </a:t>
          </a:r>
          <a:endParaRPr lang="en-GB" sz="1200" kern="1200" dirty="0"/>
        </a:p>
        <a:p>
          <a:pPr marL="114300" lvl="1" indent="-114300" algn="l" defTabSz="533400">
            <a:lnSpc>
              <a:spcPct val="90000"/>
            </a:lnSpc>
            <a:spcBef>
              <a:spcPct val="0"/>
            </a:spcBef>
            <a:spcAft>
              <a:spcPct val="15000"/>
            </a:spcAft>
            <a:buChar char="••"/>
          </a:pPr>
          <a:r>
            <a:rPr lang="en-GB" sz="1200" kern="1200" smtClean="0"/>
            <a:t>Columnstore Indexes </a:t>
          </a:r>
          <a:endParaRPr lang="en-GB" sz="1200" kern="1200" dirty="0"/>
        </a:p>
        <a:p>
          <a:pPr marL="114300" lvl="1" indent="-114300" algn="l" defTabSz="533400">
            <a:lnSpc>
              <a:spcPct val="90000"/>
            </a:lnSpc>
            <a:spcBef>
              <a:spcPct val="0"/>
            </a:spcBef>
            <a:spcAft>
              <a:spcPct val="15000"/>
            </a:spcAft>
            <a:buChar char="••"/>
          </a:pPr>
          <a:r>
            <a:rPr lang="en-GB" sz="1200" kern="1200" smtClean="0"/>
            <a:t>User-Defined Server Roles </a:t>
          </a:r>
          <a:endParaRPr lang="en-GB" sz="1200" kern="1200" dirty="0"/>
        </a:p>
        <a:p>
          <a:pPr marL="114300" lvl="1" indent="-114300" algn="l" defTabSz="533400">
            <a:lnSpc>
              <a:spcPct val="90000"/>
            </a:lnSpc>
            <a:spcBef>
              <a:spcPct val="0"/>
            </a:spcBef>
            <a:spcAft>
              <a:spcPct val="15000"/>
            </a:spcAft>
            <a:buChar char="••"/>
          </a:pPr>
          <a:r>
            <a:rPr lang="en-GB" sz="1200" kern="1200" dirty="0" smtClean="0"/>
            <a:t>Enhanced Auditing Features </a:t>
          </a:r>
          <a:endParaRPr lang="en-GB" sz="1200" kern="1200" dirty="0"/>
        </a:p>
        <a:p>
          <a:pPr marL="114300" lvl="1" indent="-114300" algn="l" defTabSz="533400">
            <a:lnSpc>
              <a:spcPct val="90000"/>
            </a:lnSpc>
            <a:spcBef>
              <a:spcPct val="0"/>
            </a:spcBef>
            <a:spcAft>
              <a:spcPct val="15000"/>
            </a:spcAft>
            <a:buChar char="••"/>
          </a:pPr>
          <a:r>
            <a:rPr lang="en-GB" sz="1200" kern="1200" smtClean="0"/>
            <a:t>BI Semantic Model </a:t>
          </a:r>
          <a:endParaRPr lang="en-GB" sz="1200" kern="1200" dirty="0"/>
        </a:p>
        <a:p>
          <a:pPr marL="114300" lvl="1" indent="-114300" algn="l" defTabSz="533400">
            <a:lnSpc>
              <a:spcPct val="90000"/>
            </a:lnSpc>
            <a:spcBef>
              <a:spcPct val="0"/>
            </a:spcBef>
            <a:spcAft>
              <a:spcPct val="15000"/>
            </a:spcAft>
            <a:buChar char="••"/>
          </a:pPr>
          <a:r>
            <a:rPr lang="en-GB" sz="1200" kern="1200" smtClean="0"/>
            <a:t>Sequence Objects </a:t>
          </a:r>
          <a:endParaRPr lang="en-GB" sz="1200" kern="1200" dirty="0"/>
        </a:p>
        <a:p>
          <a:pPr marL="114300" lvl="1" indent="-114300" algn="l" defTabSz="533400">
            <a:lnSpc>
              <a:spcPct val="90000"/>
            </a:lnSpc>
            <a:spcBef>
              <a:spcPct val="0"/>
            </a:spcBef>
            <a:spcAft>
              <a:spcPct val="15000"/>
            </a:spcAft>
            <a:buChar char="••"/>
          </a:pPr>
          <a:r>
            <a:rPr lang="en-GB" sz="1200" kern="1200" dirty="0" smtClean="0"/>
            <a:t>Enhanced PowerShell Support </a:t>
          </a:r>
          <a:endParaRPr lang="en-GB" sz="1200" kern="1200" dirty="0"/>
        </a:p>
        <a:p>
          <a:pPr marL="114300" lvl="1" indent="-114300" algn="l" defTabSz="533400">
            <a:lnSpc>
              <a:spcPct val="90000"/>
            </a:lnSpc>
            <a:spcBef>
              <a:spcPct val="0"/>
            </a:spcBef>
            <a:spcAft>
              <a:spcPct val="15000"/>
            </a:spcAft>
            <a:buChar char="••"/>
          </a:pPr>
          <a:r>
            <a:rPr lang="en-GB" sz="1200" kern="1200" dirty="0" smtClean="0"/>
            <a:t>Distributed Replay </a:t>
          </a:r>
          <a:endParaRPr lang="en-GB" sz="1200" kern="1200" dirty="0"/>
        </a:p>
        <a:p>
          <a:pPr marL="114300" lvl="1" indent="-114300" algn="l" defTabSz="533400">
            <a:lnSpc>
              <a:spcPct val="90000"/>
            </a:lnSpc>
            <a:spcBef>
              <a:spcPct val="0"/>
            </a:spcBef>
            <a:spcAft>
              <a:spcPct val="15000"/>
            </a:spcAft>
            <a:buChar char="••"/>
          </a:pPr>
          <a:r>
            <a:rPr lang="en-GB" sz="1200" kern="1200" smtClean="0"/>
            <a:t>PowerView </a:t>
          </a:r>
          <a:endParaRPr lang="en-GB" sz="1200" kern="1200" dirty="0"/>
        </a:p>
        <a:p>
          <a:pPr marL="114300" lvl="1" indent="-114300" algn="l" defTabSz="533400">
            <a:lnSpc>
              <a:spcPct val="90000"/>
            </a:lnSpc>
            <a:spcBef>
              <a:spcPct val="0"/>
            </a:spcBef>
            <a:spcAft>
              <a:spcPct val="15000"/>
            </a:spcAft>
            <a:buChar char="••"/>
          </a:pPr>
          <a:r>
            <a:rPr lang="en-GB" sz="1200" kern="1200" smtClean="0"/>
            <a:t>SQL Azure Enhancements </a:t>
          </a:r>
          <a:endParaRPr lang="en-GB" sz="1200" kern="1200" dirty="0"/>
        </a:p>
        <a:p>
          <a:pPr marL="114300" lvl="1" indent="-114300" algn="l" defTabSz="533400">
            <a:lnSpc>
              <a:spcPct val="90000"/>
            </a:lnSpc>
            <a:spcBef>
              <a:spcPct val="0"/>
            </a:spcBef>
            <a:spcAft>
              <a:spcPct val="15000"/>
            </a:spcAft>
            <a:buChar char="••"/>
          </a:pPr>
          <a:r>
            <a:rPr lang="en-GB" sz="1200" kern="1200" dirty="0" smtClean="0"/>
            <a:t>Big Data Support</a:t>
          </a:r>
          <a:r>
            <a:rPr lang="en-GB" sz="1600" kern="1200" dirty="0" smtClean="0"/>
            <a:t> </a:t>
          </a:r>
          <a:endParaRPr lang="en-GB" sz="800" kern="1200" dirty="0"/>
        </a:p>
      </dsp:txBody>
      <dsp:txXfrm>
        <a:off x="0" y="1910750"/>
        <a:ext cx="2518599" cy="1910750"/>
      </dsp:txXfrm>
    </dsp:sp>
    <dsp:sp modelId="{22B6CAE2-ED0D-4AB4-924A-A38B18A490BD}">
      <dsp:nvSpPr>
        <dsp:cNvPr id="0" name=""/>
        <dsp:cNvSpPr/>
      </dsp:nvSpPr>
      <dsp:spPr>
        <a:xfrm>
          <a:off x="465568" y="117871"/>
          <a:ext cx="1590699" cy="1590699"/>
        </a:xfrm>
        <a:prstGeom prst="ellipse">
          <a:avLst/>
        </a:prstGeom>
        <a:solidFill>
          <a:schemeClr val="accent3">
            <a:tint val="50000"/>
            <a:hueOff val="0"/>
            <a:satOff val="0"/>
            <a:lumOff val="0"/>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8FDD0DB6-2D9F-44D6-A884-A1D065B048A8}">
      <dsp:nvSpPr>
        <dsp:cNvPr id="0" name=""/>
        <dsp:cNvSpPr/>
      </dsp:nvSpPr>
      <dsp:spPr>
        <a:xfrm>
          <a:off x="2595776" y="0"/>
          <a:ext cx="2518599" cy="4776876"/>
        </a:xfrm>
        <a:prstGeom prst="roundRect">
          <a:avLst>
            <a:gd name="adj" fmla="val 10000"/>
          </a:avLst>
        </a:prstGeom>
        <a:gradFill rotWithShape="0">
          <a:gsLst>
            <a:gs pos="0">
              <a:schemeClr val="accent3">
                <a:hueOff val="-5452766"/>
                <a:satOff val="9149"/>
                <a:lumOff val="13039"/>
                <a:alphaOff val="0"/>
                <a:tint val="100000"/>
                <a:shade val="100000"/>
                <a:satMod val="130000"/>
              </a:schemeClr>
            </a:gs>
            <a:gs pos="100000">
              <a:schemeClr val="accent3">
                <a:hueOff val="-5452766"/>
                <a:satOff val="9149"/>
                <a:lumOff val="1303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t" anchorCtr="1">
          <a:noAutofit/>
        </a:bodyPr>
        <a:lstStyle/>
        <a:p>
          <a:pPr lvl="0" algn="l" defTabSz="800100">
            <a:lnSpc>
              <a:spcPct val="90000"/>
            </a:lnSpc>
            <a:spcBef>
              <a:spcPct val="0"/>
            </a:spcBef>
            <a:spcAft>
              <a:spcPct val="35000"/>
            </a:spcAft>
          </a:pPr>
          <a:endParaRPr lang="en-GB" sz="1800" kern="1200" dirty="0">
            <a:solidFill>
              <a:schemeClr val="tx1"/>
            </a:solidFill>
          </a:endParaRPr>
        </a:p>
        <a:p>
          <a:pPr marL="114300" lvl="1" indent="-114300" algn="l" defTabSz="622300">
            <a:lnSpc>
              <a:spcPct val="90000"/>
            </a:lnSpc>
            <a:spcBef>
              <a:spcPct val="0"/>
            </a:spcBef>
            <a:spcAft>
              <a:spcPct val="15000"/>
            </a:spcAft>
            <a:buChar char="••"/>
          </a:pPr>
          <a:r>
            <a:rPr lang="en-GB" sz="1400" kern="1200" smtClean="0">
              <a:solidFill>
                <a:schemeClr val="tx1"/>
              </a:solidFill>
            </a:rPr>
            <a:t>Improved In-memory engine</a:t>
          </a:r>
          <a:endParaRPr lang="en-GB" sz="1400" kern="1200" dirty="0">
            <a:solidFill>
              <a:schemeClr val="tx1"/>
            </a:solidFill>
          </a:endParaRPr>
        </a:p>
        <a:p>
          <a:pPr marL="114300" lvl="1" indent="-114300" algn="l" defTabSz="622300">
            <a:lnSpc>
              <a:spcPct val="90000"/>
            </a:lnSpc>
            <a:spcBef>
              <a:spcPct val="0"/>
            </a:spcBef>
            <a:spcAft>
              <a:spcPct val="15000"/>
            </a:spcAft>
            <a:buChar char="••"/>
          </a:pPr>
          <a:r>
            <a:rPr lang="en-GB" sz="1400" kern="1200" dirty="0" smtClean="0">
              <a:solidFill>
                <a:schemeClr val="tx1"/>
              </a:solidFill>
            </a:rPr>
            <a:t>Enhanced Windows 2012 Integration</a:t>
          </a:r>
          <a:endParaRPr lang="en-GB" sz="1400" kern="1200" dirty="0">
            <a:solidFill>
              <a:schemeClr val="tx1"/>
            </a:solidFill>
          </a:endParaRPr>
        </a:p>
        <a:p>
          <a:pPr marL="114300" lvl="1" indent="-114300" algn="l" defTabSz="622300">
            <a:lnSpc>
              <a:spcPct val="90000"/>
            </a:lnSpc>
            <a:spcBef>
              <a:spcPct val="0"/>
            </a:spcBef>
            <a:spcAft>
              <a:spcPct val="15000"/>
            </a:spcAft>
            <a:buChar char="••"/>
          </a:pPr>
          <a:r>
            <a:rPr lang="en-GB" sz="1400" kern="1200" dirty="0" smtClean="0">
              <a:solidFill>
                <a:schemeClr val="tx1"/>
              </a:solidFill>
            </a:rPr>
            <a:t>Enhanced </a:t>
          </a:r>
          <a:r>
            <a:rPr lang="en-GB" sz="1400" kern="1200" dirty="0" err="1" smtClean="0">
              <a:solidFill>
                <a:schemeClr val="tx1"/>
              </a:solidFill>
            </a:rPr>
            <a:t>AlwaysOn</a:t>
          </a:r>
          <a:r>
            <a:rPr lang="en-GB" sz="1400" kern="1200" dirty="0" smtClean="0">
              <a:solidFill>
                <a:schemeClr val="tx1"/>
              </a:solidFill>
            </a:rPr>
            <a:t> Availability groups</a:t>
          </a:r>
          <a:endParaRPr lang="en-GB" sz="1400" kern="1200" dirty="0">
            <a:solidFill>
              <a:schemeClr val="tx1"/>
            </a:solidFill>
          </a:endParaRPr>
        </a:p>
        <a:p>
          <a:pPr marL="114300" lvl="1" indent="-114300" algn="l" defTabSz="622300">
            <a:lnSpc>
              <a:spcPct val="90000"/>
            </a:lnSpc>
            <a:spcBef>
              <a:spcPct val="0"/>
            </a:spcBef>
            <a:spcAft>
              <a:spcPct val="15000"/>
            </a:spcAft>
            <a:buChar char="••"/>
          </a:pPr>
          <a:r>
            <a:rPr lang="en-GB" sz="1400" kern="1200" dirty="0" smtClean="0">
              <a:solidFill>
                <a:schemeClr val="tx1"/>
              </a:solidFill>
            </a:rPr>
            <a:t>Backup Enhancements</a:t>
          </a:r>
          <a:endParaRPr lang="en-GB" sz="1400" kern="1200" dirty="0">
            <a:solidFill>
              <a:schemeClr val="tx1"/>
            </a:solidFill>
          </a:endParaRPr>
        </a:p>
        <a:p>
          <a:pPr marL="114300" lvl="1" indent="-114300" algn="l" defTabSz="622300">
            <a:lnSpc>
              <a:spcPct val="90000"/>
            </a:lnSpc>
            <a:spcBef>
              <a:spcPct val="0"/>
            </a:spcBef>
            <a:spcAft>
              <a:spcPct val="15000"/>
            </a:spcAft>
            <a:buChar char="••"/>
          </a:pPr>
          <a:r>
            <a:rPr lang="en-GB" sz="1400" kern="1200" smtClean="0">
              <a:solidFill>
                <a:schemeClr val="tx1"/>
              </a:solidFill>
            </a:rPr>
            <a:t>Updatable Columnstore Indexes</a:t>
          </a:r>
          <a:endParaRPr lang="en-GB" sz="1400" kern="1200" dirty="0">
            <a:solidFill>
              <a:schemeClr val="tx1"/>
            </a:solidFill>
          </a:endParaRPr>
        </a:p>
        <a:p>
          <a:pPr marL="114300" lvl="1" indent="-114300" algn="l" defTabSz="622300">
            <a:lnSpc>
              <a:spcPct val="90000"/>
            </a:lnSpc>
            <a:spcBef>
              <a:spcPct val="0"/>
            </a:spcBef>
            <a:spcAft>
              <a:spcPct val="15000"/>
            </a:spcAft>
            <a:buChar char="••"/>
          </a:pPr>
          <a:r>
            <a:rPr lang="en-GB" sz="1400" kern="1200" smtClean="0">
              <a:solidFill>
                <a:schemeClr val="tx1"/>
              </a:solidFill>
            </a:rPr>
            <a:t>SSDT for BI</a:t>
          </a:r>
          <a:endParaRPr lang="en-GB" sz="1400" kern="1200" dirty="0">
            <a:solidFill>
              <a:schemeClr val="tx1"/>
            </a:solidFill>
          </a:endParaRPr>
        </a:p>
        <a:p>
          <a:pPr marL="114300" lvl="1" indent="-114300" algn="l" defTabSz="622300">
            <a:lnSpc>
              <a:spcPct val="90000"/>
            </a:lnSpc>
            <a:spcBef>
              <a:spcPct val="0"/>
            </a:spcBef>
            <a:spcAft>
              <a:spcPct val="15000"/>
            </a:spcAft>
            <a:buChar char="••"/>
          </a:pPr>
          <a:r>
            <a:rPr lang="en-GB" sz="1400" kern="1200" dirty="0" smtClean="0">
              <a:solidFill>
                <a:schemeClr val="tx1"/>
              </a:solidFill>
            </a:rPr>
            <a:t>Power BI for Office 365 integration </a:t>
          </a:r>
          <a:endParaRPr lang="en-GB" sz="1400" kern="1200" dirty="0">
            <a:solidFill>
              <a:schemeClr val="tx1"/>
            </a:solidFill>
          </a:endParaRPr>
        </a:p>
      </dsp:txBody>
      <dsp:txXfrm>
        <a:off x="2595776" y="1910750"/>
        <a:ext cx="2518599" cy="1910750"/>
      </dsp:txXfrm>
    </dsp:sp>
    <dsp:sp modelId="{A545B1DE-05A2-4A52-A962-6B9D3821E859}">
      <dsp:nvSpPr>
        <dsp:cNvPr id="0" name=""/>
        <dsp:cNvSpPr/>
      </dsp:nvSpPr>
      <dsp:spPr>
        <a:xfrm>
          <a:off x="3059726" y="117871"/>
          <a:ext cx="1590699" cy="1590699"/>
        </a:xfrm>
        <a:prstGeom prst="ellipse">
          <a:avLst/>
        </a:prstGeom>
        <a:solidFill>
          <a:schemeClr val="accent3">
            <a:tint val="50000"/>
            <a:hueOff val="-5907850"/>
            <a:satOff val="14490"/>
            <a:lumOff val="2966"/>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43E7B61D-2CBA-473D-9FD7-375B0753CB1B}">
      <dsp:nvSpPr>
        <dsp:cNvPr id="0" name=""/>
        <dsp:cNvSpPr/>
      </dsp:nvSpPr>
      <dsp:spPr>
        <a:xfrm>
          <a:off x="5189933" y="0"/>
          <a:ext cx="2518599" cy="4776876"/>
        </a:xfrm>
        <a:prstGeom prst="roundRect">
          <a:avLst>
            <a:gd name="adj" fmla="val 10000"/>
          </a:avLst>
        </a:prstGeom>
        <a:gradFill rotWithShape="0">
          <a:gsLst>
            <a:gs pos="0">
              <a:schemeClr val="accent3">
                <a:hueOff val="-10905532"/>
                <a:satOff val="18299"/>
                <a:lumOff val="26078"/>
                <a:alphaOff val="0"/>
                <a:tint val="100000"/>
                <a:shade val="100000"/>
                <a:satMod val="130000"/>
              </a:schemeClr>
            </a:gs>
            <a:gs pos="100000">
              <a:schemeClr val="accent3">
                <a:hueOff val="-10905532"/>
                <a:satOff val="18299"/>
                <a:lumOff val="2607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t" anchorCtr="1">
          <a:noAutofit/>
        </a:bodyPr>
        <a:lstStyle/>
        <a:p>
          <a:pPr lvl="0" algn="l" defTabSz="800100">
            <a:lnSpc>
              <a:spcPct val="90000"/>
            </a:lnSpc>
            <a:spcBef>
              <a:spcPct val="0"/>
            </a:spcBef>
            <a:spcAft>
              <a:spcPct val="35000"/>
            </a:spcAft>
          </a:pPr>
          <a:endParaRPr lang="en-GB" sz="1800" kern="1200" dirty="0">
            <a:solidFill>
              <a:schemeClr val="tx1"/>
            </a:solidFill>
          </a:endParaRPr>
        </a:p>
        <a:p>
          <a:pPr marL="114300" lvl="1" indent="-114300" algn="l" defTabSz="622300">
            <a:lnSpc>
              <a:spcPct val="90000"/>
            </a:lnSpc>
            <a:spcBef>
              <a:spcPct val="0"/>
            </a:spcBef>
            <a:spcAft>
              <a:spcPct val="15000"/>
            </a:spcAft>
            <a:buChar char="••"/>
          </a:pPr>
          <a:r>
            <a:rPr lang="en-GB" sz="1400" kern="1200" smtClean="0">
              <a:solidFill>
                <a:schemeClr val="tx1"/>
              </a:solidFill>
            </a:rPr>
            <a:t>Always Encrypted</a:t>
          </a:r>
          <a:endParaRPr lang="en-GB" sz="1400" kern="1200" dirty="0">
            <a:solidFill>
              <a:schemeClr val="tx1"/>
            </a:solidFill>
          </a:endParaRPr>
        </a:p>
        <a:p>
          <a:pPr marL="114300" lvl="1" indent="-114300" algn="l" defTabSz="622300">
            <a:lnSpc>
              <a:spcPct val="90000"/>
            </a:lnSpc>
            <a:spcBef>
              <a:spcPct val="0"/>
            </a:spcBef>
            <a:spcAft>
              <a:spcPct val="15000"/>
            </a:spcAft>
            <a:buChar char="••"/>
          </a:pPr>
          <a:r>
            <a:rPr lang="en-GB" sz="1400" kern="1200" smtClean="0">
              <a:solidFill>
                <a:schemeClr val="tx1"/>
              </a:solidFill>
            </a:rPr>
            <a:t>Stretch Database</a:t>
          </a:r>
          <a:endParaRPr lang="en-GB" sz="1400" kern="1200" dirty="0">
            <a:solidFill>
              <a:schemeClr val="tx1"/>
            </a:solidFill>
          </a:endParaRPr>
        </a:p>
        <a:p>
          <a:pPr marL="114300" lvl="1" indent="-114300" algn="l" defTabSz="622300">
            <a:lnSpc>
              <a:spcPct val="90000"/>
            </a:lnSpc>
            <a:spcBef>
              <a:spcPct val="0"/>
            </a:spcBef>
            <a:spcAft>
              <a:spcPct val="15000"/>
            </a:spcAft>
            <a:buChar char="••"/>
          </a:pPr>
          <a:r>
            <a:rPr lang="en-GB" sz="1400" kern="1200" dirty="0" smtClean="0">
              <a:solidFill>
                <a:schemeClr val="tx1"/>
              </a:solidFill>
            </a:rPr>
            <a:t>Real-time Operational Analytics</a:t>
          </a:r>
          <a:endParaRPr lang="en-GB" sz="1400" kern="1200" dirty="0">
            <a:solidFill>
              <a:schemeClr val="tx1"/>
            </a:solidFill>
          </a:endParaRPr>
        </a:p>
        <a:p>
          <a:pPr marL="114300" lvl="1" indent="-114300" algn="l" defTabSz="622300">
            <a:lnSpc>
              <a:spcPct val="90000"/>
            </a:lnSpc>
            <a:spcBef>
              <a:spcPct val="0"/>
            </a:spcBef>
            <a:spcAft>
              <a:spcPct val="15000"/>
            </a:spcAft>
            <a:buChar char="••"/>
          </a:pPr>
          <a:r>
            <a:rPr lang="en-GB" sz="1400" kern="1200" smtClean="0">
              <a:solidFill>
                <a:schemeClr val="tx1"/>
              </a:solidFill>
            </a:rPr>
            <a:t>PolyBase into SQL Server</a:t>
          </a:r>
          <a:endParaRPr lang="en-GB" sz="1400" kern="1200">
            <a:solidFill>
              <a:schemeClr val="tx1"/>
            </a:solidFill>
          </a:endParaRPr>
        </a:p>
        <a:p>
          <a:pPr marL="114300" lvl="1" indent="-114300" algn="l" defTabSz="622300">
            <a:lnSpc>
              <a:spcPct val="90000"/>
            </a:lnSpc>
            <a:spcBef>
              <a:spcPct val="0"/>
            </a:spcBef>
            <a:spcAft>
              <a:spcPct val="15000"/>
            </a:spcAft>
            <a:buChar char="••"/>
          </a:pPr>
          <a:r>
            <a:rPr lang="en-GB" sz="1400" kern="1200" smtClean="0">
              <a:solidFill>
                <a:schemeClr val="tx1"/>
              </a:solidFill>
            </a:rPr>
            <a:t>Native JSON support</a:t>
          </a:r>
          <a:endParaRPr lang="en-GB" sz="1400" kern="1200">
            <a:solidFill>
              <a:schemeClr val="tx1"/>
            </a:solidFill>
          </a:endParaRPr>
        </a:p>
        <a:p>
          <a:pPr marL="114300" lvl="1" indent="-114300" algn="l" defTabSz="622300">
            <a:lnSpc>
              <a:spcPct val="90000"/>
            </a:lnSpc>
            <a:spcBef>
              <a:spcPct val="0"/>
            </a:spcBef>
            <a:spcAft>
              <a:spcPct val="15000"/>
            </a:spcAft>
            <a:buChar char="••"/>
          </a:pPr>
          <a:r>
            <a:rPr lang="en-GB" sz="1400" kern="1200" smtClean="0">
              <a:solidFill>
                <a:schemeClr val="tx1"/>
              </a:solidFill>
            </a:rPr>
            <a:t>Always-On enhancements</a:t>
          </a:r>
          <a:endParaRPr lang="en-GB" sz="1400" kern="1200">
            <a:solidFill>
              <a:schemeClr val="tx1"/>
            </a:solidFill>
          </a:endParaRPr>
        </a:p>
        <a:p>
          <a:pPr marL="114300" lvl="1" indent="-114300" algn="l" defTabSz="622300">
            <a:lnSpc>
              <a:spcPct val="90000"/>
            </a:lnSpc>
            <a:spcBef>
              <a:spcPct val="0"/>
            </a:spcBef>
            <a:spcAft>
              <a:spcPct val="15000"/>
            </a:spcAft>
            <a:buChar char="••"/>
          </a:pPr>
          <a:r>
            <a:rPr lang="en-GB" sz="1400" kern="1200" smtClean="0">
              <a:solidFill>
                <a:schemeClr val="tx1"/>
              </a:solidFill>
            </a:rPr>
            <a:t>Enhanced In-memory OLTP</a:t>
          </a:r>
          <a:endParaRPr lang="en-GB" sz="1400" kern="1200">
            <a:solidFill>
              <a:schemeClr val="tx1"/>
            </a:solidFill>
          </a:endParaRPr>
        </a:p>
        <a:p>
          <a:pPr marL="114300" lvl="1" indent="-114300" algn="l" defTabSz="622300">
            <a:lnSpc>
              <a:spcPct val="90000"/>
            </a:lnSpc>
            <a:spcBef>
              <a:spcPct val="0"/>
            </a:spcBef>
            <a:spcAft>
              <a:spcPct val="15000"/>
            </a:spcAft>
            <a:buChar char="••"/>
          </a:pPr>
          <a:r>
            <a:rPr lang="en-GB" sz="1400" kern="1200" dirty="0" smtClean="0">
              <a:solidFill>
                <a:schemeClr val="tx1"/>
              </a:solidFill>
            </a:rPr>
            <a:t>Revamped SSDT</a:t>
          </a:r>
          <a:endParaRPr lang="en-GB" sz="1400" kern="1200" dirty="0">
            <a:solidFill>
              <a:schemeClr val="tx1"/>
            </a:solidFill>
          </a:endParaRPr>
        </a:p>
      </dsp:txBody>
      <dsp:txXfrm>
        <a:off x="5189933" y="1910750"/>
        <a:ext cx="2518599" cy="1910750"/>
      </dsp:txXfrm>
    </dsp:sp>
    <dsp:sp modelId="{976CE6E8-9DDA-4ADE-BE24-CCFE40A721B3}">
      <dsp:nvSpPr>
        <dsp:cNvPr id="0" name=""/>
        <dsp:cNvSpPr/>
      </dsp:nvSpPr>
      <dsp:spPr>
        <a:xfrm>
          <a:off x="5653883" y="117871"/>
          <a:ext cx="1590699" cy="1590699"/>
        </a:xfrm>
        <a:prstGeom prst="ellipse">
          <a:avLst/>
        </a:prstGeom>
        <a:solidFill>
          <a:schemeClr val="accent3">
            <a:tint val="50000"/>
            <a:hueOff val="-11815700"/>
            <a:satOff val="28979"/>
            <a:lumOff val="5931"/>
            <a:alphaOff val="0"/>
          </a:schemeClr>
        </a:solidFill>
        <a:ln>
          <a:noFill/>
        </a:ln>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0">
          <a:scrgbClr r="0" g="0" b="0"/>
        </a:effectRef>
        <a:fontRef idx="minor"/>
      </dsp:style>
    </dsp:sp>
    <dsp:sp modelId="{2993E1D4-42C0-4D40-AA37-42744248763F}">
      <dsp:nvSpPr>
        <dsp:cNvPr id="0" name=""/>
        <dsp:cNvSpPr/>
      </dsp:nvSpPr>
      <dsp:spPr>
        <a:xfrm>
          <a:off x="312733" y="868166"/>
          <a:ext cx="7093339" cy="716531"/>
        </a:xfrm>
        <a:prstGeom prst="leftRightArrow">
          <a:avLst/>
        </a:prstGeom>
        <a:solidFill>
          <a:schemeClr val="accent2">
            <a:lumMod val="60000"/>
            <a:lumOff val="4000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BEDB0F-EFB4-4948-94EB-E032B3652A6E}">
      <dsp:nvSpPr>
        <dsp:cNvPr id="0" name=""/>
        <dsp:cNvSpPr/>
      </dsp:nvSpPr>
      <dsp:spPr>
        <a:xfrm>
          <a:off x="926976" y="-5519"/>
          <a:ext cx="4707267" cy="4707267"/>
        </a:xfrm>
        <a:prstGeom prst="circularArrow">
          <a:avLst>
            <a:gd name="adj1" fmla="val 5274"/>
            <a:gd name="adj2" fmla="val 312630"/>
            <a:gd name="adj3" fmla="val 14255331"/>
            <a:gd name="adj4" fmla="val 17111120"/>
            <a:gd name="adj5" fmla="val 5477"/>
          </a:avLst>
        </a:prstGeom>
        <a:solidFill>
          <a:schemeClr val="accent5">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F741BEA-AAB4-4734-BA26-66001B6D200F}">
      <dsp:nvSpPr>
        <dsp:cNvPr id="0" name=""/>
        <dsp:cNvSpPr/>
      </dsp:nvSpPr>
      <dsp:spPr>
        <a:xfrm>
          <a:off x="2399587" y="682"/>
          <a:ext cx="1762046" cy="881023"/>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GB" sz="1800" kern="1200" dirty="0" smtClean="0">
              <a:solidFill>
                <a:srgbClr val="FFFF00"/>
              </a:solidFill>
            </a:rPr>
            <a:t>Checklist</a:t>
          </a:r>
          <a:endParaRPr lang="en-GB" sz="1800" kern="1200" dirty="0">
            <a:solidFill>
              <a:srgbClr val="FFFF00"/>
            </a:solidFill>
          </a:endParaRPr>
        </a:p>
      </dsp:txBody>
      <dsp:txXfrm>
        <a:off x="2442595" y="43690"/>
        <a:ext cx="1676030" cy="795007"/>
      </dsp:txXfrm>
    </dsp:sp>
    <dsp:sp modelId="{55488C4C-CD2C-4283-8873-617BB4D41ADA}">
      <dsp:nvSpPr>
        <dsp:cNvPr id="0" name=""/>
        <dsp:cNvSpPr/>
      </dsp:nvSpPr>
      <dsp:spPr>
        <a:xfrm>
          <a:off x="4053385" y="955503"/>
          <a:ext cx="1762046" cy="881023"/>
        </a:xfrm>
        <a:prstGeom prst="roundRect">
          <a:avLst/>
        </a:prstGeom>
        <a:gradFill rotWithShape="0">
          <a:gsLst>
            <a:gs pos="0">
              <a:schemeClr val="accent5">
                <a:hueOff val="-2084268"/>
                <a:satOff val="-1658"/>
                <a:lumOff val="7569"/>
                <a:alphaOff val="0"/>
                <a:tint val="100000"/>
                <a:shade val="100000"/>
                <a:satMod val="130000"/>
              </a:schemeClr>
            </a:gs>
            <a:gs pos="100000">
              <a:schemeClr val="accent5">
                <a:hueOff val="-2084268"/>
                <a:satOff val="-1658"/>
                <a:lumOff val="756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GB" sz="2100" kern="1200" dirty="0" smtClean="0">
              <a:solidFill>
                <a:schemeClr val="tx1">
                  <a:lumMod val="85000"/>
                  <a:lumOff val="15000"/>
                </a:schemeClr>
              </a:solidFill>
            </a:rPr>
            <a:t>Strategy</a:t>
          </a:r>
          <a:endParaRPr lang="en-GB" sz="2100" kern="1200" dirty="0">
            <a:solidFill>
              <a:schemeClr val="tx1">
                <a:lumMod val="85000"/>
                <a:lumOff val="15000"/>
              </a:schemeClr>
            </a:solidFill>
          </a:endParaRPr>
        </a:p>
      </dsp:txBody>
      <dsp:txXfrm>
        <a:off x="4096393" y="998511"/>
        <a:ext cx="1676030" cy="795007"/>
      </dsp:txXfrm>
    </dsp:sp>
    <dsp:sp modelId="{D0899998-E584-4682-BDB8-03F2DD2310F0}">
      <dsp:nvSpPr>
        <dsp:cNvPr id="0" name=""/>
        <dsp:cNvSpPr/>
      </dsp:nvSpPr>
      <dsp:spPr>
        <a:xfrm>
          <a:off x="4053385" y="2865145"/>
          <a:ext cx="1762046" cy="881023"/>
        </a:xfrm>
        <a:prstGeom prst="roundRect">
          <a:avLst/>
        </a:prstGeom>
        <a:gradFill rotWithShape="0">
          <a:gsLst>
            <a:gs pos="0">
              <a:schemeClr val="accent5">
                <a:hueOff val="-4168535"/>
                <a:satOff val="-3316"/>
                <a:lumOff val="15137"/>
                <a:alphaOff val="0"/>
                <a:tint val="100000"/>
                <a:shade val="100000"/>
                <a:satMod val="130000"/>
              </a:schemeClr>
            </a:gs>
            <a:gs pos="100000">
              <a:schemeClr val="accent5">
                <a:hueOff val="-4168535"/>
                <a:satOff val="-3316"/>
                <a:lumOff val="15137"/>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GB" sz="2100" kern="1200" dirty="0" smtClean="0">
              <a:solidFill>
                <a:schemeClr val="tx1">
                  <a:lumMod val="85000"/>
                  <a:lumOff val="15000"/>
                </a:schemeClr>
              </a:solidFill>
            </a:rPr>
            <a:t>Tools</a:t>
          </a:r>
          <a:endParaRPr lang="en-GB" sz="2100" kern="1200" dirty="0">
            <a:solidFill>
              <a:schemeClr val="tx1">
                <a:lumMod val="85000"/>
                <a:lumOff val="15000"/>
              </a:schemeClr>
            </a:solidFill>
          </a:endParaRPr>
        </a:p>
      </dsp:txBody>
      <dsp:txXfrm>
        <a:off x="4096393" y="2908153"/>
        <a:ext cx="1676030" cy="795007"/>
      </dsp:txXfrm>
    </dsp:sp>
    <dsp:sp modelId="{3A4B64C3-0FFF-4F9A-AEBD-04EC97E564DD}">
      <dsp:nvSpPr>
        <dsp:cNvPr id="0" name=""/>
        <dsp:cNvSpPr/>
      </dsp:nvSpPr>
      <dsp:spPr>
        <a:xfrm>
          <a:off x="2399587" y="3819966"/>
          <a:ext cx="1762046" cy="881023"/>
        </a:xfrm>
        <a:prstGeom prst="roundRect">
          <a:avLst/>
        </a:prstGeom>
        <a:gradFill rotWithShape="0">
          <a:gsLst>
            <a:gs pos="0">
              <a:schemeClr val="accent5">
                <a:hueOff val="-6252803"/>
                <a:satOff val="-4974"/>
                <a:lumOff val="22706"/>
                <a:alphaOff val="0"/>
                <a:tint val="100000"/>
                <a:shade val="100000"/>
                <a:satMod val="130000"/>
              </a:schemeClr>
            </a:gs>
            <a:gs pos="100000">
              <a:schemeClr val="accent5">
                <a:hueOff val="-6252803"/>
                <a:satOff val="-4974"/>
                <a:lumOff val="2270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GB" sz="2100" kern="1200" dirty="0" smtClean="0">
              <a:solidFill>
                <a:schemeClr val="tx1">
                  <a:lumMod val="85000"/>
                  <a:lumOff val="15000"/>
                </a:schemeClr>
              </a:solidFill>
            </a:rPr>
            <a:t>Environment</a:t>
          </a:r>
          <a:endParaRPr lang="en-GB" sz="2100" kern="1200" dirty="0">
            <a:solidFill>
              <a:schemeClr val="tx1">
                <a:lumMod val="85000"/>
                <a:lumOff val="15000"/>
              </a:schemeClr>
            </a:solidFill>
          </a:endParaRPr>
        </a:p>
      </dsp:txBody>
      <dsp:txXfrm>
        <a:off x="2442595" y="3862974"/>
        <a:ext cx="1676030" cy="795007"/>
      </dsp:txXfrm>
    </dsp:sp>
    <dsp:sp modelId="{9D74A438-F18F-4B73-BC61-BF64ED15E4ED}">
      <dsp:nvSpPr>
        <dsp:cNvPr id="0" name=""/>
        <dsp:cNvSpPr/>
      </dsp:nvSpPr>
      <dsp:spPr>
        <a:xfrm>
          <a:off x="745788" y="2865145"/>
          <a:ext cx="1762046" cy="881023"/>
        </a:xfrm>
        <a:prstGeom prst="roundRect">
          <a:avLst/>
        </a:prstGeom>
        <a:gradFill rotWithShape="0">
          <a:gsLst>
            <a:gs pos="0">
              <a:schemeClr val="accent5">
                <a:hueOff val="-8337070"/>
                <a:satOff val="-6632"/>
                <a:lumOff val="30274"/>
                <a:alphaOff val="0"/>
                <a:tint val="100000"/>
                <a:shade val="100000"/>
                <a:satMod val="130000"/>
              </a:schemeClr>
            </a:gs>
            <a:gs pos="100000">
              <a:schemeClr val="accent5">
                <a:hueOff val="-8337070"/>
                <a:satOff val="-6632"/>
                <a:lumOff val="30274"/>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GB" sz="2100" kern="1200" dirty="0" smtClean="0">
              <a:solidFill>
                <a:schemeClr val="tx1">
                  <a:lumMod val="85000"/>
                  <a:lumOff val="15000"/>
                </a:schemeClr>
              </a:solidFill>
            </a:rPr>
            <a:t>Product Features</a:t>
          </a:r>
          <a:endParaRPr lang="en-GB" sz="2100" kern="1200" dirty="0">
            <a:solidFill>
              <a:schemeClr val="tx1">
                <a:lumMod val="85000"/>
                <a:lumOff val="15000"/>
              </a:schemeClr>
            </a:solidFill>
          </a:endParaRPr>
        </a:p>
      </dsp:txBody>
      <dsp:txXfrm>
        <a:off x="788796" y="2908153"/>
        <a:ext cx="1676030" cy="795007"/>
      </dsp:txXfrm>
    </dsp:sp>
    <dsp:sp modelId="{E12539E7-F136-4E7E-A422-19292441600D}">
      <dsp:nvSpPr>
        <dsp:cNvPr id="0" name=""/>
        <dsp:cNvSpPr/>
      </dsp:nvSpPr>
      <dsp:spPr>
        <a:xfrm>
          <a:off x="745788" y="955503"/>
          <a:ext cx="1762046" cy="881023"/>
        </a:xfrm>
        <a:prstGeom prst="roundRect">
          <a:avLst/>
        </a:prstGeom>
        <a:gradFill rotWithShape="0">
          <a:gsLst>
            <a:gs pos="0">
              <a:schemeClr val="accent5">
                <a:hueOff val="-10421338"/>
                <a:satOff val="-8290"/>
                <a:lumOff val="37843"/>
                <a:alphaOff val="0"/>
                <a:tint val="100000"/>
                <a:shade val="100000"/>
                <a:satMod val="130000"/>
              </a:schemeClr>
            </a:gs>
            <a:gs pos="100000">
              <a:schemeClr val="accent5">
                <a:hueOff val="-10421338"/>
                <a:satOff val="-8290"/>
                <a:lumOff val="37843"/>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GB" sz="2100" kern="1200" dirty="0" smtClean="0"/>
            <a:t>Completion</a:t>
          </a:r>
          <a:endParaRPr lang="en-GB" sz="2100" kern="1200" dirty="0"/>
        </a:p>
      </dsp:txBody>
      <dsp:txXfrm>
        <a:off x="788796" y="998511"/>
        <a:ext cx="1676030" cy="7950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911AA2-D738-4AAD-9B98-CBAF743E62C5}">
      <dsp:nvSpPr>
        <dsp:cNvPr id="0" name=""/>
        <dsp:cNvSpPr/>
      </dsp:nvSpPr>
      <dsp:spPr>
        <a:xfrm>
          <a:off x="1352924" y="276794"/>
          <a:ext cx="3949405" cy="3949405"/>
        </a:xfrm>
        <a:prstGeom prst="pie">
          <a:avLst>
            <a:gd name="adj1" fmla="val 16200000"/>
            <a:gd name="adj2" fmla="val 1980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GB" sz="1800" kern="1200" dirty="0" smtClean="0">
              <a:solidFill>
                <a:schemeClr val="tx1"/>
              </a:solidFill>
            </a:rPr>
            <a:t>Planning</a:t>
          </a:r>
          <a:endParaRPr lang="en-GB" sz="1800" kern="1200" dirty="0">
            <a:solidFill>
              <a:schemeClr val="tx1"/>
            </a:solidFill>
          </a:endParaRPr>
        </a:p>
      </dsp:txBody>
      <dsp:txXfrm>
        <a:off x="3421660" y="781284"/>
        <a:ext cx="1034368" cy="799284"/>
      </dsp:txXfrm>
    </dsp:sp>
    <dsp:sp modelId="{6B559B14-D1E9-4F07-BD57-F6880908294B}">
      <dsp:nvSpPr>
        <dsp:cNvPr id="0" name=""/>
        <dsp:cNvSpPr/>
      </dsp:nvSpPr>
      <dsp:spPr>
        <a:xfrm>
          <a:off x="1399941" y="358133"/>
          <a:ext cx="3949405" cy="3949405"/>
        </a:xfrm>
        <a:prstGeom prst="pie">
          <a:avLst>
            <a:gd name="adj1" fmla="val 19800000"/>
            <a:gd name="adj2" fmla="val 1800000"/>
          </a:avLst>
        </a:prstGeom>
        <a:gradFill rotWithShape="0">
          <a:gsLst>
            <a:gs pos="0">
              <a:schemeClr val="accent5">
                <a:hueOff val="-2084268"/>
                <a:satOff val="-1658"/>
                <a:lumOff val="7569"/>
                <a:alphaOff val="0"/>
                <a:tint val="100000"/>
                <a:shade val="100000"/>
                <a:satMod val="130000"/>
              </a:schemeClr>
            </a:gs>
            <a:gs pos="100000">
              <a:schemeClr val="accent5">
                <a:hueOff val="-2084268"/>
                <a:satOff val="-1658"/>
                <a:lumOff val="756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GB" sz="1600" kern="1200" dirty="0" smtClean="0">
              <a:solidFill>
                <a:schemeClr val="tx1"/>
              </a:solidFill>
            </a:rPr>
            <a:t>Pre-Upgrade</a:t>
          </a:r>
          <a:endParaRPr lang="en-GB" sz="2400" kern="1200" dirty="0">
            <a:solidFill>
              <a:schemeClr val="tx1"/>
            </a:solidFill>
          </a:endParaRPr>
        </a:p>
      </dsp:txBody>
      <dsp:txXfrm>
        <a:off x="4079894" y="1956702"/>
        <a:ext cx="1081384" cy="775776"/>
      </dsp:txXfrm>
    </dsp:sp>
    <dsp:sp modelId="{53EE46F4-8AB7-4212-9EE0-4D6307B36CBA}">
      <dsp:nvSpPr>
        <dsp:cNvPr id="0" name=""/>
        <dsp:cNvSpPr/>
      </dsp:nvSpPr>
      <dsp:spPr>
        <a:xfrm>
          <a:off x="1352924" y="439472"/>
          <a:ext cx="3949405" cy="3949405"/>
        </a:xfrm>
        <a:prstGeom prst="pie">
          <a:avLst>
            <a:gd name="adj1" fmla="val 1800000"/>
            <a:gd name="adj2" fmla="val 5400000"/>
          </a:avLst>
        </a:prstGeom>
        <a:gradFill rotWithShape="0">
          <a:gsLst>
            <a:gs pos="0">
              <a:schemeClr val="accent5">
                <a:hueOff val="-4168535"/>
                <a:satOff val="-3316"/>
                <a:lumOff val="15137"/>
                <a:alphaOff val="0"/>
                <a:tint val="100000"/>
                <a:shade val="100000"/>
                <a:satMod val="130000"/>
              </a:schemeClr>
            </a:gs>
            <a:gs pos="100000">
              <a:schemeClr val="accent5">
                <a:hueOff val="-4168535"/>
                <a:satOff val="-3316"/>
                <a:lumOff val="15137"/>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GB" sz="1800" kern="1200" dirty="0" smtClean="0">
              <a:solidFill>
                <a:schemeClr val="tx1"/>
              </a:solidFill>
            </a:rPr>
            <a:t>Prepare</a:t>
          </a:r>
          <a:endParaRPr lang="en-GB" sz="1800" kern="1200" dirty="0">
            <a:solidFill>
              <a:schemeClr val="tx1"/>
            </a:solidFill>
          </a:endParaRPr>
        </a:p>
      </dsp:txBody>
      <dsp:txXfrm>
        <a:off x="3421660" y="3108612"/>
        <a:ext cx="1034368" cy="799284"/>
      </dsp:txXfrm>
    </dsp:sp>
    <dsp:sp modelId="{66BBFF89-6FAC-4DDF-84B5-A84B1B973BE0}">
      <dsp:nvSpPr>
        <dsp:cNvPr id="0" name=""/>
        <dsp:cNvSpPr/>
      </dsp:nvSpPr>
      <dsp:spPr>
        <a:xfrm>
          <a:off x="1258891" y="439472"/>
          <a:ext cx="3949405" cy="3949405"/>
        </a:xfrm>
        <a:prstGeom prst="pie">
          <a:avLst>
            <a:gd name="adj1" fmla="val 5400000"/>
            <a:gd name="adj2" fmla="val 9000000"/>
          </a:avLst>
        </a:prstGeom>
        <a:gradFill rotWithShape="0">
          <a:gsLst>
            <a:gs pos="0">
              <a:schemeClr val="accent5">
                <a:hueOff val="-6252803"/>
                <a:satOff val="-4974"/>
                <a:lumOff val="22706"/>
                <a:alphaOff val="0"/>
                <a:tint val="100000"/>
                <a:shade val="100000"/>
                <a:satMod val="130000"/>
              </a:schemeClr>
            </a:gs>
            <a:gs pos="100000">
              <a:schemeClr val="accent5">
                <a:hueOff val="-6252803"/>
                <a:satOff val="-4974"/>
                <a:lumOff val="2270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smtClean="0">
              <a:solidFill>
                <a:schemeClr val="tx1"/>
              </a:solidFill>
            </a:rPr>
            <a:t>Checkpoint</a:t>
          </a:r>
          <a:endParaRPr lang="en-GB" sz="1400" b="1" kern="1200" dirty="0">
            <a:solidFill>
              <a:schemeClr val="tx1"/>
            </a:solidFill>
          </a:endParaRPr>
        </a:p>
      </dsp:txBody>
      <dsp:txXfrm>
        <a:off x="2105192" y="3108612"/>
        <a:ext cx="1034368" cy="799284"/>
      </dsp:txXfrm>
    </dsp:sp>
    <dsp:sp modelId="{6E47B683-299A-4473-80E0-E0618B755217}">
      <dsp:nvSpPr>
        <dsp:cNvPr id="0" name=""/>
        <dsp:cNvSpPr/>
      </dsp:nvSpPr>
      <dsp:spPr>
        <a:xfrm>
          <a:off x="1211874" y="358133"/>
          <a:ext cx="3949405" cy="3949405"/>
        </a:xfrm>
        <a:prstGeom prst="pie">
          <a:avLst>
            <a:gd name="adj1" fmla="val 9000000"/>
            <a:gd name="adj2" fmla="val 12600000"/>
          </a:avLst>
        </a:prstGeom>
        <a:gradFill rotWithShape="0">
          <a:gsLst>
            <a:gs pos="0">
              <a:schemeClr val="accent5">
                <a:hueOff val="-8337070"/>
                <a:satOff val="-6632"/>
                <a:lumOff val="30274"/>
                <a:alphaOff val="0"/>
                <a:tint val="100000"/>
                <a:shade val="100000"/>
                <a:satMod val="130000"/>
              </a:schemeClr>
            </a:gs>
            <a:gs pos="100000">
              <a:schemeClr val="accent5">
                <a:hueOff val="-8337070"/>
                <a:satOff val="-6632"/>
                <a:lumOff val="30274"/>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GB" sz="1800" kern="1200" dirty="0" smtClean="0">
              <a:solidFill>
                <a:schemeClr val="tx1"/>
              </a:solidFill>
            </a:rPr>
            <a:t>Testing</a:t>
          </a:r>
          <a:endParaRPr lang="en-GB" sz="1800" kern="1200" dirty="0">
            <a:solidFill>
              <a:schemeClr val="tx1"/>
            </a:solidFill>
          </a:endParaRPr>
        </a:p>
      </dsp:txBody>
      <dsp:txXfrm>
        <a:off x="1399941" y="1956702"/>
        <a:ext cx="1081384" cy="775776"/>
      </dsp:txXfrm>
    </dsp:sp>
    <dsp:sp modelId="{D0503BB0-503D-49DD-A399-6D7429F4D551}">
      <dsp:nvSpPr>
        <dsp:cNvPr id="0" name=""/>
        <dsp:cNvSpPr/>
      </dsp:nvSpPr>
      <dsp:spPr>
        <a:xfrm>
          <a:off x="1258891" y="276794"/>
          <a:ext cx="3949405" cy="3949405"/>
        </a:xfrm>
        <a:prstGeom prst="pie">
          <a:avLst>
            <a:gd name="adj1" fmla="val 12600000"/>
            <a:gd name="adj2" fmla="val 16200000"/>
          </a:avLst>
        </a:prstGeom>
        <a:gradFill rotWithShape="0">
          <a:gsLst>
            <a:gs pos="0">
              <a:schemeClr val="accent5">
                <a:hueOff val="-10421338"/>
                <a:satOff val="-8290"/>
                <a:lumOff val="37843"/>
                <a:alphaOff val="0"/>
                <a:tint val="100000"/>
                <a:shade val="100000"/>
                <a:satMod val="130000"/>
              </a:schemeClr>
            </a:gs>
            <a:gs pos="100000">
              <a:schemeClr val="accent5">
                <a:hueOff val="-10421338"/>
                <a:satOff val="-8290"/>
                <a:lumOff val="37843"/>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GB" sz="1800" kern="1200" dirty="0" smtClean="0">
              <a:solidFill>
                <a:schemeClr val="tx1"/>
              </a:solidFill>
            </a:rPr>
            <a:t>Post-upgrade</a:t>
          </a:r>
          <a:endParaRPr lang="en-GB" sz="1400" kern="1200" dirty="0">
            <a:solidFill>
              <a:schemeClr val="tx1"/>
            </a:solidFill>
          </a:endParaRPr>
        </a:p>
      </dsp:txBody>
      <dsp:txXfrm>
        <a:off x="2105192" y="781284"/>
        <a:ext cx="1034368" cy="799284"/>
      </dsp:txXfrm>
    </dsp:sp>
    <dsp:sp modelId="{AB152F6D-DC66-4AE4-8CBF-D77E9C4536A9}">
      <dsp:nvSpPr>
        <dsp:cNvPr id="0" name=""/>
        <dsp:cNvSpPr/>
      </dsp:nvSpPr>
      <dsp:spPr>
        <a:xfrm>
          <a:off x="1108293" y="32307"/>
          <a:ext cx="4438379" cy="4438379"/>
        </a:xfrm>
        <a:prstGeom prst="circularArrow">
          <a:avLst>
            <a:gd name="adj1" fmla="val 5085"/>
            <a:gd name="adj2" fmla="val 327528"/>
            <a:gd name="adj3" fmla="val 19472472"/>
            <a:gd name="adj4" fmla="val 16200251"/>
            <a:gd name="adj5" fmla="val 5932"/>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6E73505C-64B4-413E-AB9F-2B1882B12580}">
      <dsp:nvSpPr>
        <dsp:cNvPr id="0" name=""/>
        <dsp:cNvSpPr/>
      </dsp:nvSpPr>
      <dsp:spPr>
        <a:xfrm>
          <a:off x="1155310" y="113646"/>
          <a:ext cx="4438379" cy="4438379"/>
        </a:xfrm>
        <a:prstGeom prst="circularArrow">
          <a:avLst>
            <a:gd name="adj1" fmla="val 5085"/>
            <a:gd name="adj2" fmla="val 327528"/>
            <a:gd name="adj3" fmla="val 1472472"/>
            <a:gd name="adj4" fmla="val 19800000"/>
            <a:gd name="adj5" fmla="val 5932"/>
          </a:avLst>
        </a:prstGeom>
        <a:solidFill>
          <a:schemeClr val="accent5">
            <a:hueOff val="-2084268"/>
            <a:satOff val="-1658"/>
            <a:lumOff val="7569"/>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10C7B63-F232-4B61-A41C-E0082AFF2B5D}">
      <dsp:nvSpPr>
        <dsp:cNvPr id="0" name=""/>
        <dsp:cNvSpPr/>
      </dsp:nvSpPr>
      <dsp:spPr>
        <a:xfrm>
          <a:off x="1108293" y="194985"/>
          <a:ext cx="4438379" cy="4438379"/>
        </a:xfrm>
        <a:prstGeom prst="circularArrow">
          <a:avLst>
            <a:gd name="adj1" fmla="val 5085"/>
            <a:gd name="adj2" fmla="val 327528"/>
            <a:gd name="adj3" fmla="val 5072221"/>
            <a:gd name="adj4" fmla="val 1800000"/>
            <a:gd name="adj5" fmla="val 5932"/>
          </a:avLst>
        </a:prstGeom>
        <a:solidFill>
          <a:schemeClr val="accent5">
            <a:hueOff val="-4168535"/>
            <a:satOff val="-3316"/>
            <a:lumOff val="15137"/>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A241F6C5-B6F0-429B-B4EF-5515E7B14151}">
      <dsp:nvSpPr>
        <dsp:cNvPr id="0" name=""/>
        <dsp:cNvSpPr/>
      </dsp:nvSpPr>
      <dsp:spPr>
        <a:xfrm>
          <a:off x="1014548" y="194985"/>
          <a:ext cx="4438379" cy="4438379"/>
        </a:xfrm>
        <a:prstGeom prst="circularArrow">
          <a:avLst>
            <a:gd name="adj1" fmla="val 5085"/>
            <a:gd name="adj2" fmla="val 327528"/>
            <a:gd name="adj3" fmla="val 8672472"/>
            <a:gd name="adj4" fmla="val 5400251"/>
            <a:gd name="adj5" fmla="val 5932"/>
          </a:avLst>
        </a:prstGeom>
        <a:solidFill>
          <a:schemeClr val="accent5">
            <a:hueOff val="-6252803"/>
            <a:satOff val="-4974"/>
            <a:lumOff val="22706"/>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B4B57174-2F80-49F9-848A-1A763F06183F}">
      <dsp:nvSpPr>
        <dsp:cNvPr id="0" name=""/>
        <dsp:cNvSpPr/>
      </dsp:nvSpPr>
      <dsp:spPr>
        <a:xfrm>
          <a:off x="967531" y="113646"/>
          <a:ext cx="4438379" cy="4438379"/>
        </a:xfrm>
        <a:prstGeom prst="circularArrow">
          <a:avLst>
            <a:gd name="adj1" fmla="val 5085"/>
            <a:gd name="adj2" fmla="val 327528"/>
            <a:gd name="adj3" fmla="val 12272472"/>
            <a:gd name="adj4" fmla="val 9000000"/>
            <a:gd name="adj5" fmla="val 5932"/>
          </a:avLst>
        </a:prstGeom>
        <a:solidFill>
          <a:schemeClr val="accent5">
            <a:hueOff val="-8337070"/>
            <a:satOff val="-6632"/>
            <a:lumOff val="30274"/>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E2EADFB-2792-4357-94D6-FFCEF0AA2EAF}">
      <dsp:nvSpPr>
        <dsp:cNvPr id="0" name=""/>
        <dsp:cNvSpPr/>
      </dsp:nvSpPr>
      <dsp:spPr>
        <a:xfrm>
          <a:off x="1014548" y="32307"/>
          <a:ext cx="4438379" cy="4438379"/>
        </a:xfrm>
        <a:prstGeom prst="circularArrow">
          <a:avLst>
            <a:gd name="adj1" fmla="val 5085"/>
            <a:gd name="adj2" fmla="val 327528"/>
            <a:gd name="adj3" fmla="val 15872221"/>
            <a:gd name="adj4" fmla="val 12600000"/>
            <a:gd name="adj5" fmla="val 5932"/>
          </a:avLst>
        </a:prstGeom>
        <a:solidFill>
          <a:schemeClr val="accent5">
            <a:hueOff val="-10421338"/>
            <a:satOff val="-8290"/>
            <a:lumOff val="37843"/>
            <a:alphaOff val="0"/>
          </a:schemeClr>
        </a:solidFill>
        <a:ln>
          <a:noFill/>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ACC1A7-B5A7-479C-8BC3-0B712E9C76B5}">
      <dsp:nvSpPr>
        <dsp:cNvPr id="0" name=""/>
        <dsp:cNvSpPr/>
      </dsp:nvSpPr>
      <dsp:spPr>
        <a:xfrm>
          <a:off x="-4594335" y="-704407"/>
          <a:ext cx="5472816" cy="5472816"/>
        </a:xfrm>
        <a:prstGeom prst="blockArc">
          <a:avLst>
            <a:gd name="adj1" fmla="val 18900000"/>
            <a:gd name="adj2" fmla="val 2700000"/>
            <a:gd name="adj3" fmla="val 395"/>
          </a:avLst>
        </a:pr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E4A335-43FE-4AA9-BA78-2522FA3D66A2}">
      <dsp:nvSpPr>
        <dsp:cNvPr id="0" name=""/>
        <dsp:cNvSpPr/>
      </dsp:nvSpPr>
      <dsp:spPr>
        <a:xfrm>
          <a:off x="564979" y="406400"/>
          <a:ext cx="5475833" cy="812800"/>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5160" tIns="111760" rIns="111760" bIns="111760" numCol="1" spcCol="1270" anchor="ctr" anchorCtr="0">
          <a:noAutofit/>
        </a:bodyPr>
        <a:lstStyle/>
        <a:p>
          <a:pPr lvl="0" algn="l" defTabSz="1955800">
            <a:lnSpc>
              <a:spcPct val="90000"/>
            </a:lnSpc>
            <a:spcBef>
              <a:spcPct val="0"/>
            </a:spcBef>
            <a:spcAft>
              <a:spcPct val="35000"/>
            </a:spcAft>
          </a:pPr>
          <a:r>
            <a:rPr lang="en-US" sz="4400" b="0" kern="1200" cap="none" spc="0" dirty="0" smtClean="0">
              <a:ln w="0"/>
              <a:solidFill>
                <a:srgbClr val="FFFF00"/>
              </a:solidFill>
              <a:effectLst>
                <a:outerShdw blurRad="38100" dist="19050" dir="2700000" algn="tl" rotWithShape="0">
                  <a:schemeClr val="dk1">
                    <a:alpha val="40000"/>
                  </a:schemeClr>
                </a:outerShdw>
              </a:effectLst>
            </a:rPr>
            <a:t>Side-by-Side</a:t>
          </a:r>
          <a:endParaRPr lang="en-US" sz="4400" kern="1200" dirty="0">
            <a:solidFill>
              <a:srgbClr val="FFFF00"/>
            </a:solidFill>
          </a:endParaRPr>
        </a:p>
      </dsp:txBody>
      <dsp:txXfrm>
        <a:off x="564979" y="406400"/>
        <a:ext cx="5475833" cy="812800"/>
      </dsp:txXfrm>
    </dsp:sp>
    <dsp:sp modelId="{929F4D10-2B31-4E68-9E61-3703C9D37693}">
      <dsp:nvSpPr>
        <dsp:cNvPr id="0" name=""/>
        <dsp:cNvSpPr/>
      </dsp:nvSpPr>
      <dsp:spPr>
        <a:xfrm>
          <a:off x="56979" y="304800"/>
          <a:ext cx="1016000" cy="1016000"/>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DF832C2C-6EEC-4B87-AE6C-03098097FB2D}">
      <dsp:nvSpPr>
        <dsp:cNvPr id="0" name=""/>
        <dsp:cNvSpPr/>
      </dsp:nvSpPr>
      <dsp:spPr>
        <a:xfrm>
          <a:off x="860432" y="1625599"/>
          <a:ext cx="5180380" cy="812800"/>
        </a:xfrm>
        <a:prstGeom prst="rect">
          <a:avLst/>
        </a:prstGeom>
        <a:gradFill rotWithShape="0">
          <a:gsLst>
            <a:gs pos="0">
              <a:schemeClr val="accent3">
                <a:hueOff val="-5452766"/>
                <a:satOff val="9149"/>
                <a:lumOff val="13039"/>
                <a:alphaOff val="0"/>
                <a:tint val="100000"/>
                <a:shade val="100000"/>
                <a:satMod val="130000"/>
              </a:schemeClr>
            </a:gs>
            <a:gs pos="100000">
              <a:schemeClr val="accent3">
                <a:hueOff val="-5452766"/>
                <a:satOff val="9149"/>
                <a:lumOff val="13039"/>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5160" tIns="111760" rIns="111760" bIns="111760" numCol="1" spcCol="1270" anchor="ctr" anchorCtr="0">
          <a:noAutofit/>
        </a:bodyPr>
        <a:lstStyle/>
        <a:p>
          <a:pPr lvl="0" algn="l" defTabSz="1955800">
            <a:lnSpc>
              <a:spcPct val="90000"/>
            </a:lnSpc>
            <a:spcBef>
              <a:spcPct val="0"/>
            </a:spcBef>
            <a:spcAft>
              <a:spcPct val="35000"/>
            </a:spcAft>
          </a:pPr>
          <a:r>
            <a:rPr lang="en-US" sz="4400" b="0" kern="1200" cap="none" spc="0" dirty="0" smtClean="0">
              <a:ln w="0"/>
              <a:solidFill>
                <a:schemeClr val="accent5">
                  <a:lumMod val="75000"/>
                </a:schemeClr>
              </a:solidFill>
              <a:effectLst>
                <a:outerShdw blurRad="38100" dist="19050" dir="2700000" algn="tl" rotWithShape="0">
                  <a:schemeClr val="dk1">
                    <a:alpha val="40000"/>
                  </a:schemeClr>
                </a:outerShdw>
              </a:effectLst>
            </a:rPr>
            <a:t>In-Place</a:t>
          </a:r>
          <a:endParaRPr lang="en-US" sz="4400" kern="1200" dirty="0">
            <a:solidFill>
              <a:schemeClr val="accent5">
                <a:lumMod val="75000"/>
              </a:schemeClr>
            </a:solidFill>
          </a:endParaRPr>
        </a:p>
      </dsp:txBody>
      <dsp:txXfrm>
        <a:off x="860432" y="1625599"/>
        <a:ext cx="5180380" cy="812800"/>
      </dsp:txXfrm>
    </dsp:sp>
    <dsp:sp modelId="{19616778-20DC-4F06-B7E7-937B664AC114}">
      <dsp:nvSpPr>
        <dsp:cNvPr id="0" name=""/>
        <dsp:cNvSpPr/>
      </dsp:nvSpPr>
      <dsp:spPr>
        <a:xfrm>
          <a:off x="352432" y="1523999"/>
          <a:ext cx="1016000" cy="1016000"/>
        </a:xfrm>
        <a:prstGeom prst="ellipse">
          <a:avLst/>
        </a:prstGeom>
        <a:solidFill>
          <a:schemeClr val="lt1">
            <a:hueOff val="0"/>
            <a:satOff val="0"/>
            <a:lumOff val="0"/>
            <a:alphaOff val="0"/>
          </a:schemeClr>
        </a:solidFill>
        <a:ln w="9525" cap="flat" cmpd="sng" algn="ctr">
          <a:solidFill>
            <a:schemeClr val="accent3">
              <a:hueOff val="-5452766"/>
              <a:satOff val="9149"/>
              <a:lumOff val="13039"/>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0008FDB9-423D-4041-A9B2-328A71BB3572}">
      <dsp:nvSpPr>
        <dsp:cNvPr id="0" name=""/>
        <dsp:cNvSpPr/>
      </dsp:nvSpPr>
      <dsp:spPr>
        <a:xfrm>
          <a:off x="564979" y="2844800"/>
          <a:ext cx="5475833" cy="812800"/>
        </a:xfrm>
        <a:prstGeom prst="rect">
          <a:avLst/>
        </a:prstGeom>
        <a:gradFill rotWithShape="0">
          <a:gsLst>
            <a:gs pos="0">
              <a:schemeClr val="accent3">
                <a:hueOff val="-10905532"/>
                <a:satOff val="18299"/>
                <a:lumOff val="26078"/>
                <a:alphaOff val="0"/>
                <a:tint val="100000"/>
                <a:shade val="100000"/>
                <a:satMod val="130000"/>
              </a:schemeClr>
            </a:gs>
            <a:gs pos="100000">
              <a:schemeClr val="accent3">
                <a:hueOff val="-10905532"/>
                <a:satOff val="18299"/>
                <a:lumOff val="2607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5160" tIns="111760" rIns="111760" bIns="111760" numCol="1" spcCol="1270" anchor="ctr" anchorCtr="0">
          <a:noAutofit/>
        </a:bodyPr>
        <a:lstStyle/>
        <a:p>
          <a:pPr lvl="0" algn="l" defTabSz="1955800">
            <a:lnSpc>
              <a:spcPct val="90000"/>
            </a:lnSpc>
            <a:spcBef>
              <a:spcPct val="0"/>
            </a:spcBef>
            <a:spcAft>
              <a:spcPct val="35000"/>
            </a:spcAft>
          </a:pPr>
          <a:r>
            <a:rPr lang="en-US" sz="4400" b="0" kern="1200" cap="none" spc="0" dirty="0" smtClean="0">
              <a:ln w="0"/>
              <a:solidFill>
                <a:schemeClr val="bg2">
                  <a:lumMod val="25000"/>
                </a:schemeClr>
              </a:solidFill>
              <a:effectLst>
                <a:outerShdw blurRad="38100" dist="19050" dir="2700000" algn="tl" rotWithShape="0">
                  <a:schemeClr val="dk1">
                    <a:alpha val="40000"/>
                  </a:schemeClr>
                </a:outerShdw>
              </a:effectLst>
            </a:rPr>
            <a:t>New Instance</a:t>
          </a:r>
          <a:endParaRPr lang="en-US" sz="4400" b="0" kern="1200" cap="none" spc="0" dirty="0">
            <a:ln w="0"/>
            <a:solidFill>
              <a:schemeClr val="bg2">
                <a:lumMod val="25000"/>
              </a:schemeClr>
            </a:solidFill>
            <a:effectLst>
              <a:outerShdw blurRad="38100" dist="19050" dir="2700000" algn="tl" rotWithShape="0">
                <a:schemeClr val="dk1">
                  <a:alpha val="40000"/>
                </a:schemeClr>
              </a:outerShdw>
            </a:effectLst>
          </a:endParaRPr>
        </a:p>
      </dsp:txBody>
      <dsp:txXfrm>
        <a:off x="564979" y="2844800"/>
        <a:ext cx="5475833" cy="812800"/>
      </dsp:txXfrm>
    </dsp:sp>
    <dsp:sp modelId="{6F0239A4-3581-4876-BCDE-0BFCF4B15100}">
      <dsp:nvSpPr>
        <dsp:cNvPr id="0" name=""/>
        <dsp:cNvSpPr/>
      </dsp:nvSpPr>
      <dsp:spPr>
        <a:xfrm>
          <a:off x="56979" y="2743200"/>
          <a:ext cx="1016000" cy="1016000"/>
        </a:xfrm>
        <a:prstGeom prst="ellipse">
          <a:avLst/>
        </a:prstGeom>
        <a:solidFill>
          <a:schemeClr val="lt1">
            <a:hueOff val="0"/>
            <a:satOff val="0"/>
            <a:lumOff val="0"/>
            <a:alphaOff val="0"/>
          </a:schemeClr>
        </a:solidFill>
        <a:ln w="9525" cap="flat" cmpd="sng" algn="ctr">
          <a:solidFill>
            <a:schemeClr val="accent3">
              <a:hueOff val="-10905532"/>
              <a:satOff val="18299"/>
              <a:lumOff val="26078"/>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E3C94-5BE3-45DF-ABC7-C3019A6DC971}">
      <dsp:nvSpPr>
        <dsp:cNvPr id="0" name=""/>
        <dsp:cNvSpPr/>
      </dsp:nvSpPr>
      <dsp:spPr>
        <a:xfrm>
          <a:off x="2502163" y="1426976"/>
          <a:ext cx="545836" cy="394580"/>
        </a:xfrm>
        <a:custGeom>
          <a:avLst/>
          <a:gdLst/>
          <a:ahLst/>
          <a:cxnLst/>
          <a:rect l="0" t="0" r="0" b="0"/>
          <a:pathLst>
            <a:path>
              <a:moveTo>
                <a:pt x="545836" y="0"/>
              </a:moveTo>
              <a:lnTo>
                <a:pt x="545836" y="394580"/>
              </a:lnTo>
              <a:lnTo>
                <a:pt x="0" y="394580"/>
              </a:lnTo>
            </a:path>
          </a:pathLst>
        </a:custGeom>
        <a:noFill/>
        <a:ln w="25400" cap="flat" cmpd="sng" algn="ctr">
          <a:solidFill>
            <a:schemeClr val="accent6">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2AAB5589-E999-4734-A1F4-B1380AEC5B08}">
      <dsp:nvSpPr>
        <dsp:cNvPr id="0" name=""/>
        <dsp:cNvSpPr/>
      </dsp:nvSpPr>
      <dsp:spPr>
        <a:xfrm>
          <a:off x="3048000" y="1426976"/>
          <a:ext cx="2387212" cy="1210047"/>
        </a:xfrm>
        <a:custGeom>
          <a:avLst/>
          <a:gdLst/>
          <a:ahLst/>
          <a:cxnLst/>
          <a:rect l="0" t="0" r="0" b="0"/>
          <a:pathLst>
            <a:path>
              <a:moveTo>
                <a:pt x="0" y="0"/>
              </a:moveTo>
              <a:lnTo>
                <a:pt x="0" y="1071943"/>
              </a:lnTo>
              <a:lnTo>
                <a:pt x="2387212" y="1071943"/>
              </a:lnTo>
              <a:lnTo>
                <a:pt x="2387212" y="1210047"/>
              </a:lnTo>
            </a:path>
          </a:pathLst>
        </a:custGeom>
        <a:noFill/>
        <a:ln w="25400" cap="flat" cmpd="sng" algn="ctr">
          <a:solidFill>
            <a:schemeClr val="accent6">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79A302D-D170-4C6B-9963-32FDB1B5C589}">
      <dsp:nvSpPr>
        <dsp:cNvPr id="0" name=""/>
        <dsp:cNvSpPr/>
      </dsp:nvSpPr>
      <dsp:spPr>
        <a:xfrm>
          <a:off x="3048000" y="1426976"/>
          <a:ext cx="795737" cy="1210047"/>
        </a:xfrm>
        <a:custGeom>
          <a:avLst/>
          <a:gdLst/>
          <a:ahLst/>
          <a:cxnLst/>
          <a:rect l="0" t="0" r="0" b="0"/>
          <a:pathLst>
            <a:path>
              <a:moveTo>
                <a:pt x="0" y="0"/>
              </a:moveTo>
              <a:lnTo>
                <a:pt x="0" y="1071943"/>
              </a:lnTo>
              <a:lnTo>
                <a:pt x="795737" y="1071943"/>
              </a:lnTo>
              <a:lnTo>
                <a:pt x="795737" y="1210047"/>
              </a:lnTo>
            </a:path>
          </a:pathLst>
        </a:custGeom>
        <a:noFill/>
        <a:ln w="25400" cap="flat" cmpd="sng" algn="ctr">
          <a:solidFill>
            <a:schemeClr val="accent6">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718BF407-94D0-4979-96E1-915B92944A74}">
      <dsp:nvSpPr>
        <dsp:cNvPr id="0" name=""/>
        <dsp:cNvSpPr/>
      </dsp:nvSpPr>
      <dsp:spPr>
        <a:xfrm>
          <a:off x="2252262" y="1426976"/>
          <a:ext cx="795737" cy="1210047"/>
        </a:xfrm>
        <a:custGeom>
          <a:avLst/>
          <a:gdLst/>
          <a:ahLst/>
          <a:cxnLst/>
          <a:rect l="0" t="0" r="0" b="0"/>
          <a:pathLst>
            <a:path>
              <a:moveTo>
                <a:pt x="795737" y="0"/>
              </a:moveTo>
              <a:lnTo>
                <a:pt x="795737" y="1071943"/>
              </a:lnTo>
              <a:lnTo>
                <a:pt x="0" y="1071943"/>
              </a:lnTo>
              <a:lnTo>
                <a:pt x="0" y="1210047"/>
              </a:lnTo>
            </a:path>
          </a:pathLst>
        </a:custGeom>
        <a:noFill/>
        <a:ln w="25400" cap="flat" cmpd="sng" algn="ctr">
          <a:solidFill>
            <a:schemeClr val="accent6">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01B0CB26-5FB8-44A9-9DDF-5F72BD39CA30}">
      <dsp:nvSpPr>
        <dsp:cNvPr id="0" name=""/>
        <dsp:cNvSpPr/>
      </dsp:nvSpPr>
      <dsp:spPr>
        <a:xfrm>
          <a:off x="660787" y="1426976"/>
          <a:ext cx="2387212" cy="1210047"/>
        </a:xfrm>
        <a:custGeom>
          <a:avLst/>
          <a:gdLst/>
          <a:ahLst/>
          <a:cxnLst/>
          <a:rect l="0" t="0" r="0" b="0"/>
          <a:pathLst>
            <a:path>
              <a:moveTo>
                <a:pt x="2387212" y="0"/>
              </a:moveTo>
              <a:lnTo>
                <a:pt x="2387212" y="1071943"/>
              </a:lnTo>
              <a:lnTo>
                <a:pt x="0" y="1071943"/>
              </a:lnTo>
              <a:lnTo>
                <a:pt x="0" y="1210047"/>
              </a:lnTo>
            </a:path>
          </a:pathLst>
        </a:custGeom>
        <a:noFill/>
        <a:ln w="25400" cap="flat" cmpd="sng" algn="ctr">
          <a:solidFill>
            <a:schemeClr val="accent6">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44C934B7-1A43-4933-AA44-FA6B3DB0C133}">
      <dsp:nvSpPr>
        <dsp:cNvPr id="0" name=""/>
        <dsp:cNvSpPr/>
      </dsp:nvSpPr>
      <dsp:spPr>
        <a:xfrm>
          <a:off x="2719182" y="769342"/>
          <a:ext cx="657634" cy="657634"/>
        </a:xfrm>
        <a:prstGeom prst="arc">
          <a:avLst>
            <a:gd name="adj1" fmla="val 13200000"/>
            <a:gd name="adj2" fmla="val 19200000"/>
          </a:avLst>
        </a:pr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08C97C03-B22D-45C0-9291-540839BBFD51}">
      <dsp:nvSpPr>
        <dsp:cNvPr id="0" name=""/>
        <dsp:cNvSpPr/>
      </dsp:nvSpPr>
      <dsp:spPr>
        <a:xfrm>
          <a:off x="2719182" y="769342"/>
          <a:ext cx="657634" cy="657634"/>
        </a:xfrm>
        <a:prstGeom prst="arc">
          <a:avLst>
            <a:gd name="adj1" fmla="val 2400000"/>
            <a:gd name="adj2" fmla="val 8400000"/>
          </a:avLst>
        </a:pr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220A0595-FA4F-4F80-89AE-4C3C9F89870C}">
      <dsp:nvSpPr>
        <dsp:cNvPr id="0" name=""/>
        <dsp:cNvSpPr/>
      </dsp:nvSpPr>
      <dsp:spPr>
        <a:xfrm>
          <a:off x="2390365" y="887716"/>
          <a:ext cx="1315268" cy="420885"/>
        </a:xfrm>
        <a:prstGeom prst="rect">
          <a:avLst/>
        </a:prstGeom>
        <a:noFill/>
        <a:ln w="9525" cap="flat" cmpd="sng" algn="ctr">
          <a:noFill/>
          <a:prstDash val="solid"/>
        </a:ln>
        <a:effectLst/>
        <a:scene3d>
          <a:camera prst="orthographicFront"/>
          <a:lightRig rig="chilly" dir="t"/>
        </a:scene3d>
        <a:sp3d/>
      </dsp:spPr>
      <dsp:style>
        <a:lnRef idx="1">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GB" sz="1200" kern="1200" dirty="0" smtClean="0"/>
            <a:t>Upgrade Tools</a:t>
          </a:r>
          <a:endParaRPr lang="en-GB" sz="1200" kern="1200" dirty="0"/>
        </a:p>
      </dsp:txBody>
      <dsp:txXfrm>
        <a:off x="2390365" y="887716"/>
        <a:ext cx="1315268" cy="420885"/>
      </dsp:txXfrm>
    </dsp:sp>
    <dsp:sp modelId="{99AF7560-37CC-400E-A0BE-9ACF5F7A1E2B}">
      <dsp:nvSpPr>
        <dsp:cNvPr id="0" name=""/>
        <dsp:cNvSpPr/>
      </dsp:nvSpPr>
      <dsp:spPr>
        <a:xfrm>
          <a:off x="331970" y="2637023"/>
          <a:ext cx="657634" cy="657634"/>
        </a:xfrm>
        <a:prstGeom prst="arc">
          <a:avLst>
            <a:gd name="adj1" fmla="val 13200000"/>
            <a:gd name="adj2" fmla="val 19200000"/>
          </a:avLst>
        </a:pr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DAC11F14-10FB-4B00-A747-0B7F0649F489}">
      <dsp:nvSpPr>
        <dsp:cNvPr id="0" name=""/>
        <dsp:cNvSpPr/>
      </dsp:nvSpPr>
      <dsp:spPr>
        <a:xfrm>
          <a:off x="331970" y="2637023"/>
          <a:ext cx="657634" cy="657634"/>
        </a:xfrm>
        <a:prstGeom prst="arc">
          <a:avLst>
            <a:gd name="adj1" fmla="val 2400000"/>
            <a:gd name="adj2" fmla="val 8400000"/>
          </a:avLst>
        </a:pr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572229E-855C-486F-ABEB-EF76E52D800F}">
      <dsp:nvSpPr>
        <dsp:cNvPr id="0" name=""/>
        <dsp:cNvSpPr/>
      </dsp:nvSpPr>
      <dsp:spPr>
        <a:xfrm>
          <a:off x="3153" y="2755397"/>
          <a:ext cx="1315268" cy="420885"/>
        </a:xfrm>
        <a:prstGeom prst="rect">
          <a:avLst/>
        </a:prstGeom>
        <a:noFill/>
        <a:ln w="9525" cap="flat" cmpd="sng" algn="ctr">
          <a:noFill/>
          <a:prstDash val="solid"/>
        </a:ln>
        <a:effectLst/>
        <a:scene3d>
          <a:camera prst="orthographicFront"/>
          <a:lightRig rig="chilly" dir="t"/>
        </a:scene3d>
        <a:sp3d/>
      </dsp:spPr>
      <dsp:style>
        <a:lnRef idx="1">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GB" sz="1200" kern="1200" dirty="0" smtClean="0"/>
            <a:t>SQL Server Upgrade Assistant</a:t>
          </a:r>
          <a:endParaRPr lang="en-GB" sz="1200" kern="1200" dirty="0"/>
        </a:p>
      </dsp:txBody>
      <dsp:txXfrm>
        <a:off x="3153" y="2755397"/>
        <a:ext cx="1315268" cy="420885"/>
      </dsp:txXfrm>
    </dsp:sp>
    <dsp:sp modelId="{E6EC9163-C1A7-4D44-BE71-EA3DB2D5891D}">
      <dsp:nvSpPr>
        <dsp:cNvPr id="0" name=""/>
        <dsp:cNvSpPr/>
      </dsp:nvSpPr>
      <dsp:spPr>
        <a:xfrm>
          <a:off x="1923445" y="2637023"/>
          <a:ext cx="657634" cy="657634"/>
        </a:xfrm>
        <a:prstGeom prst="arc">
          <a:avLst>
            <a:gd name="adj1" fmla="val 13200000"/>
            <a:gd name="adj2" fmla="val 19200000"/>
          </a:avLst>
        </a:pr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9A27B62D-CC7C-4BBD-8D82-1BA910B1FB84}">
      <dsp:nvSpPr>
        <dsp:cNvPr id="0" name=""/>
        <dsp:cNvSpPr/>
      </dsp:nvSpPr>
      <dsp:spPr>
        <a:xfrm>
          <a:off x="1923445" y="2637023"/>
          <a:ext cx="657634" cy="657634"/>
        </a:xfrm>
        <a:prstGeom prst="arc">
          <a:avLst>
            <a:gd name="adj1" fmla="val 2400000"/>
            <a:gd name="adj2" fmla="val 8400000"/>
          </a:avLst>
        </a:pr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BB4F99F-9F23-4412-904C-6B3F2A01E1C4}">
      <dsp:nvSpPr>
        <dsp:cNvPr id="0" name=""/>
        <dsp:cNvSpPr/>
      </dsp:nvSpPr>
      <dsp:spPr>
        <a:xfrm>
          <a:off x="1594628" y="2755397"/>
          <a:ext cx="1315268" cy="420885"/>
        </a:xfrm>
        <a:prstGeom prst="rect">
          <a:avLst/>
        </a:prstGeom>
        <a:noFill/>
        <a:ln w="9525" cap="flat" cmpd="sng" algn="ctr">
          <a:noFill/>
          <a:prstDash val="solid"/>
        </a:ln>
        <a:effectLst/>
        <a:scene3d>
          <a:camera prst="orthographicFront"/>
          <a:lightRig rig="chilly" dir="t"/>
        </a:scene3d>
        <a:sp3d/>
      </dsp:spPr>
      <dsp:style>
        <a:lnRef idx="1">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GB" sz="1200" kern="1200" dirty="0" smtClean="0"/>
            <a:t>MAP Toolkit</a:t>
          </a:r>
          <a:endParaRPr lang="en-GB" sz="1200" kern="1200" dirty="0"/>
        </a:p>
      </dsp:txBody>
      <dsp:txXfrm>
        <a:off x="1594628" y="2755397"/>
        <a:ext cx="1315268" cy="420885"/>
      </dsp:txXfrm>
    </dsp:sp>
    <dsp:sp modelId="{DC6D2563-4885-4E93-9C9E-2038F210610E}">
      <dsp:nvSpPr>
        <dsp:cNvPr id="0" name=""/>
        <dsp:cNvSpPr/>
      </dsp:nvSpPr>
      <dsp:spPr>
        <a:xfrm>
          <a:off x="3514920" y="2637023"/>
          <a:ext cx="657634" cy="657634"/>
        </a:xfrm>
        <a:prstGeom prst="arc">
          <a:avLst>
            <a:gd name="adj1" fmla="val 13200000"/>
            <a:gd name="adj2" fmla="val 19200000"/>
          </a:avLst>
        </a:pr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A3C63B99-EE1A-4821-A152-965BE84D449B}">
      <dsp:nvSpPr>
        <dsp:cNvPr id="0" name=""/>
        <dsp:cNvSpPr/>
      </dsp:nvSpPr>
      <dsp:spPr>
        <a:xfrm>
          <a:off x="3514920" y="2637023"/>
          <a:ext cx="657634" cy="657634"/>
        </a:xfrm>
        <a:prstGeom prst="arc">
          <a:avLst>
            <a:gd name="adj1" fmla="val 2400000"/>
            <a:gd name="adj2" fmla="val 8400000"/>
          </a:avLst>
        </a:pr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9A0B6F9B-DF6B-4382-8041-263CE85F7899}">
      <dsp:nvSpPr>
        <dsp:cNvPr id="0" name=""/>
        <dsp:cNvSpPr/>
      </dsp:nvSpPr>
      <dsp:spPr>
        <a:xfrm>
          <a:off x="3186103" y="2755397"/>
          <a:ext cx="1315268" cy="420885"/>
        </a:xfrm>
        <a:prstGeom prst="rect">
          <a:avLst/>
        </a:prstGeom>
        <a:noFill/>
        <a:ln w="9525" cap="flat" cmpd="sng" algn="ctr">
          <a:noFill/>
          <a:prstDash val="solid"/>
        </a:ln>
        <a:effectLst/>
        <a:scene3d>
          <a:camera prst="orthographicFront"/>
          <a:lightRig rig="chilly" dir="t"/>
        </a:scene3d>
        <a:sp3d/>
      </dsp:spPr>
      <dsp:style>
        <a:lnRef idx="1">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GB" sz="1200" kern="1200" dirty="0" smtClean="0"/>
            <a:t>Distributed Replay</a:t>
          </a:r>
          <a:endParaRPr lang="en-GB" sz="1200" kern="1200" dirty="0"/>
        </a:p>
      </dsp:txBody>
      <dsp:txXfrm>
        <a:off x="3186103" y="2755397"/>
        <a:ext cx="1315268" cy="420885"/>
      </dsp:txXfrm>
    </dsp:sp>
    <dsp:sp modelId="{61F08DD4-6D79-4EB0-B47C-748DB337EBD6}">
      <dsp:nvSpPr>
        <dsp:cNvPr id="0" name=""/>
        <dsp:cNvSpPr/>
      </dsp:nvSpPr>
      <dsp:spPr>
        <a:xfrm>
          <a:off x="5106395" y="2637023"/>
          <a:ext cx="657634" cy="657634"/>
        </a:xfrm>
        <a:prstGeom prst="arc">
          <a:avLst>
            <a:gd name="adj1" fmla="val 13200000"/>
            <a:gd name="adj2" fmla="val 19200000"/>
          </a:avLst>
        </a:pr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CFD2E58A-8EC2-4AD8-A12B-3BCB68E1CB37}">
      <dsp:nvSpPr>
        <dsp:cNvPr id="0" name=""/>
        <dsp:cNvSpPr/>
      </dsp:nvSpPr>
      <dsp:spPr>
        <a:xfrm>
          <a:off x="5106395" y="2637023"/>
          <a:ext cx="657634" cy="657634"/>
        </a:xfrm>
        <a:prstGeom prst="arc">
          <a:avLst>
            <a:gd name="adj1" fmla="val 2400000"/>
            <a:gd name="adj2" fmla="val 8400000"/>
          </a:avLst>
        </a:pr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EDB8E76C-1BED-4B91-B03E-12F4F7021B2C}">
      <dsp:nvSpPr>
        <dsp:cNvPr id="0" name=""/>
        <dsp:cNvSpPr/>
      </dsp:nvSpPr>
      <dsp:spPr>
        <a:xfrm>
          <a:off x="4777578" y="2755397"/>
          <a:ext cx="1315268" cy="420885"/>
        </a:xfrm>
        <a:prstGeom prst="rect">
          <a:avLst/>
        </a:prstGeom>
        <a:noFill/>
        <a:ln w="9525" cap="flat" cmpd="sng" algn="ctr">
          <a:noFill/>
          <a:prstDash val="solid"/>
        </a:ln>
        <a:effectLst/>
        <a:scene3d>
          <a:camera prst="orthographicFront"/>
          <a:lightRig rig="chilly" dir="t"/>
        </a:scene3d>
        <a:sp3d/>
      </dsp:spPr>
      <dsp:style>
        <a:lnRef idx="1">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GB" sz="1200" kern="1200" dirty="0" smtClean="0"/>
            <a:t>RML Utilities</a:t>
          </a:r>
          <a:endParaRPr lang="en-GB" sz="1200" kern="1200" dirty="0"/>
        </a:p>
      </dsp:txBody>
      <dsp:txXfrm>
        <a:off x="4777578" y="2755397"/>
        <a:ext cx="1315268" cy="420885"/>
      </dsp:txXfrm>
    </dsp:sp>
    <dsp:sp modelId="{76DD3D68-4A74-45F7-9957-0D1FCB032DDB}">
      <dsp:nvSpPr>
        <dsp:cNvPr id="0" name=""/>
        <dsp:cNvSpPr/>
      </dsp:nvSpPr>
      <dsp:spPr>
        <a:xfrm>
          <a:off x="1923445" y="1703182"/>
          <a:ext cx="657634" cy="657634"/>
        </a:xfrm>
        <a:prstGeom prst="arc">
          <a:avLst>
            <a:gd name="adj1" fmla="val 13200000"/>
            <a:gd name="adj2" fmla="val 19200000"/>
          </a:avLst>
        </a:pr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2F69FDDF-2BC6-4BEE-946B-3B0559232255}">
      <dsp:nvSpPr>
        <dsp:cNvPr id="0" name=""/>
        <dsp:cNvSpPr/>
      </dsp:nvSpPr>
      <dsp:spPr>
        <a:xfrm>
          <a:off x="1923445" y="1703182"/>
          <a:ext cx="657634" cy="657634"/>
        </a:xfrm>
        <a:prstGeom prst="arc">
          <a:avLst>
            <a:gd name="adj1" fmla="val 2400000"/>
            <a:gd name="adj2" fmla="val 8400000"/>
          </a:avLst>
        </a:prstGeom>
        <a:noFill/>
        <a:ln w="25400" cap="flat" cmpd="sng" algn="ctr">
          <a:solidFill>
            <a:schemeClr val="accent5">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891C90F8-AD49-4135-8AC1-CE053D5795A9}">
      <dsp:nvSpPr>
        <dsp:cNvPr id="0" name=""/>
        <dsp:cNvSpPr/>
      </dsp:nvSpPr>
      <dsp:spPr>
        <a:xfrm>
          <a:off x="1594628" y="1821557"/>
          <a:ext cx="1315268" cy="420885"/>
        </a:xfrm>
        <a:prstGeom prst="rect">
          <a:avLst/>
        </a:prstGeom>
        <a:noFill/>
        <a:ln w="9525" cap="flat" cmpd="sng" algn="ctr">
          <a:noFill/>
          <a:prstDash val="solid"/>
        </a:ln>
        <a:effectLst/>
        <a:scene3d>
          <a:camera prst="orthographicFront"/>
          <a:lightRig rig="chilly" dir="t"/>
        </a:scene3d>
        <a:sp3d/>
      </dsp:spPr>
      <dsp:style>
        <a:lnRef idx="1">
          <a:scrgbClr r="0" g="0" b="0"/>
        </a:lnRef>
        <a:fillRef idx="1">
          <a:scrgbClr r="0" g="0" b="0"/>
        </a:fillRef>
        <a:effectRef idx="0">
          <a:scrgbClr r="0" g="0" b="0"/>
        </a:effectRef>
        <a:fontRef idx="minor"/>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GB" sz="1200" kern="1200" dirty="0" smtClean="0"/>
            <a:t>SQL Server Upgrade Advisor</a:t>
          </a:r>
          <a:endParaRPr lang="en-GB" sz="1200" kern="1200" dirty="0"/>
        </a:p>
      </dsp:txBody>
      <dsp:txXfrm>
        <a:off x="1594628" y="1821557"/>
        <a:ext cx="1315268" cy="420885"/>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305E6E-EFAD-40B8-B5CF-FE77AB0CD039}" type="datetimeFigureOut">
              <a:rPr lang="en-US" smtClean="0"/>
              <a:t>7/24/2015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07B17F9-3E82-4D06-BF03-62817CE2635F}" type="slidenum">
              <a:rPr lang="en-US" smtClean="0"/>
              <a:t>‹#›</a:t>
            </a:fld>
            <a:endParaRPr lang="en-US"/>
          </a:p>
        </p:txBody>
      </p:sp>
    </p:spTree>
    <p:extLst>
      <p:ext uri="{BB962C8B-B14F-4D97-AF65-F5344CB8AC3E}">
        <p14:creationId xmlns:p14="http://schemas.microsoft.com/office/powerpoint/2010/main" val="4194071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5245" lvl="1" indent="-277490" defTabSz="684792">
              <a:spcBef>
                <a:spcPts val="225"/>
              </a:spcBef>
            </a:pPr>
            <a:r>
              <a:rPr lang="en-US" sz="2101" dirty="0" smtClean="0"/>
              <a:t>Upgrade strategies - planning, options, methodology and tools</a:t>
            </a:r>
          </a:p>
          <a:p>
            <a:pPr marL="625245" lvl="1" indent="-277490" defTabSz="684792">
              <a:spcBef>
                <a:spcPts val="225"/>
              </a:spcBef>
            </a:pPr>
            <a:r>
              <a:rPr lang="en-US" sz="2101" dirty="0" smtClean="0"/>
              <a:t>Upgrade scenarios – Clustering, Mirroring and so on</a:t>
            </a:r>
          </a:p>
          <a:p>
            <a:pPr marL="625245" lvl="1" indent="-277490" defTabSz="684792">
              <a:spcBef>
                <a:spcPts val="225"/>
              </a:spcBef>
            </a:pPr>
            <a:r>
              <a:rPr lang="en-US" sz="2101" dirty="0" smtClean="0"/>
              <a:t>Lessons learned and recommended practices</a:t>
            </a:r>
          </a:p>
          <a:p>
            <a:pPr marL="625245" lvl="1" indent="-277490" defTabSz="684792">
              <a:spcBef>
                <a:spcPts val="225"/>
              </a:spcBef>
            </a:pPr>
            <a:r>
              <a:rPr lang="en-US" sz="2400" dirty="0" smtClean="0"/>
              <a:t>List of important issues &amp; upgrade tricks</a:t>
            </a:r>
          </a:p>
          <a:p>
            <a:endParaRPr lang="en-US" dirty="0"/>
          </a:p>
        </p:txBody>
      </p:sp>
      <p:sp>
        <p:nvSpPr>
          <p:cNvPr id="4" name="Slide Number Placeholder 3"/>
          <p:cNvSpPr>
            <a:spLocks noGrp="1"/>
          </p:cNvSpPr>
          <p:nvPr>
            <p:ph type="sldNum" sz="quarter" idx="10"/>
          </p:nvPr>
        </p:nvSpPr>
        <p:spPr/>
        <p:txBody>
          <a:bodyPr/>
          <a:lstStyle/>
          <a:p>
            <a:fld id="{526013D5-C55C-4BC2-B487-29AF7CC11918}" type="slidenum">
              <a:rPr lang="en-US" smtClean="0"/>
              <a:t>5</a:t>
            </a:fld>
            <a:endParaRPr lang="en-US"/>
          </a:p>
        </p:txBody>
      </p:sp>
    </p:spTree>
    <p:extLst>
      <p:ext uri="{BB962C8B-B14F-4D97-AF65-F5344CB8AC3E}">
        <p14:creationId xmlns:p14="http://schemas.microsoft.com/office/powerpoint/2010/main" val="2596386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smtClean="0">
                <a:cs typeface="Calibri"/>
              </a:rPr>
              <a:t>SQL Sever editions/features</a:t>
            </a:r>
          </a:p>
          <a:p>
            <a:pPr lvl="2"/>
            <a:r>
              <a:rPr lang="en-US" dirty="0" smtClean="0">
                <a:cs typeface="Calibri"/>
              </a:rPr>
              <a:t>Hardware considerations</a:t>
            </a:r>
          </a:p>
          <a:p>
            <a:pPr lvl="2"/>
            <a:r>
              <a:rPr lang="en-US" dirty="0" smtClean="0">
                <a:cs typeface="Calibri"/>
              </a:rPr>
              <a:t>Application compatibility</a:t>
            </a:r>
          </a:p>
          <a:p>
            <a:endParaRPr lang="en-US" dirty="0"/>
          </a:p>
        </p:txBody>
      </p:sp>
      <p:sp>
        <p:nvSpPr>
          <p:cNvPr id="4" name="Slide Number Placeholder 3"/>
          <p:cNvSpPr>
            <a:spLocks noGrp="1"/>
          </p:cNvSpPr>
          <p:nvPr>
            <p:ph type="sldNum" sz="quarter" idx="10"/>
          </p:nvPr>
        </p:nvSpPr>
        <p:spPr/>
        <p:txBody>
          <a:bodyPr/>
          <a:lstStyle/>
          <a:p>
            <a:fld id="{526013D5-C55C-4BC2-B487-29AF7CC11918}" type="slidenum">
              <a:rPr lang="en-US" smtClean="0"/>
              <a:t>18</a:t>
            </a:fld>
            <a:endParaRPr lang="en-US"/>
          </a:p>
        </p:txBody>
      </p:sp>
    </p:spTree>
    <p:extLst>
      <p:ext uri="{BB962C8B-B14F-4D97-AF65-F5344CB8AC3E}">
        <p14:creationId xmlns:p14="http://schemas.microsoft.com/office/powerpoint/2010/main" val="3892676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70149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675C2B-E48E-4F7A-B9A7-783C2A9F9144}" type="slidenum">
              <a:rPr lang="en-US" smtClean="0"/>
              <a:pPr/>
              <a:t>28</a:t>
            </a:fld>
            <a:endParaRPr lang="en-US"/>
          </a:p>
        </p:txBody>
      </p:sp>
    </p:spTree>
    <p:extLst>
      <p:ext uri="{BB962C8B-B14F-4D97-AF65-F5344CB8AC3E}">
        <p14:creationId xmlns:p14="http://schemas.microsoft.com/office/powerpoint/2010/main" val="473846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DDD65AC4-17B0-4E19-8496-B264E70A18D3}" type="slidenum">
              <a:rPr lang="en-US" smtClean="0"/>
              <a:t>29</a:t>
            </a:fld>
            <a:endParaRPr lang="en-US"/>
          </a:p>
        </p:txBody>
      </p:sp>
    </p:spTree>
    <p:extLst>
      <p:ext uri="{BB962C8B-B14F-4D97-AF65-F5344CB8AC3E}">
        <p14:creationId xmlns:p14="http://schemas.microsoft.com/office/powerpoint/2010/main" val="1996682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DDD65AC4-17B0-4E19-8496-B264E70A18D3}" type="slidenum">
              <a:rPr lang="en-US" smtClean="0"/>
              <a:t>30</a:t>
            </a:fld>
            <a:endParaRPr lang="en-US"/>
          </a:p>
        </p:txBody>
      </p:sp>
    </p:spTree>
    <p:extLst>
      <p:ext uri="{BB962C8B-B14F-4D97-AF65-F5344CB8AC3E}">
        <p14:creationId xmlns:p14="http://schemas.microsoft.com/office/powerpoint/2010/main" val="3381308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smtClean="0"/>
              <a:t>Changes since SQL Server 2008 - rolling upgrade with minimal downtime:: SQL Server Installation Center</a:t>
            </a:r>
          </a:p>
          <a:p>
            <a:pPr lvl="1"/>
            <a:r>
              <a:rPr lang="en-US" sz="2200" dirty="0" smtClean="0"/>
              <a:t>Start with passive node and end with active node</a:t>
            </a:r>
          </a:p>
          <a:p>
            <a:pPr lvl="1"/>
            <a:r>
              <a:rPr lang="en-US" sz="2200" dirty="0" smtClean="0"/>
              <a:t>Failover happens automatically</a:t>
            </a:r>
          </a:p>
          <a:p>
            <a:pPr lvl="1"/>
            <a:endParaRPr lang="en-US" sz="2200" dirty="0" smtClean="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2400" dirty="0" smtClean="0"/>
              <a:t>Start failover cluster upgrade process with passive nodes, making your way toward the active node</a:t>
            </a:r>
          </a:p>
          <a:p>
            <a:pPr lvl="1"/>
            <a:endParaRPr lang="en-US" sz="2200" dirty="0" smtClean="0"/>
          </a:p>
          <a:p>
            <a:endParaRPr lang="en-US" dirty="0"/>
          </a:p>
        </p:txBody>
      </p:sp>
      <p:sp>
        <p:nvSpPr>
          <p:cNvPr id="4" name="Slide Number Placeholder 3"/>
          <p:cNvSpPr>
            <a:spLocks noGrp="1"/>
          </p:cNvSpPr>
          <p:nvPr>
            <p:ph type="sldNum" sz="quarter" idx="10"/>
          </p:nvPr>
        </p:nvSpPr>
        <p:spPr/>
        <p:txBody>
          <a:bodyPr/>
          <a:lstStyle/>
          <a:p>
            <a:fld id="{526013D5-C55C-4BC2-B487-29AF7CC11918}" type="slidenum">
              <a:rPr lang="en-US" smtClean="0"/>
              <a:t>31</a:t>
            </a:fld>
            <a:endParaRPr lang="en-US"/>
          </a:p>
        </p:txBody>
      </p:sp>
    </p:spTree>
    <p:extLst>
      <p:ext uri="{BB962C8B-B14F-4D97-AF65-F5344CB8AC3E}">
        <p14:creationId xmlns:p14="http://schemas.microsoft.com/office/powerpoint/2010/main" val="42026057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7/24/2015 9:25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32</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128783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7/24/2015 9:25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33</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1687417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7/24/2015 9:25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34</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761567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7/24/2015 9:25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36</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739474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28478180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GB" sz="1200" b="0" i="0" u="none" strike="noStrike" kern="1200" baseline="0" dirty="0" smtClean="0">
                <a:solidFill>
                  <a:schemeClr val="tx1"/>
                </a:solidFill>
                <a:latin typeface="+mn-lt"/>
                <a:ea typeface="+mn-ea"/>
                <a:cs typeface="+mn-cs"/>
              </a:rPr>
              <a:t>SSAS has been significantly upgraded in SQL Server 2012. SQL Server 2012 added the tabular model and introduced the Business Intelligence Semantic Model (BISM). One choice that must be made when performing an upgrade is whether to continue using the multidimensional model or to switch to the tabular model. You cannot specifically upgrade a multidimensional instance to tabular mode, but you can install a new instance of SSAS that supports tabular model solutions and run both instances side by side. In other words, you can upgrade an instance of the multidimensional instance, or you can add a new instance of the tabular model. Since the tabular model did not exist in previous versions of SQL Server, there is no upgrade for it. For more information, see Install Analysis Services in Tabular Mode (http://msdn.microsoft.com/en-us/library/hh231722(v=sql.110).aspx). </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2376043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GB" dirty="0" smtClean="0"/>
          </a:p>
          <a:p>
            <a:pPr lvl="1"/>
            <a:r>
              <a:rPr lang="en-GB" dirty="0" smtClean="0"/>
              <a:t>After upgrade, you cannot use the SQL Server 2012 Reporting Services (SSRS) WMI provider with earlier versions of Reporting Services. </a:t>
            </a:r>
            <a:endParaRPr lang="en-US" dirty="0" smtClean="0"/>
          </a:p>
          <a:p>
            <a:endParaRPr lang="en-US" dirty="0"/>
          </a:p>
        </p:txBody>
      </p:sp>
      <p:sp>
        <p:nvSpPr>
          <p:cNvPr id="4" name="Slide Number Placeholder 3"/>
          <p:cNvSpPr>
            <a:spLocks noGrp="1"/>
          </p:cNvSpPr>
          <p:nvPr>
            <p:ph type="sldNum" sz="quarter" idx="10"/>
          </p:nvPr>
        </p:nvSpPr>
        <p:spPr/>
        <p:txBody>
          <a:bodyPr/>
          <a:lstStyle/>
          <a:p>
            <a:fld id="{526013D5-C55C-4BC2-B487-29AF7CC11918}" type="slidenum">
              <a:rPr lang="en-US" smtClean="0"/>
              <a:t>38</a:t>
            </a:fld>
            <a:endParaRPr lang="en-US"/>
          </a:p>
        </p:txBody>
      </p:sp>
    </p:spTree>
    <p:extLst>
      <p:ext uri="{BB962C8B-B14F-4D97-AF65-F5344CB8AC3E}">
        <p14:creationId xmlns:p14="http://schemas.microsoft.com/office/powerpoint/2010/main" val="675500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smtClean="0"/>
              <a:t>Sp_WhoIsActive</a:t>
            </a:r>
            <a:endParaRPr lang="pl-PL" dirty="0" smtClean="0"/>
          </a:p>
          <a:p>
            <a:r>
              <a:rPr lang="pl-PL" dirty="0" err="1" smtClean="0"/>
              <a:t>Login_sync</a:t>
            </a:r>
            <a:r>
              <a:rPr lang="pl-PL" dirty="0" smtClean="0"/>
              <a:t> </a:t>
            </a:r>
            <a:r>
              <a:rPr lang="pl-PL" dirty="0" err="1" smtClean="0"/>
              <a:t>script</a:t>
            </a:r>
            <a:endParaRPr lang="pl-PL" dirty="0" smtClean="0"/>
          </a:p>
          <a:p>
            <a:r>
              <a:rPr lang="pl-PL" dirty="0" smtClean="0"/>
              <a:t>Ola</a:t>
            </a:r>
            <a:r>
              <a:rPr lang="pl-PL" baseline="0" dirty="0" smtClean="0"/>
              <a:t> </a:t>
            </a:r>
            <a:r>
              <a:rPr lang="pl-PL" baseline="0" dirty="0" err="1" smtClean="0"/>
              <a:t>Hallengreen</a:t>
            </a:r>
            <a:r>
              <a:rPr lang="pl-PL" baseline="0" dirty="0" smtClean="0"/>
              <a:t> </a:t>
            </a:r>
            <a:r>
              <a:rPr lang="pl-PL" baseline="0" dirty="0" err="1" smtClean="0"/>
              <a:t>maintenance</a:t>
            </a:r>
            <a:r>
              <a:rPr lang="pl-PL" baseline="0" dirty="0" smtClean="0"/>
              <a:t> scripts</a:t>
            </a:r>
            <a:endParaRPr lang="en-GB" dirty="0"/>
          </a:p>
        </p:txBody>
      </p:sp>
      <p:sp>
        <p:nvSpPr>
          <p:cNvPr id="4" name="Slide Number Placeholder 3"/>
          <p:cNvSpPr>
            <a:spLocks noGrp="1"/>
          </p:cNvSpPr>
          <p:nvPr>
            <p:ph type="sldNum" sz="quarter" idx="10"/>
          </p:nvPr>
        </p:nvSpPr>
        <p:spPr/>
        <p:txBody>
          <a:bodyPr/>
          <a:lstStyle/>
          <a:p>
            <a:fld id="{CE9B941C-C958-4D16-B65B-3FFA13E93F71}" type="slidenum">
              <a:rPr lang="en-US" smtClean="0"/>
              <a:pPr/>
              <a:t>44</a:t>
            </a:fld>
            <a:endParaRPr lang="en-US" dirty="0"/>
          </a:p>
        </p:txBody>
      </p:sp>
    </p:spTree>
    <p:extLst>
      <p:ext uri="{BB962C8B-B14F-4D97-AF65-F5344CB8AC3E}">
        <p14:creationId xmlns:p14="http://schemas.microsoft.com/office/powerpoint/2010/main" val="1470520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685955">
              <a:defRPr/>
            </a:pPr>
            <a:r>
              <a:rPr lang="en-US" sz="2400" dirty="0" smtClean="0"/>
              <a:t>What is Distributed Replay?</a:t>
            </a:r>
          </a:p>
          <a:p>
            <a:pPr lvl="1" defTabSz="685955">
              <a:defRPr/>
            </a:pPr>
            <a:r>
              <a:rPr lang="en-US" sz="2000" dirty="0" smtClean="0"/>
              <a:t>Multi-client scalability to drive higher throughput</a:t>
            </a:r>
          </a:p>
          <a:p>
            <a:pPr lvl="1" defTabSz="685955">
              <a:defRPr/>
            </a:pPr>
            <a:r>
              <a:rPr lang="en-US" sz="2000" dirty="0" smtClean="0"/>
              <a:t>Higher workload replay fidelity</a:t>
            </a:r>
          </a:p>
          <a:p>
            <a:pPr lvl="1" defTabSz="685955">
              <a:defRPr/>
            </a:pPr>
            <a:r>
              <a:rPr lang="en-US" sz="2000" dirty="0" smtClean="0"/>
              <a:t>Useful for stress testing production workload or performing application compatibility testing before upgrades</a:t>
            </a:r>
          </a:p>
          <a:p>
            <a:pPr defTabSz="685955">
              <a:defRPr/>
            </a:pPr>
            <a:r>
              <a:rPr lang="en-US" sz="2400" dirty="0" smtClean="0"/>
              <a:t>Why an enhanced replay tool?</a:t>
            </a:r>
          </a:p>
          <a:p>
            <a:pPr lvl="1" defTabSz="685955">
              <a:defRPr/>
            </a:pPr>
            <a:r>
              <a:rPr lang="en-CA" sz="2000" dirty="0" smtClean="0"/>
              <a:t>Address limitations of current SQL Trace based tools (Profiler, Upgrade Assistant)</a:t>
            </a:r>
          </a:p>
          <a:p>
            <a:pPr lvl="1" defTabSz="685955">
              <a:defRPr/>
            </a:pPr>
            <a:r>
              <a:rPr lang="en-US" sz="2000" dirty="0" smtClean="0"/>
              <a:t>Provide enhanced features</a:t>
            </a:r>
          </a:p>
          <a:p>
            <a:pPr lvl="1" defTabSz="685955">
              <a:defRPr/>
            </a:pPr>
            <a:r>
              <a:rPr lang="en-US" sz="2000" dirty="0" smtClean="0"/>
              <a:t>Groundwork for future workload testing capabilities</a:t>
            </a:r>
          </a:p>
          <a:p>
            <a:pPr>
              <a:spcBef>
                <a:spcPct val="0"/>
              </a:spcBef>
            </a:pPr>
            <a:endParaRPr lang="en-US" dirty="0" smtClean="0"/>
          </a:p>
        </p:txBody>
      </p:sp>
      <p:sp>
        <p:nvSpPr>
          <p:cNvPr id="41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pitchFamily="34" charset="0"/>
              </a:defRPr>
            </a:lvl1pPr>
            <a:lvl2pPr marL="742950" indent="-285750">
              <a:defRPr>
                <a:solidFill>
                  <a:schemeClr val="tx1"/>
                </a:solidFill>
                <a:latin typeface="Segoe UI" pitchFamily="34" charset="0"/>
              </a:defRPr>
            </a:lvl2pPr>
            <a:lvl3pPr marL="1143000" indent="-228600">
              <a:defRPr>
                <a:solidFill>
                  <a:schemeClr val="tx1"/>
                </a:solidFill>
                <a:latin typeface="Segoe UI" pitchFamily="34" charset="0"/>
              </a:defRPr>
            </a:lvl3pPr>
            <a:lvl4pPr marL="1600200" indent="-228600">
              <a:defRPr>
                <a:solidFill>
                  <a:schemeClr val="tx1"/>
                </a:solidFill>
                <a:latin typeface="Segoe UI" pitchFamily="34" charset="0"/>
              </a:defRPr>
            </a:lvl4pPr>
            <a:lvl5pPr marL="2057400" indent="-228600">
              <a:defRPr>
                <a:solidFill>
                  <a:schemeClr val="tx1"/>
                </a:solidFill>
                <a:latin typeface="Segoe UI" pitchFamily="34" charset="0"/>
              </a:defRPr>
            </a:lvl5pPr>
            <a:lvl6pPr marL="2514600" indent="-228600" defTabSz="912813" fontAlgn="base">
              <a:spcBef>
                <a:spcPct val="0"/>
              </a:spcBef>
              <a:spcAft>
                <a:spcPct val="0"/>
              </a:spcAft>
              <a:defRPr>
                <a:solidFill>
                  <a:schemeClr val="tx1"/>
                </a:solidFill>
                <a:latin typeface="Segoe UI" pitchFamily="34" charset="0"/>
              </a:defRPr>
            </a:lvl6pPr>
            <a:lvl7pPr marL="2971800" indent="-228600" defTabSz="912813" fontAlgn="base">
              <a:spcBef>
                <a:spcPct val="0"/>
              </a:spcBef>
              <a:spcAft>
                <a:spcPct val="0"/>
              </a:spcAft>
              <a:defRPr>
                <a:solidFill>
                  <a:schemeClr val="tx1"/>
                </a:solidFill>
                <a:latin typeface="Segoe UI" pitchFamily="34" charset="0"/>
              </a:defRPr>
            </a:lvl7pPr>
            <a:lvl8pPr marL="3429000" indent="-228600" defTabSz="912813" fontAlgn="base">
              <a:spcBef>
                <a:spcPct val="0"/>
              </a:spcBef>
              <a:spcAft>
                <a:spcPct val="0"/>
              </a:spcAft>
              <a:defRPr>
                <a:solidFill>
                  <a:schemeClr val="tx1"/>
                </a:solidFill>
                <a:latin typeface="Segoe UI" pitchFamily="34" charset="0"/>
              </a:defRPr>
            </a:lvl8pPr>
            <a:lvl9pPr marL="3886200" indent="-228600" defTabSz="912813" fontAlgn="base">
              <a:spcBef>
                <a:spcPct val="0"/>
              </a:spcBef>
              <a:spcAft>
                <a:spcPct val="0"/>
              </a:spcAft>
              <a:defRPr>
                <a:solidFill>
                  <a:schemeClr val="tx1"/>
                </a:solidFill>
                <a:latin typeface="Segoe UI" pitchFamily="34" charset="0"/>
              </a:defRPr>
            </a:lvl9pPr>
          </a:lstStyle>
          <a:p>
            <a:pPr defTabSz="912813" fontAlgn="base">
              <a:spcBef>
                <a:spcPct val="0"/>
              </a:spcBef>
              <a:spcAft>
                <a:spcPct val="0"/>
              </a:spcAft>
            </a:pPr>
            <a:fld id="{5F83D54A-E205-424A-BF97-4004F603FC48}" type="slidenum">
              <a:rPr lang="da-DK">
                <a:solidFill>
                  <a:srgbClr val="000000"/>
                </a:solidFill>
              </a:rPr>
              <a:pPr defTabSz="912813" fontAlgn="base">
                <a:spcBef>
                  <a:spcPct val="0"/>
                </a:spcBef>
                <a:spcAft>
                  <a:spcPct val="0"/>
                </a:spcAft>
              </a:pPr>
              <a:t>45</a:t>
            </a:fld>
            <a:endParaRPr lang="da-DK">
              <a:solidFill>
                <a:srgbClr val="000000"/>
              </a:solidFill>
            </a:endParaRPr>
          </a:p>
        </p:txBody>
      </p:sp>
    </p:spTree>
    <p:extLst>
      <p:ext uri="{BB962C8B-B14F-4D97-AF65-F5344CB8AC3E}">
        <p14:creationId xmlns:p14="http://schemas.microsoft.com/office/powerpoint/2010/main" val="3290014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26013D5-C55C-4BC2-B487-29AF7CC11918}" type="slidenum">
              <a:rPr lang="en-US" smtClean="0"/>
              <a:t>47</a:t>
            </a:fld>
            <a:endParaRPr lang="en-US"/>
          </a:p>
        </p:txBody>
      </p:sp>
    </p:spTree>
    <p:extLst>
      <p:ext uri="{BB962C8B-B14F-4D97-AF65-F5344CB8AC3E}">
        <p14:creationId xmlns:p14="http://schemas.microsoft.com/office/powerpoint/2010/main" val="1521277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smtClean="0">
                <a:cs typeface="Calibri"/>
              </a:rPr>
              <a:t>SQL Sever editions/features</a:t>
            </a:r>
          </a:p>
          <a:p>
            <a:pPr lvl="2"/>
            <a:r>
              <a:rPr lang="en-US" dirty="0" smtClean="0">
                <a:cs typeface="Calibri"/>
              </a:rPr>
              <a:t>Hardware considerations</a:t>
            </a:r>
          </a:p>
          <a:p>
            <a:pPr lvl="2"/>
            <a:r>
              <a:rPr lang="en-US" dirty="0" smtClean="0">
                <a:cs typeface="Calibri"/>
              </a:rPr>
              <a:t>Application compatibility</a:t>
            </a:r>
          </a:p>
          <a:p>
            <a:endParaRPr lang="en-US" dirty="0"/>
          </a:p>
        </p:txBody>
      </p:sp>
      <p:sp>
        <p:nvSpPr>
          <p:cNvPr id="4" name="Slide Number Placeholder 3"/>
          <p:cNvSpPr>
            <a:spLocks noGrp="1"/>
          </p:cNvSpPr>
          <p:nvPr>
            <p:ph type="sldNum" sz="quarter" idx="10"/>
          </p:nvPr>
        </p:nvSpPr>
        <p:spPr/>
        <p:txBody>
          <a:bodyPr/>
          <a:lstStyle/>
          <a:p>
            <a:fld id="{526013D5-C55C-4BC2-B487-29AF7CC11918}" type="slidenum">
              <a:rPr lang="en-US" smtClean="0"/>
              <a:t>51</a:t>
            </a:fld>
            <a:endParaRPr lang="en-US"/>
          </a:p>
        </p:txBody>
      </p:sp>
    </p:spTree>
    <p:extLst>
      <p:ext uri="{BB962C8B-B14F-4D97-AF65-F5344CB8AC3E}">
        <p14:creationId xmlns:p14="http://schemas.microsoft.com/office/powerpoint/2010/main" val="24234860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7B17F9-3E82-4D06-BF03-62817CE2635F}" type="slidenum">
              <a:rPr lang="en-US" smtClean="0"/>
              <a:t>54</a:t>
            </a:fld>
            <a:endParaRPr lang="en-US"/>
          </a:p>
        </p:txBody>
      </p:sp>
    </p:spTree>
    <p:extLst>
      <p:ext uri="{BB962C8B-B14F-4D97-AF65-F5344CB8AC3E}">
        <p14:creationId xmlns:p14="http://schemas.microsoft.com/office/powerpoint/2010/main" val="1858218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err="1" smtClean="0"/>
              <a:t>If</a:t>
            </a:r>
            <a:r>
              <a:rPr lang="pl-PL" dirty="0" smtClean="0"/>
              <a:t> </a:t>
            </a:r>
            <a:r>
              <a:rPr lang="pl-PL" dirty="0" err="1" smtClean="0"/>
              <a:t>you</a:t>
            </a:r>
            <a:r>
              <a:rPr lang="pl-PL" dirty="0" smtClean="0"/>
              <a:t> </a:t>
            </a:r>
            <a:r>
              <a:rPr lang="pl-PL" dirty="0" err="1" smtClean="0"/>
              <a:t>are</a:t>
            </a:r>
            <a:r>
              <a:rPr lang="pl-PL" dirty="0" smtClean="0"/>
              <a:t> </a:t>
            </a:r>
            <a:r>
              <a:rPr lang="pl-PL" dirty="0" err="1" smtClean="0"/>
              <a:t>comfortable</a:t>
            </a:r>
            <a:r>
              <a:rPr lang="pl-PL" baseline="0" dirty="0" smtClean="0"/>
              <a:t> with </a:t>
            </a:r>
            <a:r>
              <a:rPr lang="pl-PL" baseline="0" dirty="0" err="1" smtClean="0"/>
              <a:t>current</a:t>
            </a:r>
            <a:r>
              <a:rPr lang="pl-PL" baseline="0" dirty="0" smtClean="0"/>
              <a:t> </a:t>
            </a:r>
            <a:r>
              <a:rPr lang="pl-PL" baseline="0" dirty="0" err="1" smtClean="0"/>
              <a:t>solution</a:t>
            </a:r>
            <a:r>
              <a:rPr lang="pl-PL" baseline="0" dirty="0" smtClean="0"/>
              <a:t> – </a:t>
            </a:r>
            <a:r>
              <a:rPr lang="pl-PL" baseline="0" dirty="0" err="1" smtClean="0"/>
              <a:t>stay</a:t>
            </a:r>
            <a:r>
              <a:rPr lang="pl-PL" baseline="0" dirty="0" smtClean="0"/>
              <a:t> with </a:t>
            </a:r>
            <a:r>
              <a:rPr lang="pl-PL" baseline="0" dirty="0" err="1" smtClean="0"/>
              <a:t>it</a:t>
            </a:r>
            <a:endParaRPr lang="pl-PL" baseline="0" dirty="0" smtClean="0"/>
          </a:p>
          <a:p>
            <a:r>
              <a:rPr lang="pl-PL" baseline="0" dirty="0" err="1" smtClean="0"/>
              <a:t>AlwaysOn</a:t>
            </a:r>
            <a:r>
              <a:rPr lang="pl-PL" baseline="0" dirty="0" smtClean="0"/>
              <a:t> – </a:t>
            </a:r>
            <a:r>
              <a:rPr lang="pl-PL" baseline="0" dirty="0" err="1" smtClean="0"/>
              <a:t>use</a:t>
            </a:r>
            <a:r>
              <a:rPr lang="pl-PL" baseline="0" dirty="0" smtClean="0"/>
              <a:t> </a:t>
            </a:r>
            <a:r>
              <a:rPr lang="pl-PL" baseline="0" dirty="0" err="1" smtClean="0"/>
              <a:t>secondaries</a:t>
            </a:r>
            <a:r>
              <a:rPr lang="pl-PL" baseline="0" dirty="0" smtClean="0"/>
              <a:t> for </a:t>
            </a:r>
            <a:r>
              <a:rPr lang="pl-PL" baseline="0" dirty="0" err="1" smtClean="0"/>
              <a:t>reporting</a:t>
            </a:r>
            <a:r>
              <a:rPr lang="pl-PL" baseline="0" dirty="0" smtClean="0"/>
              <a:t>, </a:t>
            </a:r>
            <a:r>
              <a:rPr lang="pl-PL" baseline="0" dirty="0" err="1" smtClean="0"/>
              <a:t>backups</a:t>
            </a:r>
            <a:r>
              <a:rPr lang="pl-PL" baseline="0" dirty="0" smtClean="0"/>
              <a:t>, </a:t>
            </a:r>
            <a:r>
              <a:rPr lang="pl-PL" baseline="0" dirty="0" err="1" smtClean="0"/>
              <a:t>loading</a:t>
            </a:r>
            <a:r>
              <a:rPr lang="pl-PL" baseline="0" dirty="0" smtClean="0"/>
              <a:t> </a:t>
            </a:r>
            <a:r>
              <a:rPr lang="pl-PL" baseline="0" dirty="0" err="1" smtClean="0"/>
              <a:t>datawarehouse</a:t>
            </a:r>
            <a:r>
              <a:rPr lang="pl-PL" baseline="0" dirty="0" smtClean="0"/>
              <a:t> and </a:t>
            </a:r>
            <a:r>
              <a:rPr lang="pl-PL" baseline="0" dirty="0" err="1" smtClean="0"/>
              <a:t>other</a:t>
            </a:r>
            <a:r>
              <a:rPr lang="pl-PL" baseline="0" dirty="0" smtClean="0"/>
              <a:t> </a:t>
            </a:r>
            <a:r>
              <a:rPr lang="pl-PL" baseline="0" dirty="0" err="1" smtClean="0"/>
              <a:t>activities</a:t>
            </a:r>
            <a:endParaRPr lang="pl-PL" baseline="0" dirty="0" smtClean="0"/>
          </a:p>
          <a:p>
            <a:endParaRPr lang="pl-PL" baseline="0" dirty="0" smtClean="0"/>
          </a:p>
          <a:p>
            <a:endParaRPr lang="en-GB" dirty="0"/>
          </a:p>
        </p:txBody>
      </p:sp>
      <p:sp>
        <p:nvSpPr>
          <p:cNvPr id="4" name="Slide Number Placeholder 3"/>
          <p:cNvSpPr>
            <a:spLocks noGrp="1"/>
          </p:cNvSpPr>
          <p:nvPr>
            <p:ph type="sldNum" sz="quarter" idx="10"/>
          </p:nvPr>
        </p:nvSpPr>
        <p:spPr/>
        <p:txBody>
          <a:bodyPr/>
          <a:lstStyle/>
          <a:p>
            <a:fld id="{CE9B941C-C958-4D16-B65B-3FFA13E93F71}" type="slidenum">
              <a:rPr lang="en-US" smtClean="0"/>
              <a:pPr/>
              <a:t>9</a:t>
            </a:fld>
            <a:endParaRPr lang="en-US" dirty="0"/>
          </a:p>
        </p:txBody>
      </p:sp>
    </p:spTree>
    <p:extLst>
      <p:ext uri="{BB962C8B-B14F-4D97-AF65-F5344CB8AC3E}">
        <p14:creationId xmlns:p14="http://schemas.microsoft.com/office/powerpoint/2010/main" val="2542193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2012</a:t>
            </a:r>
          </a:p>
          <a:p>
            <a:r>
              <a:rPr lang="en-GB" dirty="0" smtClean="0"/>
              <a:t>https://technet.microsoft.com/en-us/library/bb500435(v=sql.110).aspx</a:t>
            </a:r>
          </a:p>
          <a:p>
            <a:r>
              <a:rPr lang="en-GB" dirty="0" smtClean="0"/>
              <a:t>2014</a:t>
            </a:r>
          </a:p>
          <a:p>
            <a:r>
              <a:rPr lang="en-GB" dirty="0" smtClean="0"/>
              <a:t>https://technet.microsoft.com/en-us/library/bb500435(v=sql.120).aspx</a:t>
            </a:r>
          </a:p>
          <a:p>
            <a:r>
              <a:rPr lang="en-GB" dirty="0" smtClean="0"/>
              <a:t>2016</a:t>
            </a:r>
          </a:p>
          <a:p>
            <a:r>
              <a:rPr lang="en-GB" dirty="0" smtClean="0"/>
              <a:t>https://technet.microsoft.com/en-us/library/bb500435(v=sql.130).aspx  (subject</a:t>
            </a:r>
            <a:r>
              <a:rPr lang="en-GB" baseline="0" dirty="0" smtClean="0"/>
              <a:t> to change when </a:t>
            </a:r>
            <a:r>
              <a:rPr lang="en-GB" baseline="0" dirty="0" err="1" smtClean="0"/>
              <a:t>RTM’d</a:t>
            </a:r>
            <a:r>
              <a:rPr lang="en-GB" baseline="0" smtClean="0"/>
              <a:t>)</a:t>
            </a:r>
            <a:endParaRPr lang="en-GB" dirty="0"/>
          </a:p>
        </p:txBody>
      </p:sp>
      <p:sp>
        <p:nvSpPr>
          <p:cNvPr id="4" name="Slide Number Placeholder 3"/>
          <p:cNvSpPr>
            <a:spLocks noGrp="1"/>
          </p:cNvSpPr>
          <p:nvPr>
            <p:ph type="sldNum" sz="quarter" idx="10"/>
          </p:nvPr>
        </p:nvSpPr>
        <p:spPr/>
        <p:txBody>
          <a:bodyPr/>
          <a:lstStyle/>
          <a:p>
            <a:fld id="{CE9B941C-C958-4D16-B65B-3FFA13E93F71}" type="slidenum">
              <a:rPr lang="en-US" smtClean="0"/>
              <a:pPr/>
              <a:t>11</a:t>
            </a:fld>
            <a:endParaRPr lang="en-US" dirty="0"/>
          </a:p>
        </p:txBody>
      </p:sp>
    </p:spTree>
    <p:extLst>
      <p:ext uri="{BB962C8B-B14F-4D97-AF65-F5344CB8AC3E}">
        <p14:creationId xmlns:p14="http://schemas.microsoft.com/office/powerpoint/2010/main" val="2564780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Components</a:t>
            </a:r>
            <a:r>
              <a:rPr lang="pl-PL" dirty="0" smtClean="0"/>
              <a:t>: SSIS, SSAS, Engine </a:t>
            </a:r>
            <a:r>
              <a:rPr lang="pl-PL" dirty="0" err="1" smtClean="0"/>
              <a:t>itself</a:t>
            </a:r>
            <a:endParaRPr lang="en-US" dirty="0" smtClean="0"/>
          </a:p>
          <a:p>
            <a:r>
              <a:rPr lang="en-US" dirty="0" smtClean="0"/>
              <a:t>Editions</a:t>
            </a:r>
            <a:r>
              <a:rPr lang="pl-PL" dirty="0" smtClean="0"/>
              <a:t>: </a:t>
            </a:r>
            <a:r>
              <a:rPr lang="pl-PL" dirty="0" err="1" smtClean="0"/>
              <a:t>like</a:t>
            </a:r>
            <a:r>
              <a:rPr lang="pl-PL" baseline="0" dirty="0" smtClean="0"/>
              <a:t> Enterprise to Standard </a:t>
            </a:r>
            <a:r>
              <a:rPr lang="pl-PL" baseline="0" dirty="0" err="1" smtClean="0"/>
              <a:t>edition</a:t>
            </a:r>
            <a:endParaRPr lang="en-US" dirty="0" smtClean="0"/>
          </a:p>
          <a:p>
            <a:r>
              <a:rPr lang="en-US" dirty="0" smtClean="0"/>
              <a:t>Partial upgrade</a:t>
            </a:r>
            <a:r>
              <a:rPr lang="pl-PL" dirty="0" smtClean="0"/>
              <a:t>: </a:t>
            </a:r>
            <a:r>
              <a:rPr lang="pl-PL" dirty="0" err="1" smtClean="0"/>
              <a:t>move</a:t>
            </a:r>
            <a:r>
              <a:rPr lang="pl-PL" dirty="0" smtClean="0"/>
              <a:t> </a:t>
            </a:r>
            <a:r>
              <a:rPr lang="pl-PL" dirty="0" err="1" smtClean="0"/>
              <a:t>only</a:t>
            </a:r>
            <a:r>
              <a:rPr lang="pl-PL" dirty="0" smtClean="0"/>
              <a:t> </a:t>
            </a:r>
            <a:r>
              <a:rPr lang="pl-PL" dirty="0" err="1" smtClean="0"/>
              <a:t>few</a:t>
            </a:r>
            <a:r>
              <a:rPr lang="pl-PL" dirty="0" smtClean="0"/>
              <a:t> </a:t>
            </a:r>
            <a:r>
              <a:rPr lang="pl-PL" dirty="0" err="1" smtClean="0"/>
              <a:t>databases</a:t>
            </a:r>
            <a:r>
              <a:rPr lang="pl-PL" dirty="0" smtClean="0"/>
              <a:t> and </a:t>
            </a:r>
            <a:r>
              <a:rPr lang="pl-PL" dirty="0" err="1" smtClean="0"/>
              <a:t>leave</a:t>
            </a:r>
            <a:r>
              <a:rPr lang="pl-PL" dirty="0" smtClean="0"/>
              <a:t> the </a:t>
            </a:r>
            <a:r>
              <a:rPr lang="pl-PL" dirty="0" err="1" smtClean="0"/>
              <a:t>rest</a:t>
            </a:r>
            <a:r>
              <a:rPr lang="pl-PL" dirty="0" smtClean="0"/>
              <a:t> on the </a:t>
            </a:r>
            <a:r>
              <a:rPr lang="pl-PL" dirty="0" err="1" smtClean="0"/>
              <a:t>legacy</a:t>
            </a:r>
            <a:r>
              <a:rPr lang="pl-PL" dirty="0" smtClean="0"/>
              <a:t> version</a:t>
            </a:r>
            <a:endParaRPr lang="en-US" dirty="0" smtClean="0"/>
          </a:p>
          <a:p>
            <a:r>
              <a:rPr lang="en-US" dirty="0" smtClean="0"/>
              <a:t>Upgrading over time</a:t>
            </a:r>
            <a:r>
              <a:rPr lang="pl-PL" dirty="0" smtClean="0"/>
              <a:t>: To </a:t>
            </a:r>
            <a:r>
              <a:rPr lang="pl-PL" dirty="0" err="1" smtClean="0"/>
              <a:t>transition</a:t>
            </a:r>
            <a:r>
              <a:rPr lang="pl-PL" dirty="0" smtClean="0"/>
              <a:t> </a:t>
            </a:r>
            <a:r>
              <a:rPr lang="pl-PL" dirty="0" err="1" smtClean="0"/>
              <a:t>database</a:t>
            </a:r>
            <a:r>
              <a:rPr lang="pl-PL" dirty="0" smtClean="0"/>
              <a:t> </a:t>
            </a:r>
            <a:r>
              <a:rPr lang="pl-PL" dirty="0" err="1" smtClean="0"/>
              <a:t>graually</a:t>
            </a:r>
            <a:r>
              <a:rPr lang="pl-PL" dirty="0" smtClean="0"/>
              <a:t> </a:t>
            </a:r>
            <a:endParaRPr lang="en-US" dirty="0" smtClean="0"/>
          </a:p>
          <a:p>
            <a:r>
              <a:rPr lang="en-US" dirty="0" smtClean="0"/>
              <a:t>Effect on application</a:t>
            </a:r>
            <a:r>
              <a:rPr lang="pl-PL" dirty="0" smtClean="0"/>
              <a:t>: </a:t>
            </a:r>
            <a:r>
              <a:rPr lang="pl-PL" dirty="0" err="1" smtClean="0"/>
              <a:t>if</a:t>
            </a:r>
            <a:r>
              <a:rPr lang="pl-PL" dirty="0" smtClean="0"/>
              <a:t> </a:t>
            </a:r>
            <a:r>
              <a:rPr lang="pl-PL" dirty="0" err="1" smtClean="0"/>
              <a:t>your</a:t>
            </a:r>
            <a:r>
              <a:rPr lang="pl-PL" baseline="0" dirty="0" smtClean="0"/>
              <a:t> </a:t>
            </a:r>
            <a:r>
              <a:rPr lang="pl-PL" baseline="0" dirty="0" err="1" smtClean="0"/>
              <a:t>organization</a:t>
            </a:r>
            <a:r>
              <a:rPr lang="pl-PL" baseline="0" dirty="0" smtClean="0"/>
              <a:t> </a:t>
            </a:r>
            <a:r>
              <a:rPr lang="pl-PL" baseline="0" dirty="0" err="1" smtClean="0"/>
              <a:t>requires</a:t>
            </a:r>
            <a:r>
              <a:rPr lang="pl-PL" baseline="0" dirty="0" smtClean="0"/>
              <a:t> </a:t>
            </a:r>
            <a:r>
              <a:rPr lang="pl-PL" baseline="0" dirty="0" err="1" smtClean="0"/>
              <a:t>minimal</a:t>
            </a:r>
            <a:r>
              <a:rPr lang="pl-PL" baseline="0" dirty="0" smtClean="0"/>
              <a:t> </a:t>
            </a:r>
            <a:r>
              <a:rPr lang="pl-PL" baseline="0" dirty="0" err="1" smtClean="0"/>
              <a:t>disturbance</a:t>
            </a:r>
            <a:r>
              <a:rPr lang="pl-PL" baseline="0" dirty="0" smtClean="0"/>
              <a:t> to the </a:t>
            </a:r>
            <a:r>
              <a:rPr lang="pl-PL" baseline="0" dirty="0" err="1" smtClean="0"/>
              <a:t>existing</a:t>
            </a:r>
            <a:r>
              <a:rPr lang="pl-PL" baseline="0" dirty="0" smtClean="0"/>
              <a:t> </a:t>
            </a:r>
            <a:r>
              <a:rPr lang="pl-PL" baseline="0" dirty="0" err="1" smtClean="0"/>
              <a:t>app</a:t>
            </a:r>
            <a:r>
              <a:rPr lang="pl-PL" baseline="0" dirty="0" smtClean="0"/>
              <a:t> and </a:t>
            </a:r>
            <a:r>
              <a:rPr lang="pl-PL" baseline="0" dirty="0" err="1" smtClean="0"/>
              <a:t>user</a:t>
            </a:r>
            <a:r>
              <a:rPr lang="pl-PL" baseline="0" dirty="0" smtClean="0"/>
              <a:t>, </a:t>
            </a:r>
            <a:r>
              <a:rPr lang="pl-PL" baseline="0" dirty="0" err="1" smtClean="0"/>
              <a:t>choose</a:t>
            </a:r>
            <a:r>
              <a:rPr lang="pl-PL" baseline="0" dirty="0" smtClean="0"/>
              <a:t> </a:t>
            </a:r>
            <a:r>
              <a:rPr lang="pl-PL" baseline="0" dirty="0" err="1" smtClean="0"/>
              <a:t>wisely</a:t>
            </a:r>
            <a:endParaRPr lang="en-US" dirty="0" smtClean="0"/>
          </a:p>
          <a:p>
            <a:r>
              <a:rPr lang="en-US" dirty="0" smtClean="0"/>
              <a:t>Availability</a:t>
            </a:r>
            <a:r>
              <a:rPr lang="pl-PL" dirty="0" smtClean="0"/>
              <a:t>: </a:t>
            </a:r>
            <a:r>
              <a:rPr lang="pl-PL" dirty="0" err="1" smtClean="0"/>
              <a:t>both</a:t>
            </a:r>
            <a:r>
              <a:rPr lang="pl-PL" dirty="0" smtClean="0"/>
              <a:t> in-place and </a:t>
            </a:r>
            <a:r>
              <a:rPr lang="pl-PL" dirty="0" err="1" smtClean="0"/>
              <a:t>side</a:t>
            </a:r>
            <a:r>
              <a:rPr lang="pl-PL" dirty="0" smtClean="0"/>
              <a:t>-by-</a:t>
            </a:r>
            <a:r>
              <a:rPr lang="pl-PL" dirty="0" err="1" smtClean="0"/>
              <a:t>side</a:t>
            </a:r>
            <a:r>
              <a:rPr lang="pl-PL" dirty="0" smtClean="0"/>
              <a:t> </a:t>
            </a:r>
            <a:r>
              <a:rPr lang="pl-PL" dirty="0" err="1" smtClean="0"/>
              <a:t>requires</a:t>
            </a:r>
            <a:r>
              <a:rPr lang="pl-PL" dirty="0" smtClean="0"/>
              <a:t> </a:t>
            </a:r>
            <a:r>
              <a:rPr lang="pl-PL" dirty="0" err="1" smtClean="0"/>
              <a:t>that</a:t>
            </a:r>
            <a:r>
              <a:rPr lang="pl-PL" dirty="0" smtClean="0"/>
              <a:t> </a:t>
            </a:r>
            <a:r>
              <a:rPr lang="pl-PL" dirty="0" err="1" smtClean="0"/>
              <a:t>db</a:t>
            </a:r>
            <a:r>
              <a:rPr lang="pl-PL" dirty="0" smtClean="0"/>
              <a:t> be </a:t>
            </a:r>
            <a:r>
              <a:rPr lang="pl-PL" dirty="0" err="1" smtClean="0"/>
              <a:t>unavailable</a:t>
            </a:r>
            <a:r>
              <a:rPr lang="pl-PL" dirty="0" smtClean="0"/>
              <a:t> for </a:t>
            </a:r>
            <a:r>
              <a:rPr lang="pl-PL" dirty="0" err="1" smtClean="0"/>
              <a:t>some</a:t>
            </a:r>
            <a:r>
              <a:rPr lang="pl-PL" dirty="0" smtClean="0"/>
              <a:t> </a:t>
            </a:r>
            <a:r>
              <a:rPr lang="pl-PL" dirty="0" err="1" smtClean="0"/>
              <a:t>time</a:t>
            </a:r>
            <a:endParaRPr lang="en-US" dirty="0" smtClean="0"/>
          </a:p>
          <a:p>
            <a:r>
              <a:rPr lang="en-US" dirty="0" smtClean="0"/>
              <a:t>Rollback</a:t>
            </a:r>
            <a:r>
              <a:rPr lang="pl-PL" dirty="0" smtClean="0"/>
              <a:t>: for </a:t>
            </a:r>
            <a:r>
              <a:rPr lang="pl-PL" dirty="0" err="1" smtClean="0"/>
              <a:t>many</a:t>
            </a:r>
            <a:r>
              <a:rPr lang="pl-PL" dirty="0" smtClean="0"/>
              <a:t> </a:t>
            </a:r>
            <a:r>
              <a:rPr lang="pl-PL" dirty="0" err="1" smtClean="0"/>
              <a:t>db</a:t>
            </a:r>
            <a:r>
              <a:rPr lang="pl-PL" baseline="0" dirty="0" smtClean="0"/>
              <a:t> </a:t>
            </a:r>
            <a:r>
              <a:rPr lang="pl-PL" baseline="0" dirty="0" err="1" smtClean="0"/>
              <a:t>systems</a:t>
            </a:r>
            <a:r>
              <a:rPr lang="pl-PL" baseline="0" dirty="0" smtClean="0"/>
              <a:t> in </a:t>
            </a:r>
            <a:r>
              <a:rPr lang="pl-PL" baseline="0" dirty="0" err="1" smtClean="0"/>
              <a:t>production</a:t>
            </a:r>
            <a:r>
              <a:rPr lang="pl-PL" baseline="0" dirty="0" smtClean="0"/>
              <a:t> </a:t>
            </a:r>
            <a:r>
              <a:rPr lang="pl-PL" baseline="0" dirty="0" err="1" smtClean="0"/>
              <a:t>it</a:t>
            </a:r>
            <a:r>
              <a:rPr lang="pl-PL" baseline="0" dirty="0" smtClean="0"/>
              <a:t> </a:t>
            </a:r>
            <a:r>
              <a:rPr lang="pl-PL" baseline="0" dirty="0" err="1" smtClean="0"/>
              <a:t>is</a:t>
            </a:r>
            <a:r>
              <a:rPr lang="pl-PL" baseline="0" dirty="0" smtClean="0"/>
              <a:t> </a:t>
            </a:r>
            <a:r>
              <a:rPr lang="pl-PL" baseline="0" dirty="0" err="1" smtClean="0"/>
              <a:t>imposible</a:t>
            </a:r>
            <a:r>
              <a:rPr lang="pl-PL" baseline="0" dirty="0" smtClean="0"/>
              <a:t> to </a:t>
            </a:r>
            <a:r>
              <a:rPr lang="pl-PL" baseline="0" dirty="0" err="1" smtClean="0"/>
              <a:t>justify</a:t>
            </a:r>
            <a:r>
              <a:rPr lang="pl-PL" baseline="0" dirty="0" smtClean="0"/>
              <a:t> a </a:t>
            </a:r>
            <a:r>
              <a:rPr lang="pl-PL" baseline="0" dirty="0" err="1" smtClean="0"/>
              <a:t>change</a:t>
            </a:r>
            <a:r>
              <a:rPr lang="pl-PL" baseline="0" dirty="0" smtClean="0"/>
              <a:t> </a:t>
            </a:r>
            <a:r>
              <a:rPr lang="pl-PL" baseline="0" dirty="0" err="1" smtClean="0"/>
              <a:t>without</a:t>
            </a:r>
            <a:r>
              <a:rPr lang="pl-PL" baseline="0" dirty="0" smtClean="0"/>
              <a:t> a </a:t>
            </a:r>
            <a:r>
              <a:rPr lang="pl-PL" baseline="0" dirty="0" err="1" smtClean="0"/>
              <a:t>rollback</a:t>
            </a:r>
            <a:r>
              <a:rPr lang="pl-PL" baseline="0" dirty="0" smtClean="0"/>
              <a:t> </a:t>
            </a:r>
            <a:r>
              <a:rPr lang="pl-PL" baseline="0" dirty="0" err="1" smtClean="0"/>
              <a:t>strategy</a:t>
            </a:r>
            <a:endParaRPr lang="en-US" dirty="0" smtClean="0"/>
          </a:p>
          <a:p>
            <a:endParaRPr lang="en-GB" dirty="0"/>
          </a:p>
        </p:txBody>
      </p:sp>
      <p:sp>
        <p:nvSpPr>
          <p:cNvPr id="4" name="Slide Number Placeholder 3"/>
          <p:cNvSpPr>
            <a:spLocks noGrp="1"/>
          </p:cNvSpPr>
          <p:nvPr>
            <p:ph type="sldNum" sz="quarter" idx="10"/>
          </p:nvPr>
        </p:nvSpPr>
        <p:spPr/>
        <p:txBody>
          <a:bodyPr/>
          <a:lstStyle/>
          <a:p>
            <a:fld id="{CE9B941C-C958-4D16-B65B-3FFA13E93F71}" type="slidenum">
              <a:rPr lang="en-US" smtClean="0"/>
              <a:pPr/>
              <a:t>13</a:t>
            </a:fld>
            <a:endParaRPr lang="en-US" dirty="0"/>
          </a:p>
        </p:txBody>
      </p:sp>
    </p:spTree>
    <p:extLst>
      <p:ext uri="{BB962C8B-B14F-4D97-AF65-F5344CB8AC3E}">
        <p14:creationId xmlns:p14="http://schemas.microsoft.com/office/powerpoint/2010/main" val="1240166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Thanks to </a:t>
            </a:r>
            <a:r>
              <a:rPr lang="en-US" sz="1200" dirty="0" smtClean="0">
                <a:solidFill>
                  <a:schemeClr val="bg1"/>
                </a:solidFill>
                <a:latin typeface="Segoe UI" pitchFamily="34" charset="0"/>
                <a:ea typeface="Segoe UI" pitchFamily="34" charset="0"/>
                <a:cs typeface="Segoe UI" pitchFamily="34" charset="0"/>
              </a:rPr>
              <a:t>@</a:t>
            </a:r>
            <a:r>
              <a:rPr lang="en-US" sz="1200" dirty="0" err="1" smtClean="0">
                <a:solidFill>
                  <a:schemeClr val="bg1"/>
                </a:solidFill>
                <a:latin typeface="Segoe UI" pitchFamily="34" charset="0"/>
                <a:ea typeface="Segoe UI" pitchFamily="34" charset="0"/>
                <a:cs typeface="Segoe UI" pitchFamily="34" charset="0"/>
              </a:rPr>
              <a:t>angelstreamline</a:t>
            </a:r>
            <a:endParaRPr lang="en-US" sz="1200" dirty="0" smtClean="0">
              <a:solidFill>
                <a:schemeClr val="bg1"/>
              </a:solidFill>
              <a:latin typeface="Segoe UI" pitchFamily="34" charset="0"/>
              <a:ea typeface="Segoe UI" pitchFamily="34" charset="0"/>
              <a:cs typeface="Segoe UI" pitchFamily="34" charset="0"/>
            </a:endParaRPr>
          </a:p>
          <a:p>
            <a:endParaRPr lang="en-GB" dirty="0"/>
          </a:p>
        </p:txBody>
      </p:sp>
      <p:sp>
        <p:nvSpPr>
          <p:cNvPr id="4" name="Slide Number Placeholder 3"/>
          <p:cNvSpPr>
            <a:spLocks noGrp="1"/>
          </p:cNvSpPr>
          <p:nvPr>
            <p:ph type="sldNum" sz="quarter" idx="10"/>
          </p:nvPr>
        </p:nvSpPr>
        <p:spPr/>
        <p:txBody>
          <a:bodyPr/>
          <a:lstStyle/>
          <a:p>
            <a:fld id="{4C2FC672-0C32-4844-A8B2-87BB681C5250}" type="slidenum">
              <a:rPr lang="en-GB" smtClean="0"/>
              <a:t>14</a:t>
            </a:fld>
            <a:endParaRPr lang="en-GB"/>
          </a:p>
        </p:txBody>
      </p:sp>
    </p:spTree>
    <p:extLst>
      <p:ext uri="{BB962C8B-B14F-4D97-AF65-F5344CB8AC3E}">
        <p14:creationId xmlns:p14="http://schemas.microsoft.com/office/powerpoint/2010/main" val="3488653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Thanks to </a:t>
            </a:r>
            <a:r>
              <a:rPr lang="en-US" sz="1200" dirty="0" smtClean="0">
                <a:solidFill>
                  <a:schemeClr val="bg1"/>
                </a:solidFill>
                <a:latin typeface="Segoe UI" pitchFamily="34" charset="0"/>
                <a:ea typeface="Segoe UI" pitchFamily="34" charset="0"/>
                <a:cs typeface="Segoe UI" pitchFamily="34" charset="0"/>
              </a:rPr>
              <a:t>@</a:t>
            </a:r>
            <a:r>
              <a:rPr lang="en-US" sz="1200" dirty="0" err="1" smtClean="0">
                <a:solidFill>
                  <a:schemeClr val="bg1"/>
                </a:solidFill>
                <a:latin typeface="Segoe UI" pitchFamily="34" charset="0"/>
                <a:ea typeface="Segoe UI" pitchFamily="34" charset="0"/>
                <a:cs typeface="Segoe UI" pitchFamily="34" charset="0"/>
              </a:rPr>
              <a:t>angelstreamline</a:t>
            </a:r>
            <a:endParaRPr lang="en-US" sz="1200" dirty="0" smtClean="0">
              <a:solidFill>
                <a:schemeClr val="bg1"/>
              </a:solidFill>
              <a:latin typeface="Segoe UI" pitchFamily="34" charset="0"/>
              <a:ea typeface="Segoe UI" pitchFamily="34" charset="0"/>
              <a:cs typeface="Segoe UI" pitchFamily="34" charset="0"/>
            </a:endParaRPr>
          </a:p>
          <a:p>
            <a:endParaRPr lang="en-GB" dirty="0"/>
          </a:p>
        </p:txBody>
      </p:sp>
      <p:sp>
        <p:nvSpPr>
          <p:cNvPr id="4" name="Slide Number Placeholder 3"/>
          <p:cNvSpPr>
            <a:spLocks noGrp="1"/>
          </p:cNvSpPr>
          <p:nvPr>
            <p:ph type="sldNum" sz="quarter" idx="10"/>
          </p:nvPr>
        </p:nvSpPr>
        <p:spPr/>
        <p:txBody>
          <a:bodyPr/>
          <a:lstStyle/>
          <a:p>
            <a:fld id="{4C2FC672-0C32-4844-A8B2-87BB681C5250}" type="slidenum">
              <a:rPr lang="en-GB" smtClean="0"/>
              <a:t>15</a:t>
            </a:fld>
            <a:endParaRPr lang="en-GB"/>
          </a:p>
        </p:txBody>
      </p:sp>
    </p:spTree>
    <p:extLst>
      <p:ext uri="{BB962C8B-B14F-4D97-AF65-F5344CB8AC3E}">
        <p14:creationId xmlns:p14="http://schemas.microsoft.com/office/powerpoint/2010/main" val="3366492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Thanks to </a:t>
            </a:r>
            <a:r>
              <a:rPr lang="en-US" sz="1200" dirty="0" smtClean="0">
                <a:solidFill>
                  <a:schemeClr val="bg1"/>
                </a:solidFill>
                <a:latin typeface="Segoe UI" pitchFamily="34" charset="0"/>
                <a:ea typeface="Segoe UI" pitchFamily="34" charset="0"/>
                <a:cs typeface="Segoe UI" pitchFamily="34" charset="0"/>
              </a:rPr>
              <a:t>@</a:t>
            </a:r>
            <a:r>
              <a:rPr lang="en-US" sz="1200" dirty="0" err="1" smtClean="0">
                <a:solidFill>
                  <a:schemeClr val="bg1"/>
                </a:solidFill>
                <a:latin typeface="Segoe UI" pitchFamily="34" charset="0"/>
                <a:ea typeface="Segoe UI" pitchFamily="34" charset="0"/>
                <a:cs typeface="Segoe UI" pitchFamily="34" charset="0"/>
              </a:rPr>
              <a:t>angelstreamline</a:t>
            </a:r>
            <a:endParaRPr lang="en-US" sz="1200" dirty="0" smtClean="0">
              <a:solidFill>
                <a:schemeClr val="bg1"/>
              </a:solidFill>
              <a:latin typeface="Segoe UI" pitchFamily="34" charset="0"/>
              <a:ea typeface="Segoe UI" pitchFamily="34" charset="0"/>
              <a:cs typeface="Segoe UI" pitchFamily="34" charset="0"/>
            </a:endParaRPr>
          </a:p>
          <a:p>
            <a:endParaRPr lang="en-GB" dirty="0"/>
          </a:p>
        </p:txBody>
      </p:sp>
      <p:sp>
        <p:nvSpPr>
          <p:cNvPr id="4" name="Slide Number Placeholder 3"/>
          <p:cNvSpPr>
            <a:spLocks noGrp="1"/>
          </p:cNvSpPr>
          <p:nvPr>
            <p:ph type="sldNum" sz="quarter" idx="10"/>
          </p:nvPr>
        </p:nvSpPr>
        <p:spPr/>
        <p:txBody>
          <a:bodyPr/>
          <a:lstStyle/>
          <a:p>
            <a:fld id="{4C2FC672-0C32-4844-A8B2-87BB681C5250}" type="slidenum">
              <a:rPr lang="en-GB" smtClean="0"/>
              <a:t>16</a:t>
            </a:fld>
            <a:endParaRPr lang="en-GB"/>
          </a:p>
        </p:txBody>
      </p:sp>
    </p:spTree>
    <p:extLst>
      <p:ext uri="{BB962C8B-B14F-4D97-AF65-F5344CB8AC3E}">
        <p14:creationId xmlns:p14="http://schemas.microsoft.com/office/powerpoint/2010/main" val="4219716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These features are scheduled to be removed in a future release of SQL Server. Deprecated features should not be used in new applications.</a:t>
            </a:r>
          </a:p>
          <a:p>
            <a:r>
              <a:rPr lang="pl-PL" sz="1200" kern="1200" dirty="0" err="1" smtClean="0">
                <a:solidFill>
                  <a:schemeClr val="tx1"/>
                </a:solidFill>
                <a:effectLst/>
                <a:latin typeface="+mn-lt"/>
                <a:ea typeface="+mn-ea"/>
                <a:cs typeface="+mn-cs"/>
              </a:rPr>
              <a:t>Eg</a:t>
            </a:r>
            <a:r>
              <a:rPr lang="pl-PL" sz="1200" kern="1200" dirty="0" smtClean="0">
                <a:solidFill>
                  <a:schemeClr val="tx1"/>
                </a:solidFill>
                <a:effectLst/>
                <a:latin typeface="+mn-lt"/>
                <a:ea typeface="+mn-ea"/>
                <a:cs typeface="+mn-cs"/>
              </a:rPr>
              <a:t>. Compatibility </a:t>
            </a:r>
            <a:r>
              <a:rPr lang="pl-PL" sz="1200" kern="1200" dirty="0" err="1" smtClean="0">
                <a:solidFill>
                  <a:schemeClr val="tx1"/>
                </a:solidFill>
                <a:effectLst/>
                <a:latin typeface="+mn-lt"/>
                <a:ea typeface="+mn-ea"/>
                <a:cs typeface="+mn-cs"/>
              </a:rPr>
              <a:t>level</a:t>
            </a:r>
            <a:r>
              <a:rPr lang="pl-PL" sz="1200" kern="1200" dirty="0" smtClean="0">
                <a:solidFill>
                  <a:schemeClr val="tx1"/>
                </a:solidFill>
                <a:effectLst/>
                <a:latin typeface="+mn-lt"/>
                <a:ea typeface="+mn-ea"/>
                <a:cs typeface="+mn-cs"/>
              </a:rPr>
              <a:t> 90 in 2014</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These changes might break applications, scripts, or functionalities that are based on earlier versions of SQL Server.</a:t>
            </a:r>
          </a:p>
          <a:p>
            <a:r>
              <a:rPr lang="pl-PL" sz="1200" kern="1200" dirty="0" err="1" smtClean="0">
                <a:solidFill>
                  <a:schemeClr val="tx1"/>
                </a:solidFill>
                <a:effectLst/>
                <a:latin typeface="+mn-lt"/>
                <a:ea typeface="+mn-ea"/>
                <a:cs typeface="+mn-cs"/>
              </a:rPr>
              <a:t>E.g</a:t>
            </a:r>
            <a:r>
              <a:rPr lang="pl-PL" sz="1200" kern="1200" dirty="0" smtClean="0">
                <a:solidFill>
                  <a:schemeClr val="tx1"/>
                </a:solidFill>
                <a:effectLst/>
                <a:latin typeface="+mn-lt"/>
                <a:ea typeface="+mn-ea"/>
                <a:cs typeface="+mn-cs"/>
              </a:rPr>
              <a:t>. PIVOT </a:t>
            </a:r>
            <a:r>
              <a:rPr lang="pl-PL" sz="1200" kern="1200" dirty="0" err="1" smtClean="0">
                <a:solidFill>
                  <a:schemeClr val="tx1"/>
                </a:solidFill>
                <a:effectLst/>
                <a:latin typeface="+mn-lt"/>
                <a:ea typeface="+mn-ea"/>
                <a:cs typeface="+mn-cs"/>
              </a:rPr>
              <a:t>inside</a:t>
            </a:r>
            <a:r>
              <a:rPr lang="pl-PL" sz="1200" kern="1200" dirty="0" smtClean="0">
                <a:solidFill>
                  <a:schemeClr val="tx1"/>
                </a:solidFill>
                <a:effectLst/>
                <a:latin typeface="+mn-lt"/>
                <a:ea typeface="+mn-ea"/>
                <a:cs typeface="+mn-cs"/>
              </a:rPr>
              <a:t> CTE</a:t>
            </a:r>
          </a:p>
          <a:p>
            <a:r>
              <a:rPr lang="pl-PL" sz="1200" kern="1200" dirty="0" smtClean="0">
                <a:solidFill>
                  <a:schemeClr val="tx1"/>
                </a:solidFill>
                <a:effectLst/>
                <a:latin typeface="+mn-lt"/>
                <a:ea typeface="+mn-ea"/>
                <a:cs typeface="+mn-cs"/>
              </a:rPr>
              <a:t>ALTER TABLE </a:t>
            </a:r>
            <a:r>
              <a:rPr lang="pl-PL" sz="1200" kern="1200" dirty="0" err="1" smtClean="0">
                <a:solidFill>
                  <a:schemeClr val="tx1"/>
                </a:solidFill>
                <a:effectLst/>
                <a:latin typeface="+mn-lt"/>
                <a:ea typeface="+mn-ea"/>
                <a:cs typeface="+mn-cs"/>
              </a:rPr>
              <a:t>needs</a:t>
            </a:r>
            <a:r>
              <a:rPr lang="pl-PL" sz="1200" kern="1200" dirty="0" smtClean="0">
                <a:solidFill>
                  <a:schemeClr val="tx1"/>
                </a:solidFill>
                <a:effectLst/>
                <a:latin typeface="+mn-lt"/>
                <a:ea typeface="+mn-ea"/>
                <a:cs typeface="+mn-cs"/>
              </a:rPr>
              <a:t> to </a:t>
            </a:r>
          </a:p>
          <a:p>
            <a:r>
              <a:rPr lang="pl-PL" sz="1200" kern="1200" dirty="0" smtClean="0">
                <a:solidFill>
                  <a:schemeClr val="tx1"/>
                </a:solidFill>
                <a:effectLst/>
                <a:latin typeface="+mn-lt"/>
                <a:ea typeface="+mn-ea"/>
                <a:cs typeface="+mn-cs"/>
              </a:rPr>
              <a:t>New </a:t>
            </a:r>
            <a:r>
              <a:rPr lang="pl-PL" sz="1200" kern="1200" dirty="0" err="1" smtClean="0">
                <a:solidFill>
                  <a:schemeClr val="tx1"/>
                </a:solidFill>
                <a:effectLst/>
                <a:latin typeface="+mn-lt"/>
                <a:ea typeface="+mn-ea"/>
                <a:cs typeface="+mn-cs"/>
              </a:rPr>
              <a:t>columns</a:t>
            </a:r>
            <a:r>
              <a:rPr lang="pl-PL" sz="1200" kern="1200" dirty="0" smtClean="0">
                <a:solidFill>
                  <a:schemeClr val="tx1"/>
                </a:solidFill>
                <a:effectLst/>
                <a:latin typeface="+mn-lt"/>
                <a:ea typeface="+mn-ea"/>
                <a:cs typeface="+mn-cs"/>
              </a:rPr>
              <a:t> in </a:t>
            </a:r>
            <a:r>
              <a:rPr lang="pl-PL" sz="1200" kern="1200" dirty="0" err="1" smtClean="0">
                <a:solidFill>
                  <a:schemeClr val="tx1"/>
                </a:solidFill>
                <a:effectLst/>
                <a:latin typeface="+mn-lt"/>
                <a:ea typeface="+mn-ea"/>
                <a:cs typeface="+mn-cs"/>
              </a:rPr>
              <a:t>DMVs</a:t>
            </a:r>
            <a:r>
              <a:rPr lang="pl-PL" sz="1200" kern="1200" dirty="0" smtClean="0">
                <a:solidFill>
                  <a:schemeClr val="tx1"/>
                </a:solidFill>
                <a:effectLst/>
                <a:latin typeface="+mn-lt"/>
                <a:ea typeface="+mn-ea"/>
                <a:cs typeface="+mn-cs"/>
              </a:rPr>
              <a:t> </a:t>
            </a:r>
            <a:r>
              <a:rPr lang="pl-PL" sz="1200" kern="1200" dirty="0" err="1" smtClean="0">
                <a:solidFill>
                  <a:schemeClr val="tx1"/>
                </a:solidFill>
                <a:effectLst/>
                <a:latin typeface="+mn-lt"/>
                <a:ea typeface="+mn-ea"/>
                <a:cs typeface="+mn-cs"/>
              </a:rPr>
              <a:t>or</a:t>
            </a:r>
            <a:r>
              <a:rPr lang="pl-PL" sz="1200" kern="1200" dirty="0" smtClean="0">
                <a:solidFill>
                  <a:schemeClr val="tx1"/>
                </a:solidFill>
                <a:effectLst/>
                <a:latin typeface="+mn-lt"/>
                <a:ea typeface="+mn-ea"/>
                <a:cs typeface="+mn-cs"/>
              </a:rPr>
              <a:t> </a:t>
            </a:r>
            <a:r>
              <a:rPr lang="pl-PL" sz="1200" kern="1200" dirty="0" err="1" smtClean="0">
                <a:solidFill>
                  <a:schemeClr val="tx1"/>
                </a:solidFill>
                <a:effectLst/>
                <a:latin typeface="+mn-lt"/>
                <a:ea typeface="+mn-ea"/>
                <a:cs typeface="+mn-cs"/>
              </a:rPr>
              <a:t>catalog</a:t>
            </a:r>
            <a:r>
              <a:rPr lang="pl-PL" sz="1200" kern="1200" dirty="0" smtClean="0">
                <a:solidFill>
                  <a:schemeClr val="tx1"/>
                </a:solidFill>
                <a:effectLst/>
                <a:latin typeface="+mn-lt"/>
                <a:ea typeface="+mn-ea"/>
                <a:cs typeface="+mn-cs"/>
              </a:rPr>
              <a:t> </a:t>
            </a:r>
            <a:r>
              <a:rPr lang="pl-PL" sz="1200" kern="1200" dirty="0" err="1" smtClean="0">
                <a:solidFill>
                  <a:schemeClr val="tx1"/>
                </a:solidFill>
                <a:effectLst/>
                <a:latin typeface="+mn-lt"/>
                <a:ea typeface="+mn-ea"/>
                <a:cs typeface="+mn-cs"/>
              </a:rPr>
              <a:t>views</a:t>
            </a:r>
            <a:endParaRPr lang="pl-PL" sz="1200" kern="1200" dirty="0" smtClean="0">
              <a:solidFill>
                <a:schemeClr val="tx1"/>
              </a:solidFill>
              <a:effectLst/>
              <a:latin typeface="+mn-lt"/>
              <a:ea typeface="+mn-ea"/>
              <a:cs typeface="+mn-cs"/>
            </a:endParaRPr>
          </a:p>
          <a:p>
            <a:r>
              <a:rPr lang="pl-PL" sz="1200" kern="1200" dirty="0" smtClean="0">
                <a:solidFill>
                  <a:schemeClr val="tx1"/>
                </a:solidFill>
                <a:effectLst/>
                <a:latin typeface="+mn-lt"/>
                <a:ea typeface="+mn-ea"/>
                <a:cs typeface="+mn-cs"/>
              </a:rPr>
              <a:t>New </a:t>
            </a:r>
            <a:r>
              <a:rPr lang="pl-PL" sz="1200" kern="1200" dirty="0" err="1" smtClean="0">
                <a:solidFill>
                  <a:schemeClr val="tx1"/>
                </a:solidFill>
                <a:effectLst/>
                <a:latin typeface="+mn-lt"/>
                <a:ea typeface="+mn-ea"/>
                <a:cs typeface="+mn-cs"/>
              </a:rPr>
              <a:t>collations</a:t>
            </a:r>
            <a:endParaRPr lang="pl-PL" sz="1200" kern="1200" dirty="0" smtClean="0">
              <a:solidFill>
                <a:schemeClr val="tx1"/>
              </a:solidFill>
              <a:effectLst/>
              <a:latin typeface="+mn-lt"/>
              <a:ea typeface="+mn-ea"/>
              <a:cs typeface="+mn-cs"/>
            </a:endParaRPr>
          </a:p>
          <a:p>
            <a:r>
              <a:rPr lang="pl-PL" sz="1200" kern="1200" dirty="0" err="1" smtClean="0">
                <a:solidFill>
                  <a:schemeClr val="tx1"/>
                </a:solidFill>
                <a:effectLst/>
                <a:latin typeface="+mn-lt"/>
                <a:ea typeface="+mn-ea"/>
                <a:cs typeface="+mn-cs"/>
              </a:rPr>
              <a:t>Xquery</a:t>
            </a:r>
            <a:r>
              <a:rPr lang="pl-PL" sz="1200" kern="1200" dirty="0" smtClean="0">
                <a:solidFill>
                  <a:schemeClr val="tx1"/>
                </a:solidFill>
                <a:effectLst/>
                <a:latin typeface="+mn-lt"/>
                <a:ea typeface="+mn-ea"/>
                <a:cs typeface="+mn-cs"/>
              </a:rPr>
              <a:t> </a:t>
            </a:r>
            <a:r>
              <a:rPr lang="pl-PL" sz="1200" kern="1200" dirty="0" err="1" smtClean="0">
                <a:solidFill>
                  <a:schemeClr val="tx1"/>
                </a:solidFill>
                <a:effectLst/>
                <a:latin typeface="+mn-lt"/>
                <a:ea typeface="+mn-ea"/>
                <a:cs typeface="+mn-cs"/>
              </a:rPr>
              <a:t>datetime</a:t>
            </a:r>
            <a:r>
              <a:rPr lang="pl-PL" sz="1200" kern="1200" dirty="0" smtClean="0">
                <a:solidFill>
                  <a:schemeClr val="tx1"/>
                </a:solidFill>
                <a:effectLst/>
                <a:latin typeface="+mn-lt"/>
                <a:ea typeface="+mn-ea"/>
                <a:cs typeface="+mn-cs"/>
              </a:rPr>
              <a:t> </a:t>
            </a:r>
            <a:r>
              <a:rPr lang="pl-PL" sz="1200" kern="1200" dirty="0" err="1" smtClean="0">
                <a:solidFill>
                  <a:schemeClr val="tx1"/>
                </a:solidFill>
                <a:effectLst/>
                <a:latin typeface="+mn-lt"/>
                <a:ea typeface="+mn-ea"/>
                <a:cs typeface="+mn-cs"/>
              </a:rPr>
              <a:t>support</a:t>
            </a:r>
            <a:r>
              <a:rPr lang="pl-PL" sz="1200" kern="1200" dirty="0" smtClean="0">
                <a:solidFill>
                  <a:schemeClr val="tx1"/>
                </a:solidFill>
                <a:effectLst/>
                <a:latin typeface="+mn-lt"/>
                <a:ea typeface="+mn-ea"/>
                <a:cs typeface="+mn-cs"/>
              </a:rPr>
              <a:t> - in 2005 </a:t>
            </a:r>
            <a:r>
              <a:rPr lang="pl-PL" sz="1200" kern="1200" dirty="0" err="1" smtClean="0">
                <a:solidFill>
                  <a:schemeClr val="tx1"/>
                </a:solidFill>
                <a:effectLst/>
                <a:latin typeface="+mn-lt"/>
                <a:ea typeface="+mn-ea"/>
                <a:cs typeface="+mn-cs"/>
              </a:rPr>
              <a:t>default</a:t>
            </a:r>
            <a:r>
              <a:rPr lang="pl-PL" sz="1200" kern="1200" dirty="0" smtClean="0">
                <a:solidFill>
                  <a:schemeClr val="tx1"/>
                </a:solidFill>
                <a:effectLst/>
                <a:latin typeface="+mn-lt"/>
                <a:ea typeface="+mn-ea"/>
                <a:cs typeface="+mn-cs"/>
              </a:rPr>
              <a:t> </a:t>
            </a:r>
            <a:r>
              <a:rPr lang="pl-PL" sz="1200" kern="1200" dirty="0" err="1" smtClean="0">
                <a:solidFill>
                  <a:schemeClr val="tx1"/>
                </a:solidFill>
                <a:effectLst/>
                <a:latin typeface="+mn-lt"/>
                <a:ea typeface="+mn-ea"/>
                <a:cs typeface="+mn-cs"/>
              </a:rPr>
              <a:t>time</a:t>
            </a:r>
            <a:r>
              <a:rPr lang="pl-PL" sz="1200" kern="1200" dirty="0" smtClean="0">
                <a:solidFill>
                  <a:schemeClr val="tx1"/>
                </a:solidFill>
                <a:effectLst/>
                <a:latin typeface="+mn-lt"/>
                <a:ea typeface="+mn-ea"/>
                <a:cs typeface="+mn-cs"/>
              </a:rPr>
              <a:t> </a:t>
            </a:r>
            <a:r>
              <a:rPr lang="pl-PL" sz="1200" kern="1200" dirty="0" err="1" smtClean="0">
                <a:solidFill>
                  <a:schemeClr val="tx1"/>
                </a:solidFill>
                <a:effectLst/>
                <a:latin typeface="+mn-lt"/>
                <a:ea typeface="+mn-ea"/>
                <a:cs typeface="+mn-cs"/>
              </a:rPr>
              <a:t>zone</a:t>
            </a:r>
            <a:r>
              <a:rPr lang="pl-PL" sz="1200" kern="1200" dirty="0" smtClean="0">
                <a:solidFill>
                  <a:schemeClr val="tx1"/>
                </a:solidFill>
                <a:effectLst/>
                <a:latin typeface="+mn-lt"/>
                <a:ea typeface="+mn-ea"/>
                <a:cs typeface="+mn-cs"/>
              </a:rPr>
              <a:t> of UTC </a:t>
            </a:r>
            <a:r>
              <a:rPr lang="pl-PL" sz="1200" kern="1200" dirty="0" err="1" smtClean="0">
                <a:solidFill>
                  <a:schemeClr val="tx1"/>
                </a:solidFill>
                <a:effectLst/>
                <a:latin typeface="+mn-lt"/>
                <a:ea typeface="+mn-ea"/>
                <a:cs typeface="+mn-cs"/>
              </a:rPr>
              <a:t>is</a:t>
            </a:r>
            <a:r>
              <a:rPr lang="pl-PL" sz="1200" kern="1200" dirty="0" smtClean="0">
                <a:solidFill>
                  <a:schemeClr val="tx1"/>
                </a:solidFill>
                <a:effectLst/>
                <a:latin typeface="+mn-lt"/>
                <a:ea typeface="+mn-ea"/>
                <a:cs typeface="+mn-cs"/>
              </a:rPr>
              <a:t> </a:t>
            </a:r>
            <a:r>
              <a:rPr lang="pl-PL" sz="1200" kern="1200" dirty="0" err="1" smtClean="0">
                <a:solidFill>
                  <a:schemeClr val="tx1"/>
                </a:solidFill>
                <a:effectLst/>
                <a:latin typeface="+mn-lt"/>
                <a:ea typeface="+mn-ea"/>
                <a:cs typeface="+mn-cs"/>
              </a:rPr>
              <a:t>mapped</a:t>
            </a:r>
            <a:r>
              <a:rPr lang="pl-PL" sz="1200" kern="1200" dirty="0" smtClean="0">
                <a:solidFill>
                  <a:schemeClr val="tx1"/>
                </a:solidFill>
                <a:effectLst/>
                <a:latin typeface="+mn-lt"/>
                <a:ea typeface="+mn-ea"/>
                <a:cs typeface="+mn-cs"/>
              </a:rPr>
              <a:t> in 2008+</a:t>
            </a:r>
          </a:p>
          <a:p>
            <a:r>
              <a:rPr lang="pl-PL" sz="1200" kern="1200" dirty="0" err="1" smtClean="0">
                <a:solidFill>
                  <a:schemeClr val="tx1"/>
                </a:solidFill>
                <a:effectLst/>
                <a:latin typeface="+mn-lt"/>
                <a:ea typeface="+mn-ea"/>
                <a:cs typeface="+mn-cs"/>
              </a:rPr>
              <a:t>Trace</a:t>
            </a:r>
            <a:r>
              <a:rPr lang="pl-PL" sz="1200" kern="1200" dirty="0" smtClean="0">
                <a:solidFill>
                  <a:schemeClr val="tx1"/>
                </a:solidFill>
                <a:effectLst/>
                <a:latin typeface="+mn-lt"/>
                <a:ea typeface="+mn-ea"/>
                <a:cs typeface="+mn-cs"/>
              </a:rPr>
              <a:t> flag </a:t>
            </a:r>
            <a:r>
              <a:rPr lang="pl-PL" sz="1200" kern="1200" dirty="0" err="1" smtClean="0">
                <a:solidFill>
                  <a:schemeClr val="tx1"/>
                </a:solidFill>
                <a:effectLst/>
                <a:latin typeface="+mn-lt"/>
                <a:ea typeface="+mn-ea"/>
                <a:cs typeface="+mn-cs"/>
              </a:rPr>
              <a:t>changes</a:t>
            </a:r>
            <a:endParaRPr lang="pl-PL"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p>
          <a:p>
            <a:r>
              <a:rPr lang="en-GB" sz="1200" kern="1200" dirty="0" err="1" smtClean="0">
                <a:solidFill>
                  <a:schemeClr val="tx1"/>
                </a:solidFill>
                <a:effectLst/>
                <a:latin typeface="+mn-lt"/>
                <a:ea typeface="+mn-ea"/>
                <a:cs typeface="+mn-cs"/>
              </a:rPr>
              <a:t>Behavior</a:t>
            </a:r>
            <a:r>
              <a:rPr lang="en-GB" sz="1200" kern="1200" dirty="0" smtClean="0">
                <a:solidFill>
                  <a:schemeClr val="tx1"/>
                </a:solidFill>
                <a:effectLst/>
                <a:latin typeface="+mn-lt"/>
                <a:ea typeface="+mn-ea"/>
                <a:cs typeface="+mn-cs"/>
              </a:rPr>
              <a:t> changes affect how features work or interact in SQL Server 2014 as compared to earlier versions of SQL Server.</a:t>
            </a:r>
          </a:p>
          <a:p>
            <a:r>
              <a:rPr lang="pl-PL" sz="1200" kern="1200" dirty="0" err="1" smtClean="0">
                <a:solidFill>
                  <a:schemeClr val="tx1"/>
                </a:solidFill>
                <a:effectLst/>
                <a:latin typeface="+mn-lt"/>
                <a:ea typeface="+mn-ea"/>
                <a:cs typeface="+mn-cs"/>
              </a:rPr>
              <a:t>E.g</a:t>
            </a:r>
            <a:r>
              <a:rPr lang="pl-PL" sz="1200" kern="1200" dirty="0" smtClean="0">
                <a:solidFill>
                  <a:schemeClr val="tx1"/>
                </a:solidFill>
                <a:effectLst/>
                <a:latin typeface="+mn-lt"/>
                <a:ea typeface="+mn-ea"/>
                <a:cs typeface="+mn-cs"/>
              </a:rPr>
              <a:t>. </a:t>
            </a:r>
            <a:r>
              <a:rPr lang="pl-PL" sz="1200" kern="1200" dirty="0" err="1" smtClean="0">
                <a:solidFill>
                  <a:schemeClr val="tx1"/>
                </a:solidFill>
                <a:effectLst/>
                <a:latin typeface="+mn-lt"/>
                <a:ea typeface="+mn-ea"/>
                <a:cs typeface="+mn-cs"/>
              </a:rPr>
              <a:t>new</a:t>
            </a:r>
            <a:r>
              <a:rPr lang="pl-PL" sz="1200" kern="1200" dirty="0" smtClean="0">
                <a:solidFill>
                  <a:schemeClr val="tx1"/>
                </a:solidFill>
                <a:effectLst/>
                <a:latin typeface="+mn-lt"/>
                <a:ea typeface="+mn-ea"/>
                <a:cs typeface="+mn-cs"/>
              </a:rPr>
              <a:t> </a:t>
            </a:r>
            <a:r>
              <a:rPr lang="pl-PL" sz="1200" kern="1200" dirty="0" err="1" smtClean="0">
                <a:solidFill>
                  <a:schemeClr val="tx1"/>
                </a:solidFill>
                <a:effectLst/>
                <a:latin typeface="+mn-lt"/>
                <a:ea typeface="+mn-ea"/>
                <a:cs typeface="+mn-cs"/>
              </a:rPr>
              <a:t>options</a:t>
            </a:r>
            <a:r>
              <a:rPr lang="pl-PL" sz="1200" kern="1200" dirty="0" smtClean="0">
                <a:solidFill>
                  <a:schemeClr val="tx1"/>
                </a:solidFill>
                <a:effectLst/>
                <a:latin typeface="+mn-lt"/>
                <a:ea typeface="+mn-ea"/>
                <a:cs typeface="+mn-cs"/>
              </a:rPr>
              <a:t> to </a:t>
            </a:r>
            <a:r>
              <a:rPr lang="pl-PL" sz="1200" kern="1200" dirty="0" err="1" smtClean="0">
                <a:solidFill>
                  <a:schemeClr val="tx1"/>
                </a:solidFill>
                <a:effectLst/>
                <a:latin typeface="+mn-lt"/>
                <a:ea typeface="+mn-ea"/>
                <a:cs typeface="+mn-cs"/>
              </a:rPr>
              <a:t>page</a:t>
            </a:r>
            <a:r>
              <a:rPr lang="pl-PL" sz="1200" kern="1200" dirty="0" smtClean="0">
                <a:solidFill>
                  <a:schemeClr val="tx1"/>
                </a:solidFill>
                <a:effectLst/>
                <a:latin typeface="+mn-lt"/>
                <a:ea typeface="+mn-ea"/>
                <a:cs typeface="+mn-cs"/>
              </a:rPr>
              <a:t> </a:t>
            </a:r>
            <a:r>
              <a:rPr lang="pl-PL" sz="1200" kern="1200" dirty="0" err="1" smtClean="0">
                <a:solidFill>
                  <a:schemeClr val="tx1"/>
                </a:solidFill>
                <a:effectLst/>
                <a:latin typeface="+mn-lt"/>
                <a:ea typeface="+mn-ea"/>
                <a:cs typeface="+mn-cs"/>
              </a:rPr>
              <a:t>verify</a:t>
            </a:r>
            <a:endParaRPr lang="pl-PL" sz="1200" kern="1200" dirty="0" smtClean="0">
              <a:solidFill>
                <a:schemeClr val="tx1"/>
              </a:solidFill>
              <a:effectLst/>
              <a:latin typeface="+mn-lt"/>
              <a:ea typeface="+mn-ea"/>
              <a:cs typeface="+mn-cs"/>
            </a:endParaRPr>
          </a:p>
          <a:p>
            <a:r>
              <a:rPr lang="pl-PL" sz="1200" kern="1200" dirty="0" smtClean="0">
                <a:solidFill>
                  <a:schemeClr val="tx1"/>
                </a:solidFill>
                <a:effectLst/>
                <a:latin typeface="+mn-lt"/>
                <a:ea typeface="+mn-ea"/>
                <a:cs typeface="+mn-cs"/>
              </a:rPr>
              <a:t>Scripting </a:t>
            </a:r>
            <a:r>
              <a:rPr lang="pl-PL" sz="1200" kern="1200" dirty="0" err="1" smtClean="0">
                <a:solidFill>
                  <a:schemeClr val="tx1"/>
                </a:solidFill>
                <a:effectLst/>
                <a:latin typeface="+mn-lt"/>
                <a:ea typeface="+mn-ea"/>
                <a:cs typeface="+mn-cs"/>
              </a:rPr>
              <a:t>sql</a:t>
            </a:r>
            <a:r>
              <a:rPr lang="pl-PL" sz="1200" kern="1200" dirty="0" smtClean="0">
                <a:solidFill>
                  <a:schemeClr val="tx1"/>
                </a:solidFill>
                <a:effectLst/>
                <a:latin typeface="+mn-lt"/>
                <a:ea typeface="+mn-ea"/>
                <a:cs typeface="+mn-cs"/>
              </a:rPr>
              <a:t> agent </a:t>
            </a:r>
            <a:r>
              <a:rPr lang="pl-PL" sz="1200" kern="1200" dirty="0" err="1" smtClean="0">
                <a:solidFill>
                  <a:schemeClr val="tx1"/>
                </a:solidFill>
                <a:effectLst/>
                <a:latin typeface="+mn-lt"/>
                <a:ea typeface="+mn-ea"/>
                <a:cs typeface="+mn-cs"/>
              </a:rPr>
              <a:t>job</a:t>
            </a:r>
            <a:endParaRPr lang="pl-PL" sz="1200" kern="1200" dirty="0" smtClean="0">
              <a:solidFill>
                <a:schemeClr val="tx1"/>
              </a:solidFill>
              <a:effectLst/>
              <a:latin typeface="+mn-lt"/>
              <a:ea typeface="+mn-ea"/>
              <a:cs typeface="+mn-cs"/>
            </a:endParaRPr>
          </a:p>
          <a:p>
            <a:r>
              <a:rPr lang="pl-PL" sz="1200" kern="1200" dirty="0" err="1" smtClean="0">
                <a:solidFill>
                  <a:schemeClr val="tx1"/>
                </a:solidFill>
                <a:effectLst/>
                <a:latin typeface="+mn-lt"/>
                <a:ea typeface="+mn-ea"/>
                <a:cs typeface="+mn-cs"/>
              </a:rPr>
              <a:t>Length</a:t>
            </a:r>
            <a:r>
              <a:rPr lang="pl-PL" sz="1200" kern="1200" dirty="0" smtClean="0">
                <a:solidFill>
                  <a:schemeClr val="tx1"/>
                </a:solidFill>
                <a:effectLst/>
                <a:latin typeface="+mn-lt"/>
                <a:ea typeface="+mn-ea"/>
                <a:cs typeface="+mn-cs"/>
              </a:rPr>
              <a:t> of </a:t>
            </a:r>
            <a:r>
              <a:rPr lang="pl-PL" sz="1200" kern="1200" dirty="0" err="1" smtClean="0">
                <a:solidFill>
                  <a:schemeClr val="tx1"/>
                </a:solidFill>
                <a:effectLst/>
                <a:latin typeface="+mn-lt"/>
                <a:ea typeface="+mn-ea"/>
                <a:cs typeface="+mn-cs"/>
              </a:rPr>
              <a:t>xml</a:t>
            </a:r>
            <a:r>
              <a:rPr lang="pl-PL" sz="1200" kern="1200" dirty="0" smtClean="0">
                <a:solidFill>
                  <a:schemeClr val="tx1"/>
                </a:solidFill>
                <a:effectLst/>
                <a:latin typeface="+mn-lt"/>
                <a:ea typeface="+mn-ea"/>
                <a:cs typeface="+mn-cs"/>
              </a:rPr>
              <a:t> string (</a:t>
            </a:r>
            <a:r>
              <a:rPr lang="pl-PL" sz="1200" kern="1200" dirty="0" err="1" smtClean="0">
                <a:solidFill>
                  <a:schemeClr val="tx1"/>
                </a:solidFill>
                <a:effectLst/>
                <a:latin typeface="+mn-lt"/>
                <a:ea typeface="+mn-ea"/>
                <a:cs typeface="+mn-cs"/>
              </a:rPr>
              <a:t>more</a:t>
            </a:r>
            <a:r>
              <a:rPr lang="pl-PL" sz="1200" kern="1200" dirty="0" smtClean="0">
                <a:solidFill>
                  <a:schemeClr val="tx1"/>
                </a:solidFill>
                <a:effectLst/>
                <a:latin typeface="+mn-lt"/>
                <a:ea typeface="+mn-ea"/>
                <a:cs typeface="+mn-cs"/>
              </a:rPr>
              <a:t> </a:t>
            </a:r>
            <a:r>
              <a:rPr lang="pl-PL" sz="1200" kern="1200" dirty="0" err="1" smtClean="0">
                <a:solidFill>
                  <a:schemeClr val="tx1"/>
                </a:solidFill>
                <a:effectLst/>
                <a:latin typeface="+mn-lt"/>
                <a:ea typeface="+mn-ea"/>
                <a:cs typeface="+mn-cs"/>
              </a:rPr>
              <a:t>than</a:t>
            </a:r>
            <a:r>
              <a:rPr lang="pl-PL" sz="1200" kern="1200" dirty="0" smtClean="0">
                <a:solidFill>
                  <a:schemeClr val="tx1"/>
                </a:solidFill>
                <a:effectLst/>
                <a:latin typeface="+mn-lt"/>
                <a:ea typeface="+mn-ea"/>
                <a:cs typeface="+mn-cs"/>
              </a:rPr>
              <a:t> 4020 </a:t>
            </a:r>
            <a:r>
              <a:rPr lang="pl-PL" sz="1200" kern="1200" dirty="0" err="1" smtClean="0">
                <a:solidFill>
                  <a:schemeClr val="tx1"/>
                </a:solidFill>
                <a:effectLst/>
                <a:latin typeface="+mn-lt"/>
                <a:ea typeface="+mn-ea"/>
                <a:cs typeface="+mn-cs"/>
              </a:rPr>
              <a:t>chars</a:t>
            </a:r>
            <a:r>
              <a:rPr lang="pl-PL" sz="1200" kern="1200" dirty="0" smtClean="0">
                <a:solidFill>
                  <a:schemeClr val="tx1"/>
                </a:solidFill>
                <a:effectLst/>
                <a:latin typeface="+mn-lt"/>
                <a:ea typeface="+mn-ea"/>
                <a:cs typeface="+mn-cs"/>
              </a:rPr>
              <a:t>)</a:t>
            </a:r>
          </a:p>
          <a:p>
            <a:endParaRPr lang="en-GB" dirty="0"/>
          </a:p>
        </p:txBody>
      </p:sp>
      <p:sp>
        <p:nvSpPr>
          <p:cNvPr id="4" name="Slide Number Placeholder 3"/>
          <p:cNvSpPr>
            <a:spLocks noGrp="1"/>
          </p:cNvSpPr>
          <p:nvPr>
            <p:ph type="sldNum" sz="quarter" idx="10"/>
          </p:nvPr>
        </p:nvSpPr>
        <p:spPr/>
        <p:txBody>
          <a:bodyPr/>
          <a:lstStyle/>
          <a:p>
            <a:fld id="{CE9B941C-C958-4D16-B65B-3FFA13E93F71}" type="slidenum">
              <a:rPr lang="en-US" smtClean="0"/>
              <a:pPr/>
              <a:t>17</a:t>
            </a:fld>
            <a:endParaRPr lang="en-US" dirty="0"/>
          </a:p>
        </p:txBody>
      </p:sp>
    </p:spTree>
    <p:extLst>
      <p:ext uri="{BB962C8B-B14F-4D97-AF65-F5344CB8AC3E}">
        <p14:creationId xmlns:p14="http://schemas.microsoft.com/office/powerpoint/2010/main" val="17490361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7547"/>
            <a:ext cx="9143999" cy="6758608"/>
          </a:xfrm>
          <a:prstGeom prst="rect">
            <a:avLst/>
          </a:prstGeom>
        </p:spPr>
      </p:pic>
      <p:sp>
        <p:nvSpPr>
          <p:cNvPr id="2" name="Title 1"/>
          <p:cNvSpPr>
            <a:spLocks noGrp="1"/>
          </p:cNvSpPr>
          <p:nvPr>
            <p:ph type="ctrTitle"/>
          </p:nvPr>
        </p:nvSpPr>
        <p:spPr>
          <a:xfrm>
            <a:off x="458408" y="516685"/>
            <a:ext cx="8203153" cy="1470025"/>
          </a:xfrm>
        </p:spPr>
        <p:txBody>
          <a:bodyPr>
            <a:normAutofit/>
          </a:bodyPr>
          <a:lstStyle>
            <a:lvl1pPr algn="l">
              <a:defRPr sz="40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8408" y="1907341"/>
            <a:ext cx="7925349" cy="1752600"/>
          </a:xfrm>
        </p:spPr>
        <p:txBody>
          <a:bodyPr>
            <a:normAutofit/>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457199" y="6197614"/>
            <a:ext cx="773079" cy="365125"/>
          </a:xfrm>
        </p:spPr>
        <p:txBody>
          <a:bodyPr/>
          <a:lstStyle>
            <a:lvl1pPr>
              <a:defRPr>
                <a:solidFill>
                  <a:schemeClr val="bg1">
                    <a:lumMod val="75000"/>
                  </a:schemeClr>
                </a:solidFill>
              </a:defRPr>
            </a:lvl1pPr>
          </a:lstStyle>
          <a:p>
            <a:fld id="{5942B21B-2ADA-A040-A652-A7305E1B99FE}" type="datetimeFigureOut">
              <a:rPr lang="en-US" smtClean="0"/>
              <a:pPr/>
              <a:t>7/24/2015</a:t>
            </a:fld>
            <a:endParaRPr lang="en-US" dirty="0"/>
          </a:p>
        </p:txBody>
      </p:sp>
      <p:sp>
        <p:nvSpPr>
          <p:cNvPr id="5" name="Footer Placeholder 4"/>
          <p:cNvSpPr>
            <a:spLocks noGrp="1"/>
          </p:cNvSpPr>
          <p:nvPr>
            <p:ph type="ftr" sz="quarter" idx="11"/>
          </p:nvPr>
        </p:nvSpPr>
        <p:spPr>
          <a:xfrm>
            <a:off x="1350847" y="6197614"/>
            <a:ext cx="2895600" cy="365125"/>
          </a:xfrm>
        </p:spPr>
        <p:txBody>
          <a:bodyPr/>
          <a:lstStyle>
            <a:lvl1pPr algn="l">
              <a:defRPr>
                <a:solidFill>
                  <a:schemeClr val="bg1">
                    <a:lumMod val="75000"/>
                  </a:schemeClr>
                </a:solidFill>
              </a:defRPr>
            </a:lvl1pPr>
          </a:lstStyle>
          <a:p>
            <a:endParaRPr lang="en-US" dirty="0"/>
          </a:p>
        </p:txBody>
      </p:sp>
      <p:pic>
        <p:nvPicPr>
          <p:cNvPr id="2052" name="Picture 4" descr="http://www.sqlsaturday.com/images/sqlsat311_web.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96099" y="5762624"/>
            <a:ext cx="2247900" cy="109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73033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42B21B-2ADA-A040-A652-A7305E1B99FE}" type="datetimeFigureOut">
              <a:rPr lang="en-US" smtClean="0"/>
              <a:t>7/24/2015</a:t>
            </a:fld>
            <a:endParaRPr lang="en-US"/>
          </a:p>
        </p:txBody>
      </p:sp>
      <p:sp>
        <p:nvSpPr>
          <p:cNvPr id="12" name="Date Placeholder 3"/>
          <p:cNvSpPr txBox="1">
            <a:spLocks/>
          </p:cNvSpPr>
          <p:nvPr userDrawn="1"/>
        </p:nvSpPr>
        <p:spPr>
          <a:xfrm>
            <a:off x="706329" y="6286903"/>
            <a:ext cx="851361" cy="365125"/>
          </a:xfrm>
          <a:prstGeom prst="rect">
            <a:avLst/>
          </a:prstGeom>
        </p:spPr>
        <p:txBody>
          <a:bodyPr vert="horz" lIns="91440" tIns="45720" rIns="91440" bIns="45720" rtlCol="0" anchor="ctr"/>
          <a:lstStyle>
            <a:defPPr>
              <a:defRPr lang="en-US"/>
            </a:defPPr>
            <a:lvl1pPr marL="0" algn="l" defTabSz="457200" rtl="0" eaLnBrk="1" latinLnBrk="0" hangingPunct="1">
              <a:defRPr sz="11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942B21B-2ADA-A040-A652-A7305E1B99FE}" type="datetimeFigureOut">
              <a:rPr lang="en-US" smtClean="0"/>
              <a:pPr/>
              <a:t>7/24/2015</a:t>
            </a:fld>
            <a:r>
              <a:rPr lang="en-US" smtClean="0"/>
              <a:t>  |</a:t>
            </a:r>
            <a:endParaRPr lang="en-US" dirty="0"/>
          </a:p>
        </p:txBody>
      </p:sp>
      <p:sp>
        <p:nvSpPr>
          <p:cNvPr id="13" name="Footer Placeholder 4"/>
          <p:cNvSpPr>
            <a:spLocks noGrp="1"/>
          </p:cNvSpPr>
          <p:nvPr>
            <p:ph type="ftr" sz="quarter" idx="3"/>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4"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cxnSp>
        <p:nvCxnSpPr>
          <p:cNvPr id="15" name="Straight Connector 14"/>
          <p:cNvCxnSpPr/>
          <p:nvPr userDrawn="1"/>
        </p:nvCxnSpPr>
        <p:spPr>
          <a:xfrm>
            <a:off x="536576" y="1299672"/>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173538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Date Placeholder 3"/>
          <p:cNvSpPr>
            <a:spLocks noGrp="1"/>
          </p:cNvSpPr>
          <p:nvPr>
            <p:ph type="dt" sz="half" idx="2"/>
          </p:nvPr>
        </p:nvSpPr>
        <p:spPr>
          <a:xfrm>
            <a:off x="706329" y="6286903"/>
            <a:ext cx="851361"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7/24/2015</a:t>
            </a:fld>
            <a:r>
              <a:rPr lang="en-US" dirty="0" smtClean="0"/>
              <a:t>  |</a:t>
            </a:r>
            <a:endParaRPr lang="en-US" dirty="0"/>
          </a:p>
        </p:txBody>
      </p:sp>
      <p:sp>
        <p:nvSpPr>
          <p:cNvPr id="13" name="Footer Placeholder 4"/>
          <p:cNvSpPr>
            <a:spLocks noGrp="1"/>
          </p:cNvSpPr>
          <p:nvPr>
            <p:ph type="ftr" sz="quarter" idx="3"/>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4"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40727540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0"/>
            <a:ext cx="8363938" cy="609398"/>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447800"/>
            <a:ext cx="8363938"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3178681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477203"/>
            <a:ext cx="6120575" cy="1523494"/>
          </a:xfrm>
        </p:spPr>
        <p:txBody>
          <a:bodyPr anchor="ctr" anchorCtr="0">
            <a:noAutofit/>
          </a:bodyPr>
          <a:lstStyle>
            <a:lvl1pPr>
              <a:lnSpc>
                <a:spcPct val="90000"/>
              </a:lnSpc>
              <a:defRPr sz="3601"/>
            </a:lvl1pPr>
          </a:lstStyle>
          <a:p>
            <a:r>
              <a:rPr lang="en-US" smtClean="0"/>
              <a:t>Click to edit Master title style</a:t>
            </a:r>
            <a:endParaRPr lang="en-US" dirty="0"/>
          </a:p>
        </p:txBody>
      </p:sp>
      <p:sp>
        <p:nvSpPr>
          <p:cNvPr id="3" name="Subtitle 2"/>
          <p:cNvSpPr>
            <a:spLocks noGrp="1"/>
          </p:cNvSpPr>
          <p:nvPr>
            <p:ph type="subTitle" idx="1"/>
          </p:nvPr>
        </p:nvSpPr>
        <p:spPr>
          <a:xfrm>
            <a:off x="1417213" y="2303499"/>
            <a:ext cx="6994363" cy="461665"/>
          </a:xfrm>
        </p:spPr>
        <p:txBody>
          <a:bodyPr>
            <a:noAutofit/>
          </a:bodyPr>
          <a:lstStyle>
            <a:lvl1pPr marL="0" indent="0" algn="l">
              <a:lnSpc>
                <a:spcPct val="90000"/>
              </a:lnSpc>
              <a:spcBef>
                <a:spcPts val="0"/>
              </a:spcBef>
              <a:buNone/>
              <a:defRPr sz="2101">
                <a:gradFill>
                  <a:gsLst>
                    <a:gs pos="0">
                      <a:schemeClr val="tx1"/>
                    </a:gs>
                    <a:gs pos="86000">
                      <a:schemeClr val="tx1"/>
                    </a:gs>
                  </a:gsLst>
                  <a:lin ang="5400000" scaled="0"/>
                </a:gradFill>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366574" y="3914364"/>
            <a:ext cx="838679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7202" b="0" i="1" u="none" strike="noStrike" kern="1200" cap="none" spc="-482" normalizeH="0" baseline="0" noProof="0" dirty="0" smtClean="0">
                <a:ln w="11430"/>
                <a:gradFill>
                  <a:gsLst>
                    <a:gs pos="0">
                      <a:schemeClr val="tx1"/>
                    </a:gs>
                    <a:gs pos="88000">
                      <a:schemeClr val="tx1"/>
                    </a:gs>
                  </a:gsLst>
                  <a:lin ang="5400000"/>
                </a:gradFill>
                <a:effectLst/>
                <a:uLnTx/>
                <a:uFillTx/>
                <a:latin typeface="Segoe Light" pitchFamily="34" charset="0"/>
                <a:ea typeface="+mn-ea"/>
                <a:cs typeface="+mn-cs"/>
              </a:defRPr>
            </a:lvl1pPr>
          </a:lstStyle>
          <a:p>
            <a:pPr lvl="0"/>
            <a:r>
              <a:rPr lang="en-US" dirty="0" smtClean="0"/>
              <a:t>click to…</a:t>
            </a:r>
          </a:p>
        </p:txBody>
      </p:sp>
      <p:pic>
        <p:nvPicPr>
          <p:cNvPr id="5" name="Picture 2" descr="\\server3\Restrict\FTP_Root\Clients\White_Whale\7-20683_TechEd_Europe_Template\TechEd_Europe_Keynote_Template\SFP_Art\PNG\TechEd_Europe_2010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3203" y="5177866"/>
            <a:ext cx="1998572" cy="125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41946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Wingdings" charset="2"/>
              <a:buChar char="§"/>
              <a:defRPr>
                <a:solidFill>
                  <a:schemeClr val="tx2"/>
                </a:solidFill>
              </a:defRPr>
            </a:lvl1pPr>
            <a:lvl2pPr marL="742950" indent="-285750">
              <a:buFont typeface="Wingdings" charset="2"/>
              <a:buChar char="§"/>
              <a:defRPr>
                <a:solidFill>
                  <a:srgbClr val="474947"/>
                </a:solidFill>
              </a:defRPr>
            </a:lvl2pPr>
            <a:lvl3pPr marL="1143000" indent="-228600">
              <a:buFont typeface="Wingdings" charset="2"/>
              <a:buChar char="§"/>
              <a:defRPr>
                <a:solidFill>
                  <a:srgbClr val="474947"/>
                </a:solidFill>
              </a:defRPr>
            </a:lvl3pPr>
            <a:lvl4pPr marL="1600200" indent="-228600">
              <a:buFont typeface="Wingdings" charset="2"/>
              <a:buChar char="§"/>
              <a:defRPr>
                <a:solidFill>
                  <a:srgbClr val="474947"/>
                </a:solidFill>
              </a:defRPr>
            </a:lvl4pPr>
            <a:lvl5pPr marL="2057400" indent="-228600">
              <a:buFont typeface="Wingdings" charset="2"/>
              <a:buChar char="§"/>
              <a:defRPr>
                <a:solidFill>
                  <a:srgbClr val="47494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Date Placeholder 3"/>
          <p:cNvSpPr>
            <a:spLocks noGrp="1"/>
          </p:cNvSpPr>
          <p:nvPr>
            <p:ph type="dt" sz="half" idx="2"/>
          </p:nvPr>
        </p:nvSpPr>
        <p:spPr>
          <a:xfrm>
            <a:off x="706329" y="6286903"/>
            <a:ext cx="851361"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7/24/2015</a:t>
            </a:fld>
            <a:r>
              <a:rPr lang="en-US" dirty="0" smtClean="0"/>
              <a:t>  |</a:t>
            </a:r>
            <a:endParaRPr lang="en-US" dirty="0"/>
          </a:p>
        </p:txBody>
      </p:sp>
      <p:sp>
        <p:nvSpPr>
          <p:cNvPr id="14" name="Footer Placeholder 4"/>
          <p:cNvSpPr>
            <a:spLocks noGrp="1"/>
          </p:cNvSpPr>
          <p:nvPr>
            <p:ph type="ftr" sz="quarter" idx="3"/>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5"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cxnSp>
        <p:nvCxnSpPr>
          <p:cNvPr id="17" name="Straight Connector 16"/>
          <p:cNvCxnSpPr/>
          <p:nvPr userDrawn="1"/>
        </p:nvCxnSpPr>
        <p:spPr>
          <a:xfrm>
            <a:off x="536576" y="1299672"/>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514064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0" i="0" cap="all">
                <a:latin typeface="Arial"/>
                <a:cs typeface="Aria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3"/>
          <p:cNvSpPr>
            <a:spLocks noGrp="1"/>
          </p:cNvSpPr>
          <p:nvPr>
            <p:ph type="dt" sz="half" idx="2"/>
          </p:nvPr>
        </p:nvSpPr>
        <p:spPr>
          <a:xfrm>
            <a:off x="706329" y="6286903"/>
            <a:ext cx="851361"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7/24/2015</a:t>
            </a:fld>
            <a:r>
              <a:rPr lang="en-US" dirty="0" smtClean="0"/>
              <a:t>  |</a:t>
            </a:r>
            <a:endParaRPr lang="en-US" dirty="0"/>
          </a:p>
        </p:txBody>
      </p:sp>
      <p:sp>
        <p:nvSpPr>
          <p:cNvPr id="8" name="Footer Placeholder 4"/>
          <p:cNvSpPr>
            <a:spLocks noGrp="1"/>
          </p:cNvSpPr>
          <p:nvPr>
            <p:ph type="ftr" sz="quarter" idx="3"/>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9"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35105963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Date Placeholder 3"/>
          <p:cNvSpPr>
            <a:spLocks noGrp="1"/>
          </p:cNvSpPr>
          <p:nvPr>
            <p:ph type="dt" sz="half" idx="10"/>
          </p:nvPr>
        </p:nvSpPr>
        <p:spPr>
          <a:xfrm>
            <a:off x="706329" y="6286903"/>
            <a:ext cx="851361"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7/24/2015</a:t>
            </a:fld>
            <a:r>
              <a:rPr lang="en-US" dirty="0" smtClean="0"/>
              <a:t>  |</a:t>
            </a:r>
            <a:endParaRPr lang="en-US" dirty="0"/>
          </a:p>
        </p:txBody>
      </p:sp>
      <p:sp>
        <p:nvSpPr>
          <p:cNvPr id="17" name="Footer Placeholder 4"/>
          <p:cNvSpPr>
            <a:spLocks noGrp="1"/>
          </p:cNvSpPr>
          <p:nvPr>
            <p:ph type="ftr" sz="quarter" idx="3"/>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8"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cxnSp>
        <p:nvCxnSpPr>
          <p:cNvPr id="19" name="Straight Connector 18"/>
          <p:cNvCxnSpPr/>
          <p:nvPr userDrawn="1"/>
        </p:nvCxnSpPr>
        <p:spPr>
          <a:xfrm>
            <a:off x="536576" y="1299672"/>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298301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norm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Date Placeholder 3"/>
          <p:cNvSpPr>
            <a:spLocks noGrp="1"/>
          </p:cNvSpPr>
          <p:nvPr>
            <p:ph type="dt" sz="half" idx="10"/>
          </p:nvPr>
        </p:nvSpPr>
        <p:spPr>
          <a:xfrm>
            <a:off x="706329" y="6286903"/>
            <a:ext cx="851361"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7/24/2015</a:t>
            </a:fld>
            <a:r>
              <a:rPr lang="en-US" dirty="0" smtClean="0"/>
              <a:t>  |</a:t>
            </a:r>
            <a:endParaRPr lang="en-US" dirty="0"/>
          </a:p>
        </p:txBody>
      </p:sp>
      <p:sp>
        <p:nvSpPr>
          <p:cNvPr id="16" name="Footer Placeholder 4"/>
          <p:cNvSpPr>
            <a:spLocks noGrp="1"/>
          </p:cNvSpPr>
          <p:nvPr>
            <p:ph type="ftr" sz="quarter" idx="11"/>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7" name="Slide Number Placeholder 5"/>
          <p:cNvSpPr>
            <a:spLocks noGrp="1"/>
          </p:cNvSpPr>
          <p:nvPr>
            <p:ph type="sldNum" sz="quarter" idx="12"/>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cxnSp>
        <p:nvCxnSpPr>
          <p:cNvPr id="18" name="Straight Connector 17"/>
          <p:cNvCxnSpPr/>
          <p:nvPr userDrawn="1"/>
        </p:nvCxnSpPr>
        <p:spPr>
          <a:xfrm>
            <a:off x="536576" y="1299672"/>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122623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1" name="Date Placeholder 3"/>
          <p:cNvSpPr>
            <a:spLocks noGrp="1"/>
          </p:cNvSpPr>
          <p:nvPr>
            <p:ph type="dt" sz="half" idx="2"/>
          </p:nvPr>
        </p:nvSpPr>
        <p:spPr>
          <a:xfrm>
            <a:off x="706329" y="6286903"/>
            <a:ext cx="851361"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7/24/2015</a:t>
            </a:fld>
            <a:r>
              <a:rPr lang="en-US" dirty="0" smtClean="0"/>
              <a:t>  |</a:t>
            </a:r>
            <a:endParaRPr lang="en-US" dirty="0"/>
          </a:p>
        </p:txBody>
      </p:sp>
      <p:sp>
        <p:nvSpPr>
          <p:cNvPr id="12" name="Footer Placeholder 4"/>
          <p:cNvSpPr>
            <a:spLocks noGrp="1"/>
          </p:cNvSpPr>
          <p:nvPr>
            <p:ph type="ftr" sz="quarter" idx="3"/>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3"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cxnSp>
        <p:nvCxnSpPr>
          <p:cNvPr id="14" name="Straight Connector 13"/>
          <p:cNvCxnSpPr/>
          <p:nvPr userDrawn="1"/>
        </p:nvCxnSpPr>
        <p:spPr>
          <a:xfrm>
            <a:off x="536576" y="1299672"/>
            <a:ext cx="86868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153773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Date Placeholder 3"/>
          <p:cNvSpPr>
            <a:spLocks noGrp="1"/>
          </p:cNvSpPr>
          <p:nvPr>
            <p:ph type="dt" sz="half" idx="2"/>
          </p:nvPr>
        </p:nvSpPr>
        <p:spPr>
          <a:xfrm>
            <a:off x="706329" y="6286903"/>
            <a:ext cx="851361"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7/24/2015</a:t>
            </a:fld>
            <a:r>
              <a:rPr lang="en-US" dirty="0" smtClean="0"/>
              <a:t>  |</a:t>
            </a:r>
            <a:endParaRPr lang="en-US" dirty="0"/>
          </a:p>
        </p:txBody>
      </p:sp>
      <p:sp>
        <p:nvSpPr>
          <p:cNvPr id="11" name="Footer Placeholder 4"/>
          <p:cNvSpPr>
            <a:spLocks noGrp="1"/>
          </p:cNvSpPr>
          <p:nvPr>
            <p:ph type="ftr" sz="quarter" idx="3"/>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2"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418698638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000"/>
            </a:lvl1pPr>
            <a:lvl2pPr>
              <a:defRPr sz="2600"/>
            </a:lvl2pPr>
            <a:lvl3pPr>
              <a:defRPr sz="22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Date Placeholder 3"/>
          <p:cNvSpPr>
            <a:spLocks noGrp="1"/>
          </p:cNvSpPr>
          <p:nvPr>
            <p:ph type="dt" sz="half" idx="10"/>
          </p:nvPr>
        </p:nvSpPr>
        <p:spPr>
          <a:xfrm>
            <a:off x="706329" y="6286903"/>
            <a:ext cx="851361"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7/24/2015</a:t>
            </a:fld>
            <a:r>
              <a:rPr lang="en-US" dirty="0" smtClean="0"/>
              <a:t>  |</a:t>
            </a:r>
            <a:endParaRPr lang="en-US" dirty="0"/>
          </a:p>
        </p:txBody>
      </p:sp>
      <p:sp>
        <p:nvSpPr>
          <p:cNvPr id="14" name="Footer Placeholder 4"/>
          <p:cNvSpPr>
            <a:spLocks noGrp="1"/>
          </p:cNvSpPr>
          <p:nvPr>
            <p:ph type="ftr" sz="quarter" idx="3"/>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5"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255009028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Date Placeholder 3"/>
          <p:cNvSpPr>
            <a:spLocks noGrp="1"/>
          </p:cNvSpPr>
          <p:nvPr>
            <p:ph type="dt" sz="half" idx="10"/>
          </p:nvPr>
        </p:nvSpPr>
        <p:spPr>
          <a:xfrm>
            <a:off x="706329" y="6286903"/>
            <a:ext cx="851361"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7/24/2015</a:t>
            </a:fld>
            <a:r>
              <a:rPr lang="en-US" dirty="0" smtClean="0"/>
              <a:t>  |</a:t>
            </a:r>
            <a:endParaRPr lang="en-US" dirty="0"/>
          </a:p>
        </p:txBody>
      </p:sp>
      <p:sp>
        <p:nvSpPr>
          <p:cNvPr id="14" name="Footer Placeholder 4"/>
          <p:cNvSpPr>
            <a:spLocks noGrp="1"/>
          </p:cNvSpPr>
          <p:nvPr>
            <p:ph type="ftr" sz="quarter" idx="3"/>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15"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spTree>
    <p:extLst>
      <p:ext uri="{BB962C8B-B14F-4D97-AF65-F5344CB8AC3E}">
        <p14:creationId xmlns:p14="http://schemas.microsoft.com/office/powerpoint/2010/main" val="22412432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728" y="6072791"/>
            <a:ext cx="9143995" cy="795130"/>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06329" y="6286903"/>
            <a:ext cx="851361" cy="365125"/>
          </a:xfrm>
          <a:prstGeom prst="rect">
            <a:avLst/>
          </a:prstGeom>
        </p:spPr>
        <p:txBody>
          <a:bodyPr vert="horz" lIns="91440" tIns="45720" rIns="91440" bIns="45720" rtlCol="0" anchor="ctr"/>
          <a:lstStyle>
            <a:lvl1pPr algn="l">
              <a:defRPr sz="1100">
                <a:solidFill>
                  <a:srgbClr val="FFFFFF"/>
                </a:solidFill>
              </a:defRPr>
            </a:lvl1pPr>
          </a:lstStyle>
          <a:p>
            <a:fld id="{5942B21B-2ADA-A040-A652-A7305E1B99FE}" type="datetimeFigureOut">
              <a:rPr lang="en-US" smtClean="0"/>
              <a:pPr/>
              <a:t>7/24/2015</a:t>
            </a:fld>
            <a:r>
              <a:rPr lang="en-US" dirty="0" smtClean="0"/>
              <a:t>  |</a:t>
            </a:r>
            <a:endParaRPr lang="en-US" dirty="0"/>
          </a:p>
        </p:txBody>
      </p:sp>
      <p:sp>
        <p:nvSpPr>
          <p:cNvPr id="5" name="Footer Placeholder 4"/>
          <p:cNvSpPr>
            <a:spLocks noGrp="1"/>
          </p:cNvSpPr>
          <p:nvPr>
            <p:ph type="ftr" sz="quarter" idx="3"/>
          </p:nvPr>
        </p:nvSpPr>
        <p:spPr>
          <a:xfrm>
            <a:off x="1420114" y="6286903"/>
            <a:ext cx="3153740" cy="365125"/>
          </a:xfrm>
          <a:prstGeom prst="rect">
            <a:avLst/>
          </a:prstGeom>
        </p:spPr>
        <p:txBody>
          <a:bodyPr vert="horz" lIns="91440" tIns="45720" rIns="91440" bIns="45720" rtlCol="0" anchor="ctr"/>
          <a:lstStyle>
            <a:lvl1pPr algn="l">
              <a:defRPr sz="1100">
                <a:solidFill>
                  <a:srgbClr val="FFFFFF"/>
                </a:solidFill>
              </a:defRPr>
            </a:lvl1pPr>
          </a:lstStyle>
          <a:p>
            <a:endParaRPr lang="en-US" dirty="0"/>
          </a:p>
        </p:txBody>
      </p:sp>
      <p:sp>
        <p:nvSpPr>
          <p:cNvPr id="6" name="Slide Number Placeholder 5"/>
          <p:cNvSpPr>
            <a:spLocks noGrp="1"/>
          </p:cNvSpPr>
          <p:nvPr>
            <p:ph type="sldNum" sz="quarter" idx="4"/>
          </p:nvPr>
        </p:nvSpPr>
        <p:spPr>
          <a:xfrm>
            <a:off x="228193" y="6286903"/>
            <a:ext cx="527746" cy="365125"/>
          </a:xfrm>
          <a:prstGeom prst="rect">
            <a:avLst/>
          </a:prstGeom>
        </p:spPr>
        <p:txBody>
          <a:bodyPr vert="horz" lIns="91440" tIns="45720" rIns="91440" bIns="45720" rtlCol="0" anchor="ctr"/>
          <a:lstStyle>
            <a:lvl1pPr algn="r">
              <a:defRPr sz="1100">
                <a:solidFill>
                  <a:srgbClr val="FFFFFF"/>
                </a:solidFill>
              </a:defRPr>
            </a:lvl1pPr>
          </a:lstStyle>
          <a:p>
            <a:fld id="{87FD5303-69AD-2E4D-B18B-E5EED0F0A60B}" type="slidenum">
              <a:rPr lang="en-US" smtClean="0"/>
              <a:pPr/>
              <a:t>‹#›</a:t>
            </a:fld>
            <a:r>
              <a:rPr lang="en-US" dirty="0" smtClean="0"/>
              <a:t>  |  </a:t>
            </a:r>
            <a:endParaRPr lang="en-US" dirty="0"/>
          </a:p>
        </p:txBody>
      </p:sp>
      <p:sp>
        <p:nvSpPr>
          <p:cNvPr id="7" name="TextBox 6"/>
          <p:cNvSpPr txBox="1"/>
          <p:nvPr/>
        </p:nvSpPr>
        <p:spPr>
          <a:xfrm>
            <a:off x="1260044" y="1220302"/>
            <a:ext cx="184666" cy="369332"/>
          </a:xfrm>
          <a:prstGeom prst="rect">
            <a:avLst/>
          </a:prstGeom>
          <a:noFill/>
        </p:spPr>
        <p:txBody>
          <a:bodyPr wrap="none" rtlCol="0">
            <a:spAutoFit/>
          </a:bodyPr>
          <a:lstStyle/>
          <a:p>
            <a:endParaRPr lang="en-US" dirty="0"/>
          </a:p>
        </p:txBody>
      </p:sp>
      <p:pic>
        <p:nvPicPr>
          <p:cNvPr id="10" name="Picture 4" descr="http://www.sqlsaturday.com/images/sqlsat311_web.png"/>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6896099" y="5762624"/>
            <a:ext cx="2247900" cy="109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txStyles>
    <p:titleStyle>
      <a:lvl1pPr algn="l" defTabSz="457200" rtl="0" eaLnBrk="1" latinLnBrk="0" hangingPunct="1">
        <a:spcBef>
          <a:spcPct val="0"/>
        </a:spcBef>
        <a:buNone/>
        <a:defRPr sz="3600"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hyperlink" Target="http://www.microsoft.com/sqlserverlabs" TargetMode="Externa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hyperlink" Target="https://support.microsoft.com/en-us/lifecycle"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sqlserver-qa.net/" TargetMode="External"/><Relationship Id="rId2" Type="http://schemas.openxmlformats.org/officeDocument/2006/relationships/hyperlink" Target="http://www.twitter.com/sqlmaster" TargetMode="Externa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msdn.microsoft.com/en-us/library/ms143393(v=sql.105).aspx"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hyperlink" Target="http://msdn.microsoft.com/en-us/library/ms143393.aspx"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www.packtpub.com/" TargetMode="External"/><Relationship Id="rId1" Type="http://schemas.openxmlformats.org/officeDocument/2006/relationships/slideLayout" Target="../slideLayouts/slideLayout12.xml"/><Relationship Id="rId6" Type="http://schemas.openxmlformats.org/officeDocument/2006/relationships/hyperlink" Target="http://tinyurl.com/sql2012InstantCubeSecurity" TargetMode="External"/><Relationship Id="rId5" Type="http://schemas.openxmlformats.org/officeDocument/2006/relationships/image" Target="../media/image13.jpg"/><Relationship Id="rId4" Type="http://schemas.openxmlformats.org/officeDocument/2006/relationships/hyperlink" Target="http://tinyurl.com/sql2k8r2admincookbook"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upport.microsoft.com/kb/937444"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msdn.microsoft.com/en-us/library/ms143506(v=sql.110).aspx" TargetMode="External"/><Relationship Id="rId4" Type="http://schemas.openxmlformats.org/officeDocument/2006/relationships/image" Target="../media/image29.gif"/></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gif"/><Relationship Id="rId4" Type="http://schemas.openxmlformats.org/officeDocument/2006/relationships/image" Target="../media/image30.wm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gif"/><Relationship Id="rId4" Type="http://schemas.openxmlformats.org/officeDocument/2006/relationships/image" Target="../media/image30.wmf"/></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msdn.microsoft.com/en-us/library/ms143747(v=sql.110).aspx"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hyperlink" Target="http://www.dtsxchange.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manning.com/delaney/" TargetMode="External"/><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5.gif"/><Relationship Id="rId4" Type="http://schemas.openxmlformats.org/officeDocument/2006/relationships/hyperlink" Target="http://www.manning.com/delaney/#operationsmil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qlcat.com/msdnmirror/archive/2009/10/20/using-filtered-statistics-with-partitioned-tables.aspx"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qlcat.com/technicalnotes/archive/2010/02/08/upgrading-replication-from-sql-server-2000-32-bit-to-sql-server-2008-64-bit-without-re-initialization.aspx"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6.xml.rels><?xml version="1.0" encoding="UTF-8" standalone="yes"?>
<Relationships xmlns="http://schemas.openxmlformats.org/package/2006/relationships"><Relationship Id="rId3" Type="http://schemas.openxmlformats.org/officeDocument/2006/relationships/hyperlink" Target="http://www.microsoft.com/en-us/download/details.aspx?id=29065" TargetMode="External"/><Relationship Id="rId2" Type="http://schemas.openxmlformats.org/officeDocument/2006/relationships/hyperlink" Target="http://www.microsoft.com/en-sa/download/details.aspx?id=16978" TargetMode="External"/><Relationship Id="rId1" Type="http://schemas.openxmlformats.org/officeDocument/2006/relationships/slideLayout" Target="../slideLayouts/slideLayout12.xml"/><Relationship Id="rId4" Type="http://schemas.openxmlformats.org/officeDocument/2006/relationships/hyperlink" Target="http://www.microsoft.com/sqlserver"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technet.microsoft.com/en-us/solutionaccelerators/dd537566.aspx"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hyperlink" Target="http://www.microsoft.com/sqlserver"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hyperlink" Target="http://www.microsoft.com/en-us/download/details.aspx?id=29302" TargetMode="External"/><Relationship Id="rId2" Type="http://schemas.openxmlformats.org/officeDocument/2006/relationships/hyperlink" Target="http://www.microsoft.com/en-us/download/details.aspx?id=15289" TargetMode="Externa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download.microsoft.com/download/7/1/5/715BDFA7-51B6-4D7B-AF17-61E78C7E538F/SQL_Server_2014_Upgrade_technical_guide.pdf" TargetMode="External"/><Relationship Id="rId2" Type="http://schemas.openxmlformats.org/officeDocument/2006/relationships/hyperlink" Target="https://www.google.co.uk/url?sa=t&amp;rct=j&amp;q=&amp;esrc=s&amp;source=web&amp;cd=1&amp;ved=0CCkQFjAAahUKEwiM8Ou-5PTGAhXGVhQKHXVpAPI&amp;url=http%3A%2F%2Fdownload.microsoft.com%2Fdownload%2F9%2F5%2F3%2F9533501A-6F3E-4D03-A6A3-359AF6A79877%2FSQL_Server_2012_Upgrade_Technical_Reference_Guide_White_Paper.pdf&amp;ei=-7eyVcyGJcatUfXSgZAP&amp;usg=AFQjCNGkAVIR2vx0T52CugXZKPM-sTUnLA&amp;sig2=78DaNOuAFvlqwrG5Vvbqvw&amp;bvm=bv.98717601,d.d24" TargetMode="External"/><Relationship Id="rId1" Type="http://schemas.openxmlformats.org/officeDocument/2006/relationships/slideLayout" Target="../slideLayouts/slideLayout12.xml"/><Relationship Id="rId5" Type="http://schemas.openxmlformats.org/officeDocument/2006/relationships/image" Target="../media/image10.jpeg"/><Relationship Id="rId4" Type="http://schemas.openxmlformats.org/officeDocument/2006/relationships/hyperlink" Target="http://www.sqlserver-qa.net/"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png"/><Relationship Id="rId7" Type="http://schemas.openxmlformats.org/officeDocument/2006/relationships/image" Target="../media/image40.png"/><Relationship Id="rId2" Type="http://schemas.openxmlformats.org/officeDocument/2006/relationships/hyperlink" Target="http://www.microsoft.com/sqlserverlabs" TargetMode="Externa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11.jpeg"/></Relationships>
</file>

<file path=ppt/slides/_rels/slide54.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g"/><Relationship Id="rId18" Type="http://schemas.openxmlformats.org/officeDocument/2006/relationships/image" Target="../media/image5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jpeg"/><Relationship Id="rId17" Type="http://schemas.openxmlformats.org/officeDocument/2006/relationships/image" Target="../media/image55.png"/><Relationship Id="rId2" Type="http://schemas.openxmlformats.org/officeDocument/2006/relationships/notesSlide" Target="../notesSlides/notesSlide26.xml"/><Relationship Id="rId16" Type="http://schemas.openxmlformats.org/officeDocument/2006/relationships/image" Target="../media/image54.png"/><Relationship Id="rId20" Type="http://schemas.openxmlformats.org/officeDocument/2006/relationships/image" Target="../media/image58.jpeg"/><Relationship Id="rId1" Type="http://schemas.openxmlformats.org/officeDocument/2006/relationships/slideLayout" Target="../slideLayouts/slideLayout6.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jpe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jpeg"/><Relationship Id="rId9" Type="http://schemas.openxmlformats.org/officeDocument/2006/relationships/image" Target="../media/image47.png"/><Relationship Id="rId14" Type="http://schemas.openxmlformats.org/officeDocument/2006/relationships/image" Target="../media/image5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458408" y="211885"/>
            <a:ext cx="8203153" cy="1470025"/>
          </a:xfrm>
          <a:effectLst>
            <a:outerShdw blurRad="50800" dist="38100" dir="8100000" algn="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a:normAutofit/>
          </a:bodyPr>
          <a:lstStyle/>
          <a:p>
            <a:r>
              <a:rPr lang="en-US" b="1" dirty="0">
                <a:solidFill>
                  <a:schemeClr val="accent1">
                    <a:lumMod val="60000"/>
                    <a:lumOff val="40000"/>
                  </a:schemeClr>
                </a:solidFill>
              </a:rPr>
              <a:t>What do I need to know about SQL Server platform upgrade?</a:t>
            </a:r>
            <a:endParaRPr lang="en-US" dirty="0">
              <a:solidFill>
                <a:schemeClr val="accent1">
                  <a:lumMod val="60000"/>
                  <a:lumOff val="40000"/>
                </a:schemeClr>
              </a:solidFill>
            </a:endParaRPr>
          </a:p>
        </p:txBody>
      </p:sp>
      <p:sp>
        <p:nvSpPr>
          <p:cNvPr id="3" name="Subtitle 2"/>
          <p:cNvSpPr>
            <a:spLocks noGrp="1"/>
          </p:cNvSpPr>
          <p:nvPr>
            <p:ph type="subTitle" idx="1"/>
          </p:nvPr>
        </p:nvSpPr>
        <p:spPr>
          <a:xfrm>
            <a:off x="458408" y="1907341"/>
            <a:ext cx="8203153" cy="1752600"/>
          </a:xfrm>
          <a:effectLst>
            <a:glow rad="63500">
              <a:schemeClr val="accent4">
                <a:satMod val="175000"/>
                <a:alpha val="40000"/>
              </a:schemeClr>
            </a:glow>
            <a:outerShdw blurRad="50800" dist="38100" dir="5400000" algn="t"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a:lstStyle/>
          <a:p>
            <a:r>
              <a:rPr lang="en-GB" i="1" dirty="0">
                <a:solidFill>
                  <a:schemeClr val="tx1"/>
                </a:solidFill>
              </a:rPr>
              <a:t>Manchester </a:t>
            </a:r>
            <a:endParaRPr lang="en-GB" i="1" dirty="0" smtClean="0">
              <a:solidFill>
                <a:schemeClr val="tx1"/>
              </a:solidFill>
            </a:endParaRPr>
          </a:p>
          <a:p>
            <a:r>
              <a:rPr lang="en-GB" i="1" dirty="0" err="1" smtClean="0">
                <a:solidFill>
                  <a:schemeClr val="tx1"/>
                </a:solidFill>
              </a:rPr>
              <a:t>SQLSaturday</a:t>
            </a:r>
            <a:r>
              <a:rPr lang="en-GB" i="1" dirty="0">
                <a:solidFill>
                  <a:schemeClr val="tx1"/>
                </a:solidFill>
              </a:rPr>
              <a:t> #</a:t>
            </a:r>
            <a:r>
              <a:rPr lang="en-GB" i="1" dirty="0" smtClean="0">
                <a:solidFill>
                  <a:schemeClr val="tx1"/>
                </a:solidFill>
              </a:rPr>
              <a:t>418</a:t>
            </a:r>
          </a:p>
          <a:p>
            <a:pPr algn="r"/>
            <a:r>
              <a:rPr lang="en-GB" sz="3200" i="1" dirty="0" smtClean="0">
                <a:solidFill>
                  <a:schemeClr val="tx1"/>
                </a:solidFill>
              </a:rPr>
              <a:t>Satya Jayanty</a:t>
            </a:r>
            <a:endParaRPr lang="en-GB" sz="3200" i="1" dirty="0">
              <a:solidFill>
                <a:schemeClr val="tx1"/>
              </a:solidFill>
            </a:endParaRPr>
          </a:p>
        </p:txBody>
      </p:sp>
      <p:grpSp>
        <p:nvGrpSpPr>
          <p:cNvPr id="4" name="Group 3"/>
          <p:cNvGrpSpPr>
            <a:grpSpLocks/>
          </p:cNvGrpSpPr>
          <p:nvPr/>
        </p:nvGrpSpPr>
        <p:grpSpPr bwMode="auto">
          <a:xfrm>
            <a:off x="91796" y="4016188"/>
            <a:ext cx="3212932" cy="2711958"/>
            <a:chOff x="6174973" y="1728965"/>
            <a:chExt cx="3668621" cy="3334979"/>
          </a:xfrm>
        </p:grpSpPr>
        <p:sp>
          <p:nvSpPr>
            <p:cNvPr id="5" name="Rectangle 4"/>
            <p:cNvSpPr>
              <a:spLocks/>
            </p:cNvSpPr>
            <p:nvPr/>
          </p:nvSpPr>
          <p:spPr bwMode="auto">
            <a:xfrm>
              <a:off x="6174973" y="1742110"/>
              <a:ext cx="1803424" cy="163558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4299" rIns="34299" anchor="b"/>
            <a:lstStyle/>
            <a:p>
              <a:pPr defTabSz="514387">
                <a:defRPr/>
              </a:pPr>
              <a:r>
                <a:rPr lang="en-US" sz="2000" dirty="0" smtClean="0">
                  <a:solidFill>
                    <a:srgbClr val="FFFF00"/>
                  </a:solidFill>
                  <a:ea typeface="Segoe UI" pitchFamily="34" charset="0"/>
                  <a:cs typeface="Segoe UI" pitchFamily="34" charset="0"/>
                </a:rPr>
                <a:t>Satya Jayanty</a:t>
              </a:r>
              <a:endParaRPr lang="en-US" sz="2000" dirty="0">
                <a:solidFill>
                  <a:srgbClr val="FFFF00"/>
                </a:solidFill>
                <a:ea typeface="Segoe UI" pitchFamily="34" charset="0"/>
                <a:cs typeface="Segoe UI" pitchFamily="34" charset="0"/>
              </a:endParaRPr>
            </a:p>
          </p:txBody>
        </p:sp>
        <p:sp>
          <p:nvSpPr>
            <p:cNvPr id="6" name="Rectangle 5">
              <a:hlinkClick r:id="rId2"/>
            </p:cNvPr>
            <p:cNvSpPr>
              <a:spLocks/>
            </p:cNvSpPr>
            <p:nvPr/>
          </p:nvSpPr>
          <p:spPr bwMode="auto">
            <a:xfrm>
              <a:off x="8040167" y="1728965"/>
              <a:ext cx="1803425" cy="1635588"/>
            </a:xfrm>
            <a:prstGeom prst="rect">
              <a:avLst/>
            </a:prstGeom>
            <a:solidFill>
              <a:schemeClr val="tx1">
                <a:lumMod val="65000"/>
                <a:lumOff val="35000"/>
              </a:schemeClr>
            </a:solidFill>
            <a:ln>
              <a:no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lIns="34299" rIns="34299" anchor="b"/>
            <a:lstStyle/>
            <a:p>
              <a:pPr defTabSz="514387">
                <a:defRPr/>
              </a:pPr>
              <a:r>
                <a:rPr lang="en-US" sz="1600" dirty="0" err="1" smtClean="0">
                  <a:solidFill>
                    <a:schemeClr val="accent5">
                      <a:lumMod val="40000"/>
                      <a:lumOff val="60000"/>
                    </a:schemeClr>
                  </a:solidFill>
                  <a:ea typeface="Segoe UI" pitchFamily="34" charset="0"/>
                  <a:cs typeface="Segoe UI" pitchFamily="34" charset="0"/>
                </a:rPr>
                <a:t>sqlmaster</a:t>
              </a:r>
              <a:r>
                <a:rPr lang="en-US" sz="1600" dirty="0" smtClean="0">
                  <a:solidFill>
                    <a:schemeClr val="accent5">
                      <a:lumMod val="40000"/>
                      <a:lumOff val="60000"/>
                    </a:schemeClr>
                  </a:solidFill>
                  <a:ea typeface="Segoe UI" pitchFamily="34" charset="0"/>
                  <a:cs typeface="Segoe UI" pitchFamily="34" charset="0"/>
                </a:rPr>
                <a:t>@ sqlserver-qa.net </a:t>
              </a:r>
              <a:endParaRPr lang="en-US" sz="1600" dirty="0">
                <a:solidFill>
                  <a:schemeClr val="accent5">
                    <a:lumMod val="40000"/>
                    <a:lumOff val="60000"/>
                  </a:schemeClr>
                </a:solidFill>
                <a:ea typeface="Segoe UI" pitchFamily="34" charset="0"/>
                <a:cs typeface="Segoe UI" pitchFamily="34" charset="0"/>
              </a:endParaRPr>
            </a:p>
          </p:txBody>
        </p:sp>
        <p:grpSp>
          <p:nvGrpSpPr>
            <p:cNvPr id="7" name="Group 8"/>
            <p:cNvGrpSpPr>
              <a:grpSpLocks/>
            </p:cNvGrpSpPr>
            <p:nvPr/>
          </p:nvGrpSpPr>
          <p:grpSpPr bwMode="auto">
            <a:xfrm>
              <a:off x="8040169" y="3428354"/>
              <a:ext cx="1803425" cy="1635588"/>
              <a:chOff x="8040169" y="3428354"/>
              <a:chExt cx="1803425" cy="1635588"/>
            </a:xfrm>
          </p:grpSpPr>
          <p:sp>
            <p:nvSpPr>
              <p:cNvPr id="9" name="Rectangle 8">
                <a:hlinkClick r:id="rId2"/>
              </p:cNvPr>
              <p:cNvSpPr>
                <a:spLocks/>
              </p:cNvSpPr>
              <p:nvPr/>
            </p:nvSpPr>
            <p:spPr bwMode="auto">
              <a:xfrm>
                <a:off x="8040169" y="3428354"/>
                <a:ext cx="1803425" cy="1635588"/>
              </a:xfrm>
              <a:prstGeom prst="rect">
                <a:avLst/>
              </a:prstGeom>
              <a:solidFill>
                <a:schemeClr val="accent6"/>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lIns="34299" rIns="34299" anchor="b"/>
              <a:lstStyle/>
              <a:p>
                <a:pPr defTabSz="514387">
                  <a:defRPr/>
                </a:pPr>
                <a:r>
                  <a:rPr lang="en-US" sz="1200" dirty="0" smtClean="0">
                    <a:solidFill>
                      <a:schemeClr val="accent1">
                        <a:lumMod val="50000"/>
                      </a:schemeClr>
                    </a:solidFill>
                    <a:ea typeface="Segoe UI" pitchFamily="34" charset="0"/>
                    <a:cs typeface="Segoe UI" pitchFamily="34" charset="0"/>
                  </a:rPr>
                  <a:t>www.sqlserver-qa.net</a:t>
                </a:r>
                <a:endParaRPr lang="en-US" sz="1000" dirty="0">
                  <a:solidFill>
                    <a:schemeClr val="accent1">
                      <a:lumMod val="50000"/>
                    </a:schemeClr>
                  </a:solidFill>
                  <a:ea typeface="Segoe UI" pitchFamily="34" charset="0"/>
                  <a:cs typeface="Segoe UI" pitchFamily="34" charset="0"/>
                </a:endParaRPr>
              </a:p>
            </p:txBody>
          </p:sp>
          <p:sp>
            <p:nvSpPr>
              <p:cNvPr id="10" name="Freeform 9"/>
              <p:cNvSpPr>
                <a:spLocks noEditPoints="1"/>
              </p:cNvSpPr>
              <p:nvPr/>
            </p:nvSpPr>
            <p:spPr bwMode="black">
              <a:xfrm>
                <a:off x="8423513" y="3516548"/>
                <a:ext cx="1378132" cy="938404"/>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95" tIns="34297" rIns="68595" bIns="34297" anchor="ctr"/>
              <a:lstStyle/>
              <a:p>
                <a:pPr defTabSz="555703">
                  <a:defRPr/>
                </a:pPr>
                <a:endParaRPr lang="en-US" sz="1050" spc="-92" dirty="0">
                  <a:solidFill>
                    <a:schemeClr val="tx1"/>
                  </a:solidFill>
                  <a:latin typeface="Segoe UI Light" pitchFamily="34" charset="0"/>
                </a:endParaRPr>
              </a:p>
            </p:txBody>
          </p:sp>
        </p:grpSp>
        <p:sp>
          <p:nvSpPr>
            <p:cNvPr id="8" name="Rectangle 7">
              <a:hlinkClick r:id="rId2"/>
            </p:cNvPr>
            <p:cNvSpPr>
              <a:spLocks/>
            </p:cNvSpPr>
            <p:nvPr/>
          </p:nvSpPr>
          <p:spPr bwMode="auto">
            <a:xfrm>
              <a:off x="6174975" y="3428356"/>
              <a:ext cx="1803425" cy="1635588"/>
            </a:xfrm>
            <a:prstGeom prst="rect">
              <a:avLst/>
            </a:prstGeom>
            <a:solidFill>
              <a:srgbClr val="00B0F0"/>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lIns="34299" rIns="34299" anchor="b"/>
            <a:lstStyle/>
            <a:p>
              <a:pPr defTabSz="514387">
                <a:defRPr/>
              </a:pPr>
              <a:r>
                <a:rPr lang="en-US" sz="1600" b="1" dirty="0" smtClean="0">
                  <a:solidFill>
                    <a:srgbClr val="FFFF00"/>
                  </a:solidFill>
                  <a:ea typeface="Segoe UI" pitchFamily="34" charset="0"/>
                  <a:cs typeface="Segoe UI" pitchFamily="34" charset="0"/>
                </a:rPr>
                <a:t>@SQLMASTER</a:t>
              </a:r>
              <a:endParaRPr lang="en-US" sz="1600" b="1" dirty="0">
                <a:solidFill>
                  <a:srgbClr val="FFFF00"/>
                </a:solidFill>
                <a:ea typeface="Segoe UI" pitchFamily="34" charset="0"/>
                <a:cs typeface="Segoe UI" pitchFamily="34" charset="0"/>
              </a:endParaRPr>
            </a:p>
          </p:txBody>
        </p:sp>
      </p:grpSp>
      <p:sp>
        <p:nvSpPr>
          <p:cNvPr id="11" name="Freeform 10"/>
          <p:cNvSpPr>
            <a:spLocks/>
          </p:cNvSpPr>
          <p:nvPr/>
        </p:nvSpPr>
        <p:spPr bwMode="black">
          <a:xfrm>
            <a:off x="2307907" y="4291201"/>
            <a:ext cx="842315" cy="428736"/>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lIns="68595" tIns="34297" rIns="68595" bIns="34297" anchor="ctr"/>
          <a:lstStyle/>
          <a:p>
            <a:pPr defTabSz="555703">
              <a:defRPr/>
            </a:pPr>
            <a:endParaRPr lang="en-US" sz="1350" spc="-92" dirty="0">
              <a:solidFill>
                <a:schemeClr val="tx1">
                  <a:lumMod val="50000"/>
                </a:schemeClr>
              </a:solidFill>
              <a:latin typeface="Segoe Light" pitchFamily="34" charset="0"/>
            </a:endParaRPr>
          </a:p>
        </p:txBody>
      </p:sp>
      <p:sp>
        <p:nvSpPr>
          <p:cNvPr id="12" name="Freeform 11"/>
          <p:cNvSpPr>
            <a:spLocks noEditPoints="1"/>
          </p:cNvSpPr>
          <p:nvPr/>
        </p:nvSpPr>
        <p:spPr bwMode="black">
          <a:xfrm>
            <a:off x="2212524" y="4505431"/>
            <a:ext cx="959244" cy="287990"/>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lIns="68595" tIns="34297" rIns="68595" bIns="34297" anchor="ctr"/>
          <a:lstStyle/>
          <a:p>
            <a:pPr defTabSz="555703">
              <a:defRPr/>
            </a:pPr>
            <a:endParaRPr lang="en-US" sz="1350" spc="-92" dirty="0">
              <a:solidFill>
                <a:schemeClr val="tx1">
                  <a:lumMod val="50000"/>
                </a:schemeClr>
              </a:solidFill>
              <a:latin typeface="Segoe Light" pitchFamily="34" charset="0"/>
            </a:endParaRPr>
          </a:p>
        </p:txBody>
      </p:sp>
      <p:sp>
        <p:nvSpPr>
          <p:cNvPr id="13" name="Freeform 12"/>
          <p:cNvSpPr>
            <a:spLocks/>
          </p:cNvSpPr>
          <p:nvPr/>
        </p:nvSpPr>
        <p:spPr bwMode="black">
          <a:xfrm>
            <a:off x="2302059" y="4118875"/>
            <a:ext cx="725388" cy="297732"/>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lIns="68595" tIns="34297" rIns="68595" bIns="34297" anchor="ctr"/>
          <a:lstStyle/>
          <a:p>
            <a:pPr defTabSz="555703">
              <a:defRPr/>
            </a:pPr>
            <a:endParaRPr lang="en-US" sz="1350" spc="-92" dirty="0">
              <a:solidFill>
                <a:schemeClr val="tx1">
                  <a:lumMod val="50000"/>
                </a:schemeClr>
              </a:solidFill>
              <a:latin typeface="Segoe Light"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361" y="5596717"/>
            <a:ext cx="855509" cy="855509"/>
          </a:xfrm>
          <a:prstGeom prst="rect">
            <a:avLst/>
          </a:prstGeom>
        </p:spPr>
      </p:pic>
      <p:pic>
        <p:nvPicPr>
          <p:cNvPr id="16" name="Picture 2" descr="C:\Users\sjayanty\Downloads\mv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9612" y="3769370"/>
            <a:ext cx="1901949" cy="7629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0086" y="4046431"/>
            <a:ext cx="1482447" cy="1290928"/>
          </a:xfrm>
          <a:prstGeom prst="rect">
            <a:avLst/>
          </a:prstGeom>
          <a:ln>
            <a:noFill/>
          </a:ln>
          <a:effectLst>
            <a:outerShdw blurRad="292100" dist="139700" dir="2700000" algn="tl" rotWithShape="0">
              <a:srgbClr val="333333">
                <a:alpha val="65000"/>
              </a:srgbClr>
            </a:outerShdw>
          </a:effectLst>
        </p:spPr>
      </p:pic>
      <p:pic>
        <p:nvPicPr>
          <p:cNvPr id="1026" name="Picture 2" descr="SQLSaturda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7738" y="5864528"/>
            <a:ext cx="1000125" cy="3524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S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9148" y="5843495"/>
            <a:ext cx="504825" cy="3619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QLSaturday #418 - Manchester 20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97971" y="2003305"/>
            <a:ext cx="2247900" cy="109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28953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l-PL" dirty="0" smtClean="0"/>
              <a:t>Mainstream and </a:t>
            </a:r>
            <a:r>
              <a:rPr lang="en-GB" dirty="0" smtClean="0"/>
              <a:t>Ex</a:t>
            </a:r>
            <a:r>
              <a:rPr lang="pl-PL" dirty="0" smtClean="0"/>
              <a:t>tended </a:t>
            </a:r>
            <a:r>
              <a:rPr lang="pl-PL" dirty="0" smtClean="0"/>
              <a:t>support</a:t>
            </a:r>
            <a:endParaRPr lang="en-GB" dirty="0"/>
          </a:p>
        </p:txBody>
      </p:sp>
      <p:graphicFrame>
        <p:nvGraphicFramePr>
          <p:cNvPr id="4" name="Content Placeholder 3"/>
          <p:cNvGraphicFramePr>
            <a:graphicFrameLocks noGrp="1"/>
          </p:cNvGraphicFramePr>
          <p:nvPr>
            <p:ph idx="1"/>
            <p:extLst/>
          </p:nvPr>
        </p:nvGraphicFramePr>
        <p:xfrm>
          <a:off x="1043608" y="1988840"/>
          <a:ext cx="6948772" cy="3524232"/>
        </p:xfrm>
        <a:graphic>
          <a:graphicData uri="http://schemas.openxmlformats.org/drawingml/2006/table">
            <a:tbl>
              <a:tblPr firstRow="1" bandRow="1">
                <a:tableStyleId>{5C22544A-7EE6-4342-B048-85BDC9FD1C3A}</a:tableStyleId>
              </a:tblPr>
              <a:tblGrid>
                <a:gridCol w="3358607">
                  <a:extLst>
                    <a:ext uri="{9D8B030D-6E8A-4147-A177-3AD203B41FA5}">
                      <a16:colId xmlns:a16="http://schemas.microsoft.com/office/drawing/2014/main" val="20000"/>
                    </a:ext>
                  </a:extLst>
                </a:gridCol>
                <a:gridCol w="1910805">
                  <a:extLst>
                    <a:ext uri="{9D8B030D-6E8A-4147-A177-3AD203B41FA5}">
                      <a16:colId xmlns:a16="http://schemas.microsoft.com/office/drawing/2014/main" val="20001"/>
                    </a:ext>
                  </a:extLst>
                </a:gridCol>
                <a:gridCol w="1679360">
                  <a:extLst>
                    <a:ext uri="{9D8B030D-6E8A-4147-A177-3AD203B41FA5}">
                      <a16:colId xmlns:a16="http://schemas.microsoft.com/office/drawing/2014/main" val="20002"/>
                    </a:ext>
                  </a:extLst>
                </a:gridCol>
              </a:tblGrid>
              <a:tr h="462722">
                <a:tc>
                  <a:txBody>
                    <a:bodyPr/>
                    <a:lstStyle/>
                    <a:p>
                      <a:pPr marL="0" marR="0" fontAlgn="t">
                        <a:spcBef>
                          <a:spcPts val="0"/>
                        </a:spcBef>
                        <a:spcAft>
                          <a:spcPts val="0"/>
                        </a:spcAft>
                      </a:pPr>
                      <a:r>
                        <a:rPr lang="pl-PL" sz="2400" dirty="0" smtClean="0">
                          <a:effectLst/>
                          <a:latin typeface="Calibri" panose="020F0502020204030204" pitchFamily="34" charset="0"/>
                        </a:rPr>
                        <a:t>Version</a:t>
                      </a:r>
                      <a:endParaRPr lang="pl-PL" sz="2400" dirty="0">
                        <a:effectLst/>
                        <a:latin typeface="Calibri" panose="020F0502020204030204" pitchFamily="34"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fontAlgn="t">
                        <a:spcBef>
                          <a:spcPts val="0"/>
                        </a:spcBef>
                        <a:spcAft>
                          <a:spcPts val="0"/>
                        </a:spcAft>
                      </a:pPr>
                      <a:r>
                        <a:rPr lang="pl-PL" sz="2400">
                          <a:effectLst/>
                          <a:latin typeface="Calibri" panose="020F0502020204030204" pitchFamily="34" charset="0"/>
                        </a:rPr>
                        <a:t>Mainstream</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fontAlgn="t">
                        <a:spcBef>
                          <a:spcPts val="0"/>
                        </a:spcBef>
                        <a:spcAft>
                          <a:spcPts val="0"/>
                        </a:spcAft>
                      </a:pPr>
                      <a:r>
                        <a:rPr lang="pl-PL" sz="2400" dirty="0" smtClean="0">
                          <a:effectLst/>
                          <a:latin typeface="Calibri" panose="020F0502020204030204" pitchFamily="34" charset="0"/>
                        </a:rPr>
                        <a:t>Extended</a:t>
                      </a:r>
                      <a:endParaRPr lang="pl-PL" sz="2400" dirty="0">
                        <a:effectLst/>
                        <a:latin typeface="Calibri" panose="020F0502020204030204" pitchFamily="34" charset="0"/>
                      </a:endParaRP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545392">
                <a:tc>
                  <a:txBody>
                    <a:bodyPr/>
                    <a:lstStyle/>
                    <a:p>
                      <a:pPr marL="0" marR="0" fontAlgn="t">
                        <a:spcBef>
                          <a:spcPts val="0"/>
                        </a:spcBef>
                        <a:spcAft>
                          <a:spcPts val="0"/>
                        </a:spcAft>
                      </a:pPr>
                      <a:r>
                        <a:rPr lang="pl-PL" sz="2400" dirty="0" smtClean="0">
                          <a:effectLst/>
                          <a:latin typeface="Calibri" panose="020F0502020204030204" pitchFamily="34" charset="0"/>
                        </a:rPr>
                        <a:t>SQL Server 2000 </a:t>
                      </a:r>
                      <a:r>
                        <a:rPr lang="pl-PL" sz="2400" dirty="0">
                          <a:effectLst/>
                          <a:latin typeface="Calibri" panose="020F0502020204030204" pitchFamily="34" charset="0"/>
                        </a:rPr>
                        <a:t>SP4</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fontAlgn="t">
                        <a:spcBef>
                          <a:spcPts val="0"/>
                        </a:spcBef>
                        <a:spcAft>
                          <a:spcPts val="0"/>
                        </a:spcAft>
                      </a:pPr>
                      <a:r>
                        <a:rPr lang="pl-PL" sz="2400" b="1" dirty="0">
                          <a:solidFill>
                            <a:srgbClr val="FF0000"/>
                          </a:solidFill>
                          <a:effectLst/>
                          <a:latin typeface="Calibri" panose="020F0502020204030204" pitchFamily="34" charset="0"/>
                        </a:rPr>
                        <a:t>08-04-2008</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fontAlgn="t">
                        <a:spcBef>
                          <a:spcPts val="0"/>
                        </a:spcBef>
                        <a:spcAft>
                          <a:spcPts val="0"/>
                        </a:spcAft>
                      </a:pPr>
                      <a:r>
                        <a:rPr lang="pl-PL" sz="2400" b="1" dirty="0">
                          <a:solidFill>
                            <a:srgbClr val="FF0000"/>
                          </a:solidFill>
                          <a:effectLst/>
                          <a:latin typeface="Calibri" panose="020F0502020204030204" pitchFamily="34" charset="0"/>
                        </a:rPr>
                        <a:t>09-04-2013</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76064">
                <a:tc>
                  <a:txBody>
                    <a:bodyPr/>
                    <a:lstStyle/>
                    <a:p>
                      <a:pPr marL="0" marR="0" fontAlgn="t">
                        <a:spcBef>
                          <a:spcPts val="0"/>
                        </a:spcBef>
                        <a:spcAft>
                          <a:spcPts val="0"/>
                        </a:spcAft>
                      </a:pPr>
                      <a:r>
                        <a:rPr lang="pl-PL" sz="2400" dirty="0" smtClean="0">
                          <a:effectLst/>
                          <a:latin typeface="Calibri" panose="020F0502020204030204" pitchFamily="34" charset="0"/>
                        </a:rPr>
                        <a:t>SQL Server 2005 </a:t>
                      </a:r>
                      <a:r>
                        <a:rPr lang="pl-PL" sz="2400" dirty="0">
                          <a:effectLst/>
                          <a:latin typeface="Calibri" panose="020F0502020204030204" pitchFamily="34" charset="0"/>
                        </a:rPr>
                        <a:t>SP4</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fontAlgn="t">
                        <a:spcBef>
                          <a:spcPts val="0"/>
                        </a:spcBef>
                        <a:spcAft>
                          <a:spcPts val="0"/>
                        </a:spcAft>
                      </a:pPr>
                      <a:r>
                        <a:rPr lang="pl-PL" sz="2400" b="1" dirty="0">
                          <a:solidFill>
                            <a:srgbClr val="FF0000"/>
                          </a:solidFill>
                          <a:effectLst/>
                          <a:latin typeface="Calibri" panose="020F0502020204030204" pitchFamily="34" charset="0"/>
                        </a:rPr>
                        <a:t>12-04-2011</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fontAlgn="t">
                        <a:spcBef>
                          <a:spcPts val="0"/>
                        </a:spcBef>
                        <a:spcAft>
                          <a:spcPts val="0"/>
                        </a:spcAft>
                      </a:pPr>
                      <a:r>
                        <a:rPr lang="pl-PL" sz="2400" b="1" dirty="0">
                          <a:solidFill>
                            <a:srgbClr val="FFC000"/>
                          </a:solidFill>
                          <a:effectLst/>
                          <a:latin typeface="Calibri" panose="020F0502020204030204" pitchFamily="34" charset="0"/>
                        </a:rPr>
                        <a:t>12-04-2016</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95256">
                <a:tc>
                  <a:txBody>
                    <a:bodyPr/>
                    <a:lstStyle/>
                    <a:p>
                      <a:pPr marL="0" marR="0" fontAlgn="t">
                        <a:spcBef>
                          <a:spcPts val="0"/>
                        </a:spcBef>
                        <a:spcAft>
                          <a:spcPts val="0"/>
                        </a:spcAft>
                      </a:pPr>
                      <a:r>
                        <a:rPr lang="pl-PL" sz="2400" dirty="0" smtClean="0">
                          <a:effectLst/>
                          <a:latin typeface="Calibri" panose="020F0502020204030204" pitchFamily="34" charset="0"/>
                        </a:rPr>
                        <a:t>SQL Server 2008 </a:t>
                      </a:r>
                      <a:r>
                        <a:rPr lang="pl-PL" sz="2400" dirty="0">
                          <a:effectLst/>
                          <a:latin typeface="Calibri" panose="020F0502020204030204" pitchFamily="34" charset="0"/>
                        </a:rPr>
                        <a:t>SP4</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fontAlgn="t">
                        <a:spcBef>
                          <a:spcPts val="0"/>
                        </a:spcBef>
                        <a:spcAft>
                          <a:spcPts val="0"/>
                        </a:spcAft>
                      </a:pPr>
                      <a:r>
                        <a:rPr lang="pl-PL" sz="2400" b="1" dirty="0">
                          <a:solidFill>
                            <a:srgbClr val="FF0000"/>
                          </a:solidFill>
                          <a:effectLst/>
                          <a:latin typeface="Calibri" panose="020F0502020204030204" pitchFamily="34" charset="0"/>
                        </a:rPr>
                        <a:t>08-04-2014</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fontAlgn="t">
                        <a:spcBef>
                          <a:spcPts val="0"/>
                        </a:spcBef>
                        <a:spcAft>
                          <a:spcPts val="0"/>
                        </a:spcAft>
                      </a:pPr>
                      <a:r>
                        <a:rPr lang="pl-PL" sz="2400" dirty="0">
                          <a:effectLst/>
                          <a:latin typeface="Calibri" panose="020F0502020204030204" pitchFamily="34" charset="0"/>
                        </a:rPr>
                        <a:t>09-07-2019</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62492">
                <a:tc>
                  <a:txBody>
                    <a:bodyPr/>
                    <a:lstStyle/>
                    <a:p>
                      <a:pPr marL="0" marR="0" fontAlgn="t">
                        <a:spcBef>
                          <a:spcPts val="0"/>
                        </a:spcBef>
                        <a:spcAft>
                          <a:spcPts val="0"/>
                        </a:spcAft>
                      </a:pPr>
                      <a:r>
                        <a:rPr lang="pl-PL" sz="2400" dirty="0" smtClean="0">
                          <a:effectLst/>
                          <a:latin typeface="Calibri" panose="020F0502020204030204" pitchFamily="34" charset="0"/>
                        </a:rPr>
                        <a:t>SQL Server 2008 </a:t>
                      </a:r>
                      <a:r>
                        <a:rPr lang="pl-PL" sz="2400" dirty="0">
                          <a:effectLst/>
                          <a:latin typeface="Calibri" panose="020F0502020204030204" pitchFamily="34" charset="0"/>
                        </a:rPr>
                        <a:t>R2 SP3</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fontAlgn="t">
                        <a:spcBef>
                          <a:spcPts val="0"/>
                        </a:spcBef>
                        <a:spcAft>
                          <a:spcPts val="0"/>
                        </a:spcAft>
                      </a:pPr>
                      <a:r>
                        <a:rPr lang="pl-PL" sz="2400">
                          <a:effectLst/>
                          <a:latin typeface="Calibri" panose="020F0502020204030204" pitchFamily="34" charset="0"/>
                        </a:rPr>
                        <a:t>08-04-2014</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fontAlgn="t">
                        <a:spcBef>
                          <a:spcPts val="0"/>
                        </a:spcBef>
                        <a:spcAft>
                          <a:spcPts val="0"/>
                        </a:spcAft>
                      </a:pPr>
                      <a:r>
                        <a:rPr lang="pl-PL" sz="2400">
                          <a:effectLst/>
                          <a:latin typeface="Calibri" panose="020F0502020204030204" pitchFamily="34" charset="0"/>
                        </a:rPr>
                        <a:t>09-07-2019</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68744">
                <a:tc>
                  <a:txBody>
                    <a:bodyPr/>
                    <a:lstStyle/>
                    <a:p>
                      <a:pPr marL="0" marR="0" fontAlgn="t">
                        <a:spcBef>
                          <a:spcPts val="0"/>
                        </a:spcBef>
                        <a:spcAft>
                          <a:spcPts val="0"/>
                        </a:spcAft>
                      </a:pPr>
                      <a:r>
                        <a:rPr lang="pl-PL" sz="2400" dirty="0" smtClean="0">
                          <a:effectLst/>
                          <a:latin typeface="Calibri" panose="020F0502020204030204" pitchFamily="34" charset="0"/>
                        </a:rPr>
                        <a:t>SQL Server 2012 </a:t>
                      </a:r>
                      <a:r>
                        <a:rPr lang="pl-PL" sz="2400" dirty="0">
                          <a:effectLst/>
                          <a:latin typeface="Calibri" panose="020F0502020204030204" pitchFamily="34" charset="0"/>
                        </a:rPr>
                        <a:t>SP2</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fontAlgn="t">
                        <a:spcBef>
                          <a:spcPts val="0"/>
                        </a:spcBef>
                        <a:spcAft>
                          <a:spcPts val="0"/>
                        </a:spcAft>
                      </a:pPr>
                      <a:r>
                        <a:rPr lang="pl-PL" sz="2400">
                          <a:effectLst/>
                          <a:latin typeface="Calibri" panose="020F0502020204030204" pitchFamily="34" charset="0"/>
                        </a:rPr>
                        <a:t>11-07-2017</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fontAlgn="t">
                        <a:spcBef>
                          <a:spcPts val="0"/>
                        </a:spcBef>
                        <a:spcAft>
                          <a:spcPts val="0"/>
                        </a:spcAft>
                      </a:pPr>
                      <a:r>
                        <a:rPr lang="pl-PL" sz="2400">
                          <a:effectLst/>
                          <a:latin typeface="Calibri" panose="020F0502020204030204" pitchFamily="34" charset="0"/>
                        </a:rPr>
                        <a:t>12-07-2022</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504056">
                <a:tc>
                  <a:txBody>
                    <a:bodyPr/>
                    <a:lstStyle/>
                    <a:p>
                      <a:pPr marL="0" marR="0" fontAlgn="t">
                        <a:spcBef>
                          <a:spcPts val="0"/>
                        </a:spcBef>
                        <a:spcAft>
                          <a:spcPts val="0"/>
                        </a:spcAft>
                      </a:pPr>
                      <a:r>
                        <a:rPr lang="pl-PL" sz="2400" dirty="0" smtClean="0">
                          <a:effectLst/>
                          <a:latin typeface="Calibri" panose="020F0502020204030204" pitchFamily="34" charset="0"/>
                        </a:rPr>
                        <a:t>SQL Server 2014 </a:t>
                      </a:r>
                      <a:r>
                        <a:rPr lang="pl-PL" sz="2400" dirty="0">
                          <a:effectLst/>
                          <a:latin typeface="Calibri" panose="020F0502020204030204" pitchFamily="34" charset="0"/>
                        </a:rPr>
                        <a:t>SP1</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fontAlgn="t">
                        <a:spcBef>
                          <a:spcPts val="0"/>
                        </a:spcBef>
                        <a:spcAft>
                          <a:spcPts val="0"/>
                        </a:spcAft>
                      </a:pPr>
                      <a:r>
                        <a:rPr lang="pl-PL" sz="2400">
                          <a:effectLst/>
                          <a:latin typeface="Calibri" panose="020F0502020204030204" pitchFamily="34" charset="0"/>
                        </a:rPr>
                        <a:t>09-07-2019</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fontAlgn="t">
                        <a:spcBef>
                          <a:spcPts val="0"/>
                        </a:spcBef>
                        <a:spcAft>
                          <a:spcPts val="0"/>
                        </a:spcAft>
                      </a:pPr>
                      <a:r>
                        <a:rPr lang="pl-PL" sz="2400" dirty="0">
                          <a:effectLst/>
                          <a:latin typeface="Calibri" panose="020F0502020204030204" pitchFamily="34" charset="0"/>
                        </a:rPr>
                        <a:t>09-07-2024</a:t>
                      </a:r>
                    </a:p>
                  </a:txBody>
                  <a:tcPr marL="50800" marR="50800" marT="50800" marB="508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5" name="TextBox 4"/>
          <p:cNvSpPr txBox="1"/>
          <p:nvPr/>
        </p:nvSpPr>
        <p:spPr>
          <a:xfrm>
            <a:off x="1043608" y="5764614"/>
            <a:ext cx="7277954" cy="523220"/>
          </a:xfrm>
          <a:prstGeom prst="rect">
            <a:avLst/>
          </a:prstGeom>
          <a:noFill/>
        </p:spPr>
        <p:txBody>
          <a:bodyPr wrap="none" rtlCol="0">
            <a:spAutoFit/>
          </a:bodyPr>
          <a:lstStyle/>
          <a:p>
            <a:r>
              <a:rPr lang="en-GB" sz="2800" dirty="0">
                <a:hlinkClick r:id="rId2"/>
              </a:rPr>
              <a:t>https://</a:t>
            </a:r>
            <a:r>
              <a:rPr lang="en-GB" sz="2800" dirty="0" smtClean="0">
                <a:hlinkClick r:id="rId2"/>
              </a:rPr>
              <a:t>support.microsoft.com/en-us/lifecycle</a:t>
            </a:r>
            <a:r>
              <a:rPr lang="pl-PL" sz="2800" dirty="0" smtClean="0"/>
              <a:t> </a:t>
            </a:r>
            <a:endParaRPr lang="en-GB" sz="2800" dirty="0"/>
          </a:p>
        </p:txBody>
      </p:sp>
    </p:spTree>
    <p:extLst>
      <p:ext uri="{BB962C8B-B14F-4D97-AF65-F5344CB8AC3E}">
        <p14:creationId xmlns:p14="http://schemas.microsoft.com/office/powerpoint/2010/main" val="114677262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873"/>
            <a:ext cx="8229600" cy="1143000"/>
          </a:xfrm>
        </p:spPr>
        <p:txBody>
          <a:bodyPr>
            <a:normAutofit/>
          </a:bodyPr>
          <a:lstStyle/>
          <a:p>
            <a:r>
              <a:rPr lang="en-GB" dirty="0" smtClean="0"/>
              <a:t>Why Upgrade?</a:t>
            </a:r>
            <a:endParaRPr lang="en-GB" dirty="0"/>
          </a:p>
        </p:txBody>
      </p:sp>
      <p:sp>
        <p:nvSpPr>
          <p:cNvPr id="3" name="Content Placeholder 2"/>
          <p:cNvSpPr>
            <a:spLocks noGrp="1"/>
          </p:cNvSpPr>
          <p:nvPr>
            <p:ph idx="1"/>
          </p:nvPr>
        </p:nvSpPr>
        <p:spPr/>
        <p:txBody>
          <a:bodyPr>
            <a:normAutofit/>
          </a:bodyPr>
          <a:lstStyle/>
          <a:p>
            <a:r>
              <a:rPr lang="en-US" dirty="0" smtClean="0"/>
              <a:t>New features</a:t>
            </a:r>
            <a:endParaRPr lang="en-US" dirty="0"/>
          </a:p>
        </p:txBody>
      </p:sp>
      <p:graphicFrame>
        <p:nvGraphicFramePr>
          <p:cNvPr id="4" name="Diagram 3"/>
          <p:cNvGraphicFramePr/>
          <p:nvPr>
            <p:extLst>
              <p:ext uri="{D42A27DB-BD31-4B8C-83A1-F6EECF244321}">
                <p14:modId xmlns:p14="http://schemas.microsoft.com/office/powerpoint/2010/main" val="4277487926"/>
              </p:ext>
            </p:extLst>
          </p:nvPr>
        </p:nvGraphicFramePr>
        <p:xfrm>
          <a:off x="815662" y="2081124"/>
          <a:ext cx="7710152" cy="4776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707502" y="2322559"/>
            <a:ext cx="874465" cy="400110"/>
          </a:xfrm>
          <a:prstGeom prst="rect">
            <a:avLst/>
          </a:prstGeom>
          <a:noFill/>
        </p:spPr>
        <p:txBody>
          <a:bodyPr wrap="square" rtlCol="0">
            <a:spAutoFit/>
          </a:bodyPr>
          <a:lstStyle/>
          <a:p>
            <a:r>
              <a:rPr lang="en-GB" sz="2000" dirty="0" smtClean="0"/>
              <a:t>2012</a:t>
            </a:r>
            <a:endParaRPr lang="en-GB" dirty="0"/>
          </a:p>
        </p:txBody>
      </p:sp>
      <p:sp>
        <p:nvSpPr>
          <p:cNvPr id="6" name="TextBox 5"/>
          <p:cNvSpPr txBox="1"/>
          <p:nvPr/>
        </p:nvSpPr>
        <p:spPr>
          <a:xfrm>
            <a:off x="4326218" y="2318197"/>
            <a:ext cx="755335" cy="400110"/>
          </a:xfrm>
          <a:prstGeom prst="rect">
            <a:avLst/>
          </a:prstGeom>
          <a:noFill/>
        </p:spPr>
        <p:txBody>
          <a:bodyPr wrap="none" rtlCol="0">
            <a:spAutoFit/>
          </a:bodyPr>
          <a:lstStyle/>
          <a:p>
            <a:r>
              <a:rPr lang="en-GB" sz="2000" dirty="0" smtClean="0"/>
              <a:t>2014</a:t>
            </a:r>
            <a:endParaRPr lang="en-GB" dirty="0"/>
          </a:p>
        </p:txBody>
      </p:sp>
      <p:sp>
        <p:nvSpPr>
          <p:cNvPr id="7" name="TextBox 6"/>
          <p:cNvSpPr txBox="1"/>
          <p:nvPr/>
        </p:nvSpPr>
        <p:spPr>
          <a:xfrm>
            <a:off x="6825804" y="2318197"/>
            <a:ext cx="995234" cy="707886"/>
          </a:xfrm>
          <a:prstGeom prst="rect">
            <a:avLst/>
          </a:prstGeom>
          <a:noFill/>
        </p:spPr>
        <p:txBody>
          <a:bodyPr wrap="square" rtlCol="0">
            <a:spAutoFit/>
          </a:bodyPr>
          <a:lstStyle/>
          <a:p>
            <a:r>
              <a:rPr lang="en-GB" sz="2000" dirty="0" smtClean="0"/>
              <a:t>2016 (CTP)</a:t>
            </a:r>
            <a:endParaRPr lang="en-GB" sz="2000" dirty="0"/>
          </a:p>
        </p:txBody>
      </p:sp>
    </p:spTree>
    <p:extLst>
      <p:ext uri="{BB962C8B-B14F-4D97-AF65-F5344CB8AC3E}">
        <p14:creationId xmlns:p14="http://schemas.microsoft.com/office/powerpoint/2010/main" val="2801304470"/>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7" name="Rectangle 5"/>
          <p:cNvSpPr>
            <a:spLocks noGrp="1" noChangeArrowheads="1"/>
          </p:cNvSpPr>
          <p:nvPr>
            <p:ph type="title"/>
          </p:nvPr>
        </p:nvSpPr>
        <p:spPr>
          <a:xfrm>
            <a:off x="389436" y="643063"/>
            <a:ext cx="8363938" cy="457168"/>
          </a:xfrm>
        </p:spPr>
        <p:txBody>
          <a:bodyPr>
            <a:normAutofit fontScale="90000"/>
          </a:bodyPr>
          <a:lstStyle/>
          <a:p>
            <a:pPr defTabSz="685955">
              <a:defRPr/>
            </a:pPr>
            <a:r>
              <a:rPr lang="en-GB" dirty="0" smtClean="0"/>
              <a:t>Upgrade life-cycle?</a:t>
            </a:r>
            <a:endParaRPr dirty="0"/>
          </a:p>
        </p:txBody>
      </p:sp>
      <p:graphicFrame>
        <p:nvGraphicFramePr>
          <p:cNvPr id="3" name="Diagram 2"/>
          <p:cNvGraphicFramePr/>
          <p:nvPr>
            <p:extLst/>
          </p:nvPr>
        </p:nvGraphicFramePr>
        <p:xfrm>
          <a:off x="1656347" y="1338179"/>
          <a:ext cx="6561221" cy="4701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03716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FF741BEA-AAB4-4734-BA26-66001B6D200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14BEDB0F-EFB4-4948-94EB-E032B3652A6E}"/>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graphicEl>
                                              <a:dgm id="{55488C4C-CD2C-4283-8873-617BB4D41ADA}"/>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graphicEl>
                                              <a:dgm id="{D0899998-E584-4682-BDB8-03F2DD2310F0}"/>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graphicEl>
                                              <a:dgm id="{3A4B64C3-0FFF-4F9A-AEBD-04EC97E564DD}"/>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graphicEl>
                                              <a:dgm id="{9D74A438-F18F-4B73-BC61-BF64ED15E4ED}"/>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graphicEl>
                                              <a:dgm id="{E12539E7-F136-4E7E-A422-19292441600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What to choose ?</a:t>
            </a:r>
            <a:endParaRPr lang="en-GB" dirty="0"/>
          </a:p>
        </p:txBody>
      </p:sp>
      <p:sp>
        <p:nvSpPr>
          <p:cNvPr id="3" name="Content Placeholder 2"/>
          <p:cNvSpPr>
            <a:spLocks noGrp="1"/>
          </p:cNvSpPr>
          <p:nvPr>
            <p:ph idx="1"/>
          </p:nvPr>
        </p:nvSpPr>
        <p:spPr/>
        <p:txBody>
          <a:bodyPr/>
          <a:lstStyle/>
          <a:p>
            <a:r>
              <a:rPr lang="en-US" dirty="0" smtClean="0"/>
              <a:t>Components</a:t>
            </a:r>
          </a:p>
          <a:p>
            <a:r>
              <a:rPr lang="en-US" dirty="0" smtClean="0"/>
              <a:t>Editions</a:t>
            </a:r>
          </a:p>
          <a:p>
            <a:r>
              <a:rPr lang="en-US" dirty="0" smtClean="0"/>
              <a:t>Partial upgrade</a:t>
            </a:r>
          </a:p>
          <a:p>
            <a:r>
              <a:rPr lang="en-US" dirty="0" smtClean="0"/>
              <a:t>Upgrading over time</a:t>
            </a:r>
          </a:p>
          <a:p>
            <a:r>
              <a:rPr lang="en-US" dirty="0" smtClean="0"/>
              <a:t>Effect on application</a:t>
            </a:r>
          </a:p>
          <a:p>
            <a:r>
              <a:rPr lang="en-US" dirty="0" smtClean="0"/>
              <a:t>Availability</a:t>
            </a:r>
          </a:p>
          <a:p>
            <a:r>
              <a:rPr lang="en-US" dirty="0" smtClean="0"/>
              <a:t>Rollback</a:t>
            </a:r>
            <a:endParaRPr lang="en-US" dirty="0"/>
          </a:p>
        </p:txBody>
      </p:sp>
    </p:spTree>
    <p:extLst>
      <p:ext uri="{BB962C8B-B14F-4D97-AF65-F5344CB8AC3E}">
        <p14:creationId xmlns:p14="http://schemas.microsoft.com/office/powerpoint/2010/main" val="28233380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 presetClass="entr" presetSubtype="4" fill="hold" grpId="0" nodeType="after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 calcmode="lin" valueType="num">
                                      <p:cBhvr additive="base">
                                        <p:cTn id="2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additive="base">
                                        <p:cTn id="2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2" presetClass="entr" presetSubtype="4" fill="hold" grpId="0" nodeType="after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ID="2" presetClass="entr" presetSubtype="4" fill="hold" grpId="0" nodeType="after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 calcmode="lin" valueType="num">
                                      <p:cBhvr additive="base">
                                        <p:cTn id="38"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Ask</a:t>
            </a:r>
            <a:endParaRPr lang="en-US" dirty="0"/>
          </a:p>
        </p:txBody>
      </p:sp>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519290" y="2076469"/>
            <a:ext cx="7699022" cy="4163888"/>
          </a:xfrm>
          <a:prstGeom prst="rect">
            <a:avLst/>
          </a:prstGeom>
        </p:spPr>
      </p:pic>
      <p:sp>
        <p:nvSpPr>
          <p:cNvPr id="5" name="Cloud Callout 4"/>
          <p:cNvSpPr/>
          <p:nvPr/>
        </p:nvSpPr>
        <p:spPr>
          <a:xfrm>
            <a:off x="4572000" y="1077402"/>
            <a:ext cx="3646312" cy="2639630"/>
          </a:xfrm>
          <a:prstGeom prst="cloud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solidFill>
                  <a:srgbClr val="FFFF00"/>
                </a:solidFill>
                <a:effectLst>
                  <a:outerShdw blurRad="38100" dist="38100" dir="2700000" algn="tl">
                    <a:srgbClr val="000000">
                      <a:alpha val="43137"/>
                    </a:srgbClr>
                  </a:outerShdw>
                </a:effectLst>
                <a:latin typeface="Eras Light ITC" panose="020B0402030504020804" pitchFamily="34" charset="0"/>
              </a:rPr>
              <a:t>Boss says ready </a:t>
            </a:r>
            <a:r>
              <a:rPr lang="en-US" sz="2400" dirty="0" smtClean="0">
                <a:solidFill>
                  <a:srgbClr val="FFFF00"/>
                </a:solidFill>
                <a:effectLst>
                  <a:outerShdw blurRad="38100" dist="38100" dir="2700000" algn="tl">
                    <a:srgbClr val="000000">
                      <a:alpha val="43137"/>
                    </a:srgbClr>
                  </a:outerShdw>
                </a:effectLst>
                <a:latin typeface="Eras Light ITC" panose="020B0402030504020804" pitchFamily="34" charset="0"/>
              </a:rPr>
              <a:t>to </a:t>
            </a:r>
            <a:r>
              <a:rPr lang="en-US" sz="2400" dirty="0" smtClean="0">
                <a:solidFill>
                  <a:srgbClr val="FFFF00"/>
                </a:solidFill>
                <a:effectLst>
                  <a:outerShdw blurRad="38100" dist="38100" dir="2700000" algn="tl">
                    <a:srgbClr val="000000">
                      <a:alpha val="43137"/>
                    </a:srgbClr>
                  </a:outerShdw>
                </a:effectLst>
                <a:latin typeface="Eras Light ITC" panose="020B0402030504020804" pitchFamily="34" charset="0"/>
              </a:rPr>
              <a:t>upgrade…!!</a:t>
            </a:r>
            <a:endParaRPr lang="en-US" sz="2400" dirty="0">
              <a:solidFill>
                <a:srgbClr val="FFFF00"/>
              </a:solidFill>
              <a:effectLst>
                <a:outerShdw blurRad="38100" dist="38100" dir="2700000" algn="tl">
                  <a:srgbClr val="000000">
                    <a:alpha val="43137"/>
                  </a:srgbClr>
                </a:outerShdw>
              </a:effectLst>
              <a:latin typeface="Eras Light ITC" panose="020B0402030504020804" pitchFamily="34" charset="0"/>
            </a:endParaRPr>
          </a:p>
        </p:txBody>
      </p:sp>
    </p:spTree>
    <p:extLst>
      <p:ext uri="{BB962C8B-B14F-4D97-AF65-F5344CB8AC3E}">
        <p14:creationId xmlns:p14="http://schemas.microsoft.com/office/powerpoint/2010/main" val="9140790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Answers</a:t>
            </a:r>
            <a:endParaRPr lang="en-US" dirty="0"/>
          </a:p>
        </p:txBody>
      </p:sp>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452106" y="1160710"/>
            <a:ext cx="3623732" cy="5174271"/>
          </a:xfrm>
          <a:prstGeom prst="rect">
            <a:avLst/>
          </a:prstGeom>
        </p:spPr>
      </p:pic>
      <p:sp>
        <p:nvSpPr>
          <p:cNvPr id="4" name="Cloud Callout 3"/>
          <p:cNvSpPr/>
          <p:nvPr/>
        </p:nvSpPr>
        <p:spPr>
          <a:xfrm>
            <a:off x="6029881" y="1065375"/>
            <a:ext cx="2641600" cy="1873956"/>
          </a:xfrm>
          <a:prstGeom prst="cloudCallout">
            <a:avLst>
              <a:gd name="adj1" fmla="val -60149"/>
              <a:gd name="adj2" fmla="val 37743"/>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000" dirty="0" smtClean="0"/>
              <a:t>Aw damn. </a:t>
            </a:r>
          </a:p>
          <a:p>
            <a:pPr algn="ctr"/>
            <a:r>
              <a:rPr lang="en-US" sz="2000" dirty="0" smtClean="0"/>
              <a:t>I </a:t>
            </a:r>
            <a:r>
              <a:rPr lang="en-US" sz="2000" dirty="0" smtClean="0"/>
              <a:t>don’t know where to start?</a:t>
            </a:r>
            <a:endParaRPr lang="en-US" sz="2000" dirty="0"/>
          </a:p>
        </p:txBody>
      </p:sp>
    </p:spTree>
    <p:extLst>
      <p:ext uri="{BB962C8B-B14F-4D97-AF65-F5344CB8AC3E}">
        <p14:creationId xmlns:p14="http://schemas.microsoft.com/office/powerpoint/2010/main" val="3081802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let this happen to you</a:t>
            </a:r>
            <a:endParaRPr lang="en-US" dirty="0"/>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78032" y="1567110"/>
            <a:ext cx="8419540" cy="3524179"/>
          </a:xfrm>
          <a:prstGeom prst="rect">
            <a:avLst/>
          </a:prstGeom>
        </p:spPr>
      </p:pic>
    </p:spTree>
    <p:extLst>
      <p:ext uri="{BB962C8B-B14F-4D97-AF65-F5344CB8AC3E}">
        <p14:creationId xmlns:p14="http://schemas.microsoft.com/office/powerpoint/2010/main" val="1710655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Look back…</a:t>
            </a:r>
            <a:endParaRPr lang="en-GB" dirty="0"/>
          </a:p>
        </p:txBody>
      </p:sp>
      <p:sp>
        <p:nvSpPr>
          <p:cNvPr id="3" name="Content Placeholder 2"/>
          <p:cNvSpPr>
            <a:spLocks noGrp="1"/>
          </p:cNvSpPr>
          <p:nvPr>
            <p:ph idx="1"/>
          </p:nvPr>
        </p:nvSpPr>
        <p:spPr/>
        <p:txBody>
          <a:bodyPr/>
          <a:lstStyle/>
          <a:p>
            <a:r>
              <a:rPr lang="en-US" dirty="0" smtClean="0"/>
              <a:t>Backward compatibility</a:t>
            </a:r>
          </a:p>
          <a:p>
            <a:r>
              <a:rPr lang="en-US" dirty="0" smtClean="0"/>
              <a:t>Deprecated Features</a:t>
            </a:r>
          </a:p>
          <a:p>
            <a:r>
              <a:rPr lang="en-US" dirty="0" smtClean="0"/>
              <a:t>Discontinued Features</a:t>
            </a:r>
          </a:p>
          <a:p>
            <a:r>
              <a:rPr lang="en-US" dirty="0" smtClean="0"/>
              <a:t>Breaking Changes</a:t>
            </a:r>
          </a:p>
          <a:p>
            <a:r>
              <a:rPr lang="en-US" dirty="0" smtClean="0"/>
              <a:t>Behavior Changes</a:t>
            </a:r>
            <a:endParaRPr lang="en-US" dirty="0"/>
          </a:p>
        </p:txBody>
      </p:sp>
    </p:spTree>
    <p:extLst>
      <p:ext uri="{BB962C8B-B14F-4D97-AF65-F5344CB8AC3E}">
        <p14:creationId xmlns:p14="http://schemas.microsoft.com/office/powerpoint/2010/main" val="231263732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a:t>
            </a:r>
            <a:endParaRPr lang="en-US" dirty="0"/>
          </a:p>
        </p:txBody>
      </p:sp>
      <p:sp>
        <p:nvSpPr>
          <p:cNvPr id="3" name="Content Placeholder 2"/>
          <p:cNvSpPr>
            <a:spLocks noGrp="1"/>
          </p:cNvSpPr>
          <p:nvPr>
            <p:ph idx="1"/>
          </p:nvPr>
        </p:nvSpPr>
        <p:spPr/>
        <p:txBody>
          <a:bodyPr>
            <a:normAutofit/>
          </a:bodyPr>
          <a:lstStyle/>
          <a:p>
            <a:r>
              <a:rPr lang="en-US" dirty="0"/>
              <a:t>Preparing to Upgrade</a:t>
            </a:r>
          </a:p>
          <a:p>
            <a:pPr lvl="1"/>
            <a:r>
              <a:rPr lang="en-US" dirty="0">
                <a:cs typeface="Calibri"/>
              </a:rPr>
              <a:t>Review upgrade documentation and resources</a:t>
            </a:r>
          </a:p>
          <a:p>
            <a:pPr lvl="1"/>
            <a:r>
              <a:rPr lang="en-US" dirty="0" smtClean="0">
                <a:cs typeface="Calibri"/>
              </a:rPr>
              <a:t>Document your resources and environment</a:t>
            </a:r>
          </a:p>
          <a:p>
            <a:pPr lvl="1"/>
            <a:r>
              <a:rPr lang="en-US" dirty="0" smtClean="0">
                <a:cs typeface="Calibri"/>
              </a:rPr>
              <a:t>Identify </a:t>
            </a:r>
            <a:r>
              <a:rPr lang="en-US" dirty="0">
                <a:cs typeface="Calibri"/>
              </a:rPr>
              <a:t>upgrade requirements</a:t>
            </a:r>
          </a:p>
          <a:p>
            <a:pPr lvl="1"/>
            <a:r>
              <a:rPr lang="en-US" dirty="0" smtClean="0">
                <a:cs typeface="Calibri"/>
              </a:rPr>
              <a:t>Decide </a:t>
            </a:r>
            <a:r>
              <a:rPr lang="en-US" dirty="0">
                <a:cs typeface="Calibri"/>
              </a:rPr>
              <a:t>on upgrade </a:t>
            </a:r>
            <a:r>
              <a:rPr lang="en-US" dirty="0" smtClean="0">
                <a:cs typeface="Calibri"/>
              </a:rPr>
              <a:t>strategy</a:t>
            </a:r>
            <a:endParaRPr lang="en-US" dirty="0">
              <a:cs typeface="Calibri"/>
            </a:endParaRPr>
          </a:p>
          <a:p>
            <a:pPr lvl="1"/>
            <a:r>
              <a:rPr lang="en-US" dirty="0" smtClean="0">
                <a:cs typeface="Calibri"/>
              </a:rPr>
              <a:t>Upgrade High-Availability </a:t>
            </a:r>
            <a:r>
              <a:rPr lang="en-US" dirty="0">
                <a:cs typeface="Calibri"/>
              </a:rPr>
              <a:t>servers</a:t>
            </a:r>
          </a:p>
          <a:p>
            <a:pPr lvl="1"/>
            <a:r>
              <a:rPr lang="en-US" dirty="0">
                <a:cs typeface="Calibri"/>
              </a:rPr>
              <a:t>Establish backup and rollback plans</a:t>
            </a:r>
          </a:p>
          <a:p>
            <a:pPr lvl="1"/>
            <a:r>
              <a:rPr lang="en-US" sz="4400" u="sng" dirty="0" smtClean="0">
                <a:cs typeface="Calibri"/>
              </a:rPr>
              <a:t>Test </a:t>
            </a:r>
            <a:r>
              <a:rPr lang="en-US" sz="4400" u="sng" dirty="0">
                <a:cs typeface="Calibri"/>
              </a:rPr>
              <a:t>the plan!!!</a:t>
            </a:r>
          </a:p>
          <a:p>
            <a:endParaRPr lang="en-US" dirty="0"/>
          </a:p>
        </p:txBody>
      </p:sp>
    </p:spTree>
    <p:extLst>
      <p:ext uri="{BB962C8B-B14F-4D97-AF65-F5344CB8AC3E}">
        <p14:creationId xmlns:p14="http://schemas.microsoft.com/office/powerpoint/2010/main" val="95171978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additive="base">
                                        <p:cTn id="4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Pre-Upgrade</a:t>
            </a:r>
            <a:endParaRPr lang="en-US" dirty="0"/>
          </a:p>
        </p:txBody>
      </p:sp>
      <p:sp>
        <p:nvSpPr>
          <p:cNvPr id="3" name="Text Placeholder 2"/>
          <p:cNvSpPr>
            <a:spLocks noGrp="1"/>
          </p:cNvSpPr>
          <p:nvPr>
            <p:ph idx="1"/>
          </p:nvPr>
        </p:nvSpPr>
        <p:spPr>
          <a:xfrm>
            <a:off x="457200" y="1569733"/>
            <a:ext cx="8363938" cy="5064531"/>
          </a:xfrm>
        </p:spPr>
        <p:txBody>
          <a:bodyPr>
            <a:normAutofit fontScale="92500" lnSpcReduction="20000"/>
          </a:bodyPr>
          <a:lstStyle/>
          <a:p>
            <a:r>
              <a:rPr lang="en-US" dirty="0" smtClean="0"/>
              <a:t>Pre-Upgrade</a:t>
            </a:r>
          </a:p>
          <a:p>
            <a:pPr lvl="1"/>
            <a:r>
              <a:rPr lang="en-US" dirty="0" smtClean="0">
                <a:cs typeface="Calibri"/>
              </a:rPr>
              <a:t>Check environment</a:t>
            </a:r>
          </a:p>
          <a:p>
            <a:pPr lvl="2"/>
            <a:r>
              <a:rPr lang="en-US" dirty="0" smtClean="0">
                <a:cs typeface="Calibri"/>
              </a:rPr>
              <a:t>Run SQL Server Upgrade Advisor </a:t>
            </a:r>
            <a:r>
              <a:rPr lang="en-US" sz="1900" dirty="0" smtClean="0">
                <a:cs typeface="Calibri"/>
              </a:rPr>
              <a:t>(2008 R2 SP3, 2012 SP1 &amp; 2014)</a:t>
            </a:r>
            <a:endParaRPr lang="en-US" dirty="0" smtClean="0">
              <a:cs typeface="Calibri"/>
            </a:endParaRPr>
          </a:p>
          <a:p>
            <a:pPr lvl="2"/>
            <a:r>
              <a:rPr lang="en-US" dirty="0" smtClean="0">
                <a:cs typeface="Calibri"/>
              </a:rPr>
              <a:t>Ensure</a:t>
            </a:r>
            <a:r>
              <a:rPr lang="en-US" baseline="0" dirty="0" smtClean="0">
                <a:cs typeface="Calibri"/>
              </a:rPr>
              <a:t> environment is clean</a:t>
            </a:r>
          </a:p>
          <a:p>
            <a:pPr lvl="3"/>
            <a:r>
              <a:rPr lang="en-US" dirty="0" smtClean="0">
                <a:cs typeface="Calibri"/>
              </a:rPr>
              <a:t>Check database consistency</a:t>
            </a:r>
            <a:r>
              <a:rPr lang="en-US" baseline="0" dirty="0" smtClean="0">
                <a:cs typeface="Calibri"/>
              </a:rPr>
              <a:t> </a:t>
            </a:r>
          </a:p>
          <a:p>
            <a:pPr lvl="3"/>
            <a:r>
              <a:rPr lang="en-US" baseline="0" dirty="0" smtClean="0">
                <a:cs typeface="Calibri"/>
              </a:rPr>
              <a:t>Consider shrink Data file (read-only </a:t>
            </a:r>
            <a:r>
              <a:rPr lang="en-US" baseline="0" dirty="0" smtClean="0">
                <a:cs typeface="Calibri"/>
              </a:rPr>
              <a:t>DB) </a:t>
            </a:r>
            <a:r>
              <a:rPr lang="en-US" baseline="0" dirty="0" smtClean="0">
                <a:cs typeface="Calibri"/>
              </a:rPr>
              <a:t>and log files</a:t>
            </a:r>
          </a:p>
          <a:p>
            <a:pPr marL="1204043" lvl="3" indent="-259625" defTabSz="685955">
              <a:lnSpc>
                <a:spcPct val="90000"/>
              </a:lnSpc>
              <a:buSzPct val="100000"/>
              <a:buBlip>
                <a:blip r:embed="rId2"/>
              </a:buBlip>
              <a:defRPr/>
            </a:pPr>
            <a:r>
              <a:rPr lang="en-US" baseline="0" dirty="0" smtClean="0">
                <a:cs typeface="Calibri"/>
              </a:rPr>
              <a:t>Rebuild indexes</a:t>
            </a:r>
          </a:p>
          <a:p>
            <a:pPr lvl="2" indent="-259625">
              <a:defRPr/>
            </a:pPr>
            <a:r>
              <a:rPr lang="en-US" baseline="0" dirty="0" smtClean="0">
                <a:cs typeface="Calibri"/>
              </a:rPr>
              <a:t>Run SQL Server 2012/2008R2/2005/2000 Best Practices Analyzer (BPA)</a:t>
            </a:r>
          </a:p>
          <a:p>
            <a:pPr lvl="2" indent="-259625">
              <a:defRPr/>
            </a:pPr>
            <a:endParaRPr lang="en-US" baseline="0" dirty="0" smtClean="0">
              <a:cs typeface="Calibri"/>
            </a:endParaRPr>
          </a:p>
          <a:p>
            <a:pPr indent="-259625">
              <a:defRPr/>
            </a:pPr>
            <a:r>
              <a:rPr lang="en-US" dirty="0" smtClean="0">
                <a:cs typeface="Calibri"/>
              </a:rPr>
              <a:t>Back up your environment</a:t>
            </a:r>
            <a:endParaRPr lang="en-US" dirty="0">
              <a:cs typeface="Calibri"/>
            </a:endParaRPr>
          </a:p>
          <a:p>
            <a:pPr lvl="2" indent="-259625">
              <a:defRPr/>
            </a:pPr>
            <a:r>
              <a:rPr lang="en-US" dirty="0" smtClean="0">
                <a:cs typeface="Calibri"/>
              </a:rPr>
              <a:t>System and user databases including DTS/SSIS packages</a:t>
            </a:r>
          </a:p>
          <a:p>
            <a:pPr lvl="2" indent="-259625">
              <a:defRPr/>
            </a:pPr>
            <a:r>
              <a:rPr lang="en-US" dirty="0" smtClean="0">
                <a:cs typeface="Calibri"/>
              </a:rPr>
              <a:t>…what </a:t>
            </a:r>
            <a:r>
              <a:rPr lang="en-US" dirty="0" smtClean="0">
                <a:cs typeface="Calibri"/>
              </a:rPr>
              <a:t>else</a:t>
            </a:r>
          </a:p>
          <a:p>
            <a:pPr indent="-259625">
              <a:defRPr/>
            </a:pPr>
            <a:r>
              <a:rPr lang="en-US" baseline="0" dirty="0" smtClean="0">
                <a:cs typeface="Calibri"/>
              </a:rPr>
              <a:t>Documentation</a:t>
            </a:r>
            <a:endParaRPr lang="en-US" baseline="0" dirty="0" smtClean="0">
              <a:cs typeface="Calibri"/>
            </a:endParaRPr>
          </a:p>
        </p:txBody>
      </p:sp>
    </p:spTree>
    <p:extLst>
      <p:ext uri="{BB962C8B-B14F-4D97-AF65-F5344CB8AC3E}">
        <p14:creationId xmlns:p14="http://schemas.microsoft.com/office/powerpoint/2010/main" val="34510798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anim calcmode="lin" valueType="num">
                                      <p:cBhvr>
                                        <p:cTn id="3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 calcmode="lin" valueType="num">
                                      <p:cBhvr additive="base">
                                        <p:cTn id="44"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 calcmode="lin" valueType="num">
                                      <p:cBhvr additive="base">
                                        <p:cTn id="48"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 calcmode="lin" valueType="num">
                                      <p:cBhvr additive="base">
                                        <p:cTn id="52"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3">
                                            <p:txEl>
                                              <p:pRg st="12" end="12"/>
                                            </p:txEl>
                                          </p:spTgt>
                                        </p:tgtEl>
                                        <p:attrNameLst>
                                          <p:attrName>style.visibility</p:attrName>
                                        </p:attrNameLst>
                                      </p:cBhvr>
                                      <p:to>
                                        <p:strVal val="visible"/>
                                      </p:to>
                                    </p:set>
                                    <p:anim calcmode="lin" valueType="num">
                                      <p:cBhvr additive="base">
                                        <p:cTn id="58"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About me</a:t>
            </a:r>
            <a:r>
              <a:rPr lang="en-US" sz="4000" dirty="0" bmk="">
                <a:solidFill>
                  <a:schemeClr val="tx1"/>
                </a:solidFill>
                <a:latin typeface="Arial" panose="020B0604020202020204" pitchFamily="34" charset="0"/>
                <a:hlinkClick r:id="rId2" tooltip="SQLMaster"/>
              </a:rPr>
              <a:t> </a:t>
            </a:r>
            <a:r>
              <a:rPr lang="en-US" sz="4000" dirty="0" smtClean="0" bmk="">
                <a:solidFill>
                  <a:schemeClr val="tx1"/>
                </a:solidFill>
                <a:latin typeface="Arial" panose="020B0604020202020204" pitchFamily="34" charset="0"/>
              </a:rPr>
              <a:t>:</a:t>
            </a:r>
            <a:r>
              <a:rPr lang="en-US" sz="4000" dirty="0" bmk="">
                <a:solidFill>
                  <a:schemeClr val="tx1"/>
                </a:solidFill>
                <a:latin typeface="Arial" panose="020B0604020202020204" pitchFamily="34" charset="0"/>
              </a:rPr>
              <a:t>  Satya </a:t>
            </a:r>
            <a:r>
              <a:rPr lang="en-US" sz="4000" dirty="0" smtClean="0" bmk="">
                <a:solidFill>
                  <a:schemeClr val="tx1"/>
                </a:solidFill>
                <a:latin typeface="Arial" panose="020B0604020202020204" pitchFamily="34" charset="0"/>
              </a:rPr>
              <a:t>Jayanty</a:t>
            </a:r>
            <a:r>
              <a:rPr lang="en-US" sz="4000" dirty="0" bmk="">
                <a:solidFill>
                  <a:schemeClr val="tx1"/>
                </a:solidFill>
                <a:latin typeface="Arial" panose="020B0604020202020204" pitchFamily="34" charset="0"/>
              </a:rPr>
              <a:t> </a:t>
            </a:r>
            <a:endParaRPr lang="en-US" sz="4000" dirty="0"/>
          </a:p>
        </p:txBody>
      </p:sp>
      <p:sp>
        <p:nvSpPr>
          <p:cNvPr id="3" name="Content Placeholder 2"/>
          <p:cNvSpPr>
            <a:spLocks noGrp="1"/>
          </p:cNvSpPr>
          <p:nvPr>
            <p:ph idx="1"/>
          </p:nvPr>
        </p:nvSpPr>
        <p:spPr>
          <a:xfrm>
            <a:off x="457200" y="1323368"/>
            <a:ext cx="8229600" cy="5534632"/>
          </a:xfrm>
        </p:spPr>
        <p:txBody>
          <a:bodyPr>
            <a:normAutofit lnSpcReduction="10000"/>
          </a:bodyPr>
          <a:lstStyle/>
          <a:p>
            <a:r>
              <a:rPr lang="en-US" sz="1600" dirty="0">
                <a:solidFill>
                  <a:schemeClr val="tx1"/>
                </a:solidFill>
                <a:latin typeface="QuickType II" pitchFamily="34" charset="0"/>
              </a:rPr>
              <a:t>IT  Experience</a:t>
            </a:r>
          </a:p>
          <a:p>
            <a:pPr lvl="1"/>
            <a:r>
              <a:rPr lang="en-US" sz="1600" dirty="0">
                <a:solidFill>
                  <a:schemeClr val="tx1"/>
                </a:solidFill>
                <a:latin typeface="QuickType II" pitchFamily="34" charset="0"/>
              </a:rPr>
              <a:t>Been in the IT field over 24+ years (using  SQL Server ver.4.2 onwards)</a:t>
            </a:r>
          </a:p>
          <a:p>
            <a:pPr lvl="1"/>
            <a:r>
              <a:rPr lang="en-US" sz="1600" dirty="0">
                <a:solidFill>
                  <a:schemeClr val="tx1"/>
                </a:solidFill>
                <a:latin typeface="QuickType II" pitchFamily="34" charset="0"/>
              </a:rPr>
              <a:t>Principal Architect – D Bi A Solutions, </a:t>
            </a:r>
            <a:r>
              <a:rPr lang="en-US" sz="1600" dirty="0" smtClean="0">
                <a:solidFill>
                  <a:schemeClr val="tx1"/>
                </a:solidFill>
                <a:latin typeface="QuickType II" pitchFamily="34" charset="0"/>
              </a:rPr>
              <a:t>Europe </a:t>
            </a:r>
            <a:endParaRPr lang="en-GB" sz="1600" dirty="0">
              <a:solidFill>
                <a:schemeClr val="tx1"/>
              </a:solidFill>
              <a:latin typeface="QuickType II" pitchFamily="34" charset="0"/>
            </a:endParaRPr>
          </a:p>
          <a:p>
            <a:pPr lvl="1"/>
            <a:r>
              <a:rPr lang="en-US" sz="1600" b="1" dirty="0">
                <a:solidFill>
                  <a:schemeClr val="accent5">
                    <a:lumMod val="60000"/>
                    <a:lumOff val="40000"/>
                  </a:schemeClr>
                </a:solidFill>
                <a:latin typeface="QuickType II" pitchFamily="34" charset="0"/>
              </a:rPr>
              <a:t>10 years as Microsoft MVP </a:t>
            </a:r>
            <a:r>
              <a:rPr lang="en-US" sz="1600" dirty="0">
                <a:solidFill>
                  <a:schemeClr val="tx1"/>
                </a:solidFill>
                <a:latin typeface="QuickType II" pitchFamily="34" charset="0"/>
              </a:rPr>
              <a:t>(Windows – </a:t>
            </a:r>
            <a:r>
              <a:rPr lang="en-US" sz="1600" dirty="0" smtClean="0">
                <a:solidFill>
                  <a:schemeClr val="tx1"/>
                </a:solidFill>
                <a:latin typeface="QuickType II" pitchFamily="34" charset="0"/>
              </a:rPr>
              <a:t>SQL Architecture)</a:t>
            </a:r>
            <a:endParaRPr lang="en-US" sz="1600" dirty="0">
              <a:solidFill>
                <a:schemeClr val="tx1"/>
              </a:solidFill>
              <a:latin typeface="QuickType II" pitchFamily="34" charset="0"/>
            </a:endParaRPr>
          </a:p>
          <a:p>
            <a:pPr lvl="1"/>
            <a:endParaRPr lang="en-US" sz="1600" dirty="0">
              <a:solidFill>
                <a:schemeClr val="tx1"/>
              </a:solidFill>
              <a:latin typeface="QuickType II" pitchFamily="34" charset="0"/>
            </a:endParaRPr>
          </a:p>
          <a:p>
            <a:r>
              <a:rPr lang="en-US" sz="1600" dirty="0">
                <a:solidFill>
                  <a:schemeClr val="tx1"/>
                </a:solidFill>
                <a:latin typeface="QuickType II" pitchFamily="34" charset="0"/>
              </a:rPr>
              <a:t>Community Contributions</a:t>
            </a:r>
          </a:p>
          <a:p>
            <a:pPr lvl="1"/>
            <a:r>
              <a:rPr lang="en-US" sz="1600" b="1" dirty="0">
                <a:solidFill>
                  <a:schemeClr val="accent6">
                    <a:lumMod val="75000"/>
                  </a:schemeClr>
                </a:solidFill>
                <a:latin typeface="QuickType II" pitchFamily="34" charset="0"/>
              </a:rPr>
              <a:t>Speaker </a:t>
            </a:r>
            <a:r>
              <a:rPr lang="en-US" sz="1600" dirty="0">
                <a:solidFill>
                  <a:schemeClr val="tx1"/>
                </a:solidFill>
                <a:latin typeface="QuickType II" pitchFamily="34" charset="0"/>
              </a:rPr>
              <a:t>:  Microsoft Tech-Ed (North America/India/Europe), SQLPASS</a:t>
            </a:r>
            <a:r>
              <a:rPr lang="en-US" sz="1600" dirty="0" smtClean="0">
                <a:solidFill>
                  <a:schemeClr val="tx1"/>
                </a:solidFill>
                <a:latin typeface="QuickType II" pitchFamily="34" charset="0"/>
              </a:rPr>
              <a:t>, </a:t>
            </a:r>
            <a:r>
              <a:rPr lang="en-US" sz="1600" dirty="0" err="1" smtClean="0">
                <a:solidFill>
                  <a:schemeClr val="tx1"/>
                </a:solidFill>
                <a:latin typeface="QuickType II" pitchFamily="34" charset="0"/>
              </a:rPr>
              <a:t>SQLSaturdays</a:t>
            </a:r>
            <a:r>
              <a:rPr lang="en-US" sz="1600" dirty="0" smtClean="0">
                <a:solidFill>
                  <a:schemeClr val="tx1"/>
                </a:solidFill>
                <a:latin typeface="QuickType II" pitchFamily="34" charset="0"/>
              </a:rPr>
              <a:t>, </a:t>
            </a:r>
            <a:r>
              <a:rPr lang="en-US" sz="1600" dirty="0">
                <a:solidFill>
                  <a:schemeClr val="tx1"/>
                </a:solidFill>
                <a:latin typeface="QuickType II" pitchFamily="34" charset="0"/>
              </a:rPr>
              <a:t>SQL Bits, User </a:t>
            </a:r>
            <a:r>
              <a:rPr lang="en-US" sz="1600" dirty="0" smtClean="0">
                <a:solidFill>
                  <a:schemeClr val="tx1"/>
                </a:solidFill>
                <a:latin typeface="QuickType II" pitchFamily="34" charset="0"/>
              </a:rPr>
              <a:t>Groups </a:t>
            </a:r>
            <a:r>
              <a:rPr lang="en-US" sz="1600" dirty="0">
                <a:solidFill>
                  <a:schemeClr val="tx1"/>
                </a:solidFill>
                <a:latin typeface="QuickType II" pitchFamily="34" charset="0"/>
              </a:rPr>
              <a:t>(Scottish Area SQL Server </a:t>
            </a:r>
            <a:r>
              <a:rPr lang="en-US" sz="1600" dirty="0" smtClean="0">
                <a:solidFill>
                  <a:schemeClr val="tx1"/>
                </a:solidFill>
                <a:latin typeface="QuickType II" pitchFamily="34" charset="0"/>
              </a:rPr>
              <a:t> &amp; Nottingham)</a:t>
            </a:r>
            <a:endParaRPr lang="en-US" sz="1600" dirty="0">
              <a:solidFill>
                <a:schemeClr val="tx1"/>
              </a:solidFill>
              <a:latin typeface="QuickType II" pitchFamily="34" charset="0"/>
            </a:endParaRPr>
          </a:p>
          <a:p>
            <a:pPr lvl="1"/>
            <a:r>
              <a:rPr lang="en-US" sz="1600" dirty="0">
                <a:solidFill>
                  <a:schemeClr val="tx1"/>
                </a:solidFill>
                <a:latin typeface="QuickType II" pitchFamily="34" charset="0"/>
              </a:rPr>
              <a:t>‘</a:t>
            </a:r>
            <a:r>
              <a:rPr lang="en-US" sz="1600" dirty="0">
                <a:solidFill>
                  <a:srgbClr val="FF0000"/>
                </a:solidFill>
                <a:latin typeface="QuickType II" pitchFamily="34" charset="0"/>
              </a:rPr>
              <a:t>Ask The Experts</a:t>
            </a:r>
            <a:r>
              <a:rPr lang="en-US" sz="1600" dirty="0">
                <a:solidFill>
                  <a:schemeClr val="tx1"/>
                </a:solidFill>
                <a:latin typeface="QuickType II" pitchFamily="34" charset="0"/>
              </a:rPr>
              <a:t>’ Lounge: Microsoft Tech-Ed, </a:t>
            </a:r>
            <a:r>
              <a:rPr lang="en-US" sz="1600" dirty="0" err="1">
                <a:solidFill>
                  <a:schemeClr val="tx1"/>
                </a:solidFill>
                <a:latin typeface="QuickType II" pitchFamily="34" charset="0"/>
              </a:rPr>
              <a:t>HeroesHappnHere</a:t>
            </a:r>
            <a:r>
              <a:rPr lang="en-US" sz="1600" dirty="0">
                <a:solidFill>
                  <a:schemeClr val="tx1"/>
                </a:solidFill>
                <a:latin typeface="QuickType II" pitchFamily="34" charset="0"/>
              </a:rPr>
              <a:t> &amp; SQLPASS</a:t>
            </a:r>
          </a:p>
          <a:p>
            <a:pPr lvl="1"/>
            <a:r>
              <a:rPr lang="en-US" sz="1600" b="1" dirty="0" smtClean="0">
                <a:solidFill>
                  <a:schemeClr val="bg2">
                    <a:lumMod val="25000"/>
                  </a:schemeClr>
                </a:solidFill>
                <a:latin typeface="QuickType II" pitchFamily="34" charset="0"/>
              </a:rPr>
              <a:t>SME &amp; </a:t>
            </a:r>
            <a:r>
              <a:rPr lang="en-US" sz="1600" b="1" dirty="0">
                <a:solidFill>
                  <a:schemeClr val="bg2">
                    <a:lumMod val="25000"/>
                  </a:schemeClr>
                </a:solidFill>
                <a:latin typeface="QuickType II" pitchFamily="34" charset="0"/>
              </a:rPr>
              <a:t>Technical Reviewer</a:t>
            </a:r>
            <a:r>
              <a:rPr lang="en-US" sz="1600" dirty="0">
                <a:solidFill>
                  <a:schemeClr val="tx1"/>
                </a:solidFill>
                <a:latin typeface="QuickType II" pitchFamily="34" charset="0"/>
              </a:rPr>
              <a:t> for SQL Server  2008 &amp; 2012 certification papers.</a:t>
            </a:r>
          </a:p>
          <a:p>
            <a:endParaRPr lang="en-US" sz="1600" dirty="0">
              <a:solidFill>
                <a:schemeClr val="tx1"/>
              </a:solidFill>
              <a:latin typeface="QuickType II" pitchFamily="34" charset="0"/>
            </a:endParaRPr>
          </a:p>
          <a:p>
            <a:r>
              <a:rPr lang="en-US" sz="1600" dirty="0">
                <a:solidFill>
                  <a:schemeClr val="tx1"/>
                </a:solidFill>
                <a:latin typeface="QuickType II" pitchFamily="34" charset="0"/>
              </a:rPr>
              <a:t>Publications</a:t>
            </a:r>
          </a:p>
          <a:p>
            <a:pPr lvl="1"/>
            <a:r>
              <a:rPr lang="en-US" sz="1600" dirty="0">
                <a:solidFill>
                  <a:schemeClr val="tx1"/>
                </a:solidFill>
                <a:latin typeface="QuickType II" pitchFamily="34" charset="0"/>
              </a:rPr>
              <a:t>Founder (</a:t>
            </a:r>
            <a:r>
              <a:rPr lang="en-US" sz="1600" b="1" dirty="0">
                <a:solidFill>
                  <a:schemeClr val="bg2">
                    <a:lumMod val="50000"/>
                  </a:schemeClr>
                </a:solidFill>
                <a:latin typeface="QuickType II" pitchFamily="34" charset="0"/>
              </a:rPr>
              <a:t>SQLMaster</a:t>
            </a:r>
            <a:r>
              <a:rPr lang="en-US" sz="1600" dirty="0">
                <a:solidFill>
                  <a:schemeClr val="tx1"/>
                </a:solidFill>
                <a:latin typeface="QuickType II" pitchFamily="34" charset="0"/>
              </a:rPr>
              <a:t>) &amp; blogs at </a:t>
            </a:r>
            <a:r>
              <a:rPr lang="en-US" sz="1600" u="sng" dirty="0">
                <a:solidFill>
                  <a:schemeClr val="tx1"/>
                </a:solidFill>
                <a:latin typeface="QuickType II" pitchFamily="34" charset="0"/>
                <a:hlinkClick r:id="rId3"/>
              </a:rPr>
              <a:t>www.sqlserver-qa.net</a:t>
            </a:r>
            <a:r>
              <a:rPr lang="en-US" sz="1600" u="sng" dirty="0">
                <a:solidFill>
                  <a:schemeClr val="tx1"/>
                </a:solidFill>
                <a:latin typeface="QuickType II" pitchFamily="34" charset="0"/>
              </a:rPr>
              <a:t>; </a:t>
            </a:r>
            <a:r>
              <a:rPr lang="en-US" sz="1100" dirty="0" smtClean="0">
                <a:solidFill>
                  <a:schemeClr val="tx1"/>
                </a:solidFill>
                <a:latin typeface="QuickType II" pitchFamily="34" charset="0"/>
              </a:rPr>
              <a:t>(Knowledge </a:t>
            </a:r>
            <a:r>
              <a:rPr lang="en-US" sz="1100" dirty="0">
                <a:solidFill>
                  <a:schemeClr val="tx1"/>
                </a:solidFill>
                <a:latin typeface="QuickType II" pitchFamily="34" charset="0"/>
              </a:rPr>
              <a:t>Sharing Network)</a:t>
            </a:r>
            <a:endParaRPr lang="en-US" sz="1600" dirty="0">
              <a:solidFill>
                <a:schemeClr val="tx1"/>
              </a:solidFill>
              <a:latin typeface="QuickType II" pitchFamily="34" charset="0"/>
            </a:endParaRPr>
          </a:p>
          <a:p>
            <a:pPr lvl="1"/>
            <a:r>
              <a:rPr lang="en-US" sz="1600" dirty="0">
                <a:solidFill>
                  <a:schemeClr val="tx1"/>
                </a:solidFill>
                <a:latin typeface="QuickType II" pitchFamily="34" charset="0"/>
              </a:rPr>
              <a:t>Author: </a:t>
            </a:r>
            <a:r>
              <a:rPr lang="en-US" sz="1600" b="1" dirty="0">
                <a:solidFill>
                  <a:schemeClr val="accent6">
                    <a:lumMod val="50000"/>
                  </a:schemeClr>
                </a:solidFill>
                <a:latin typeface="QuickType II" pitchFamily="34" charset="0"/>
              </a:rPr>
              <a:t>SQL Server 2008 R2 Administration cookbook &amp; SQL Server Analysis Services </a:t>
            </a:r>
            <a:r>
              <a:rPr lang="en-US" sz="1600" b="1" dirty="0" smtClean="0">
                <a:solidFill>
                  <a:schemeClr val="accent6">
                    <a:lumMod val="50000"/>
                  </a:schemeClr>
                </a:solidFill>
                <a:latin typeface="QuickType II" pitchFamily="34" charset="0"/>
              </a:rPr>
              <a:t>2012 Cube </a:t>
            </a:r>
            <a:r>
              <a:rPr lang="en-US" sz="1600" b="1" dirty="0">
                <a:solidFill>
                  <a:schemeClr val="accent6">
                    <a:lumMod val="50000"/>
                  </a:schemeClr>
                </a:solidFill>
                <a:latin typeface="QuickType II" pitchFamily="34" charset="0"/>
              </a:rPr>
              <a:t>Security Instant</a:t>
            </a:r>
          </a:p>
          <a:p>
            <a:pPr lvl="1"/>
            <a:r>
              <a:rPr lang="en-US" sz="1600" dirty="0">
                <a:solidFill>
                  <a:schemeClr val="tx1"/>
                </a:solidFill>
                <a:latin typeface="QuickType II" pitchFamily="34" charset="0"/>
              </a:rPr>
              <a:t>Co-Author: </a:t>
            </a:r>
            <a:r>
              <a:rPr lang="en-US" sz="1600" b="1" dirty="0">
                <a:solidFill>
                  <a:schemeClr val="tx1"/>
                </a:solidFill>
                <a:latin typeface="QuickType II" pitchFamily="34" charset="0"/>
              </a:rPr>
              <a:t>MVP Deep Dives Volume II</a:t>
            </a:r>
            <a:r>
              <a:rPr lang="en-US" sz="1600" dirty="0">
                <a:solidFill>
                  <a:schemeClr val="tx1"/>
                </a:solidFill>
                <a:latin typeface="QuickType II" pitchFamily="34" charset="0"/>
              </a:rPr>
              <a:t>. Technical Reviewer: SQL Server books from Packt Publishers.</a:t>
            </a:r>
          </a:p>
          <a:p>
            <a:pPr lvl="1"/>
            <a:r>
              <a:rPr lang="en-US" sz="1600" dirty="0">
                <a:solidFill>
                  <a:schemeClr val="tx1"/>
                </a:solidFill>
                <a:latin typeface="QuickType II" pitchFamily="34" charset="0"/>
              </a:rPr>
              <a:t>Active participation in assorted forums such as SSP, SQL Server Central, MSDN, SQL Server magazine, </a:t>
            </a:r>
            <a:r>
              <a:rPr lang="en-US" sz="1600" dirty="0" err="1">
                <a:solidFill>
                  <a:schemeClr val="tx1"/>
                </a:solidFill>
                <a:latin typeface="QuickType II" pitchFamily="34" charset="0"/>
              </a:rPr>
              <a:t>dbforums</a:t>
            </a:r>
            <a:r>
              <a:rPr lang="en-US" sz="1600" dirty="0">
                <a:solidFill>
                  <a:schemeClr val="tx1"/>
                </a:solidFill>
                <a:latin typeface="QuickType II" pitchFamily="34" charset="0"/>
              </a:rPr>
              <a:t> etc.</a:t>
            </a:r>
          </a:p>
          <a:p>
            <a:endParaRPr lang="en-US" sz="1350" dirty="0">
              <a:solidFill>
                <a:schemeClr val="tx1"/>
              </a:solidFill>
              <a:latin typeface="QuickType II" pitchFamily="34" charset="0"/>
            </a:endParaRPr>
          </a:p>
        </p:txBody>
      </p:sp>
      <p:pic>
        <p:nvPicPr>
          <p:cNvPr id="4" name="Picture 3" descr="C:\Users\ssqa.net\Pictures\MVP_logo_vertica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2400" y="82359"/>
            <a:ext cx="770698" cy="1241009"/>
          </a:xfrm>
          <a:prstGeom prst="roundRect">
            <a:avLst>
              <a:gd name="adj" fmla="val 8594"/>
            </a:avLst>
          </a:prstGeom>
          <a:solidFill>
            <a:srgbClr val="FFFFFF">
              <a:shade val="85000"/>
            </a:srgbClr>
          </a:solidFill>
          <a:ln>
            <a:noFill/>
          </a:ln>
          <a:effectLst/>
          <a:extLst/>
        </p:spPr>
      </p:pic>
      <p:pic>
        <p:nvPicPr>
          <p:cNvPr id="5" name="Picture 6" descr="SQLSaturday #418 - Manchester 20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0494" y="6285718"/>
            <a:ext cx="1174421" cy="572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26909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3">
                                            <p:txEl>
                                              <p:pRg st="13" end="13"/>
                                            </p:txEl>
                                          </p:spTgt>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Prepare to Post-upgrade</a:t>
            </a:r>
            <a:endParaRPr lang="en-US" dirty="0"/>
          </a:p>
        </p:txBody>
      </p:sp>
      <p:sp>
        <p:nvSpPr>
          <p:cNvPr id="3" name="Text Placeholder 2"/>
          <p:cNvSpPr>
            <a:spLocks noGrp="1"/>
          </p:cNvSpPr>
          <p:nvPr>
            <p:ph type="body" sz="quarter" idx="10"/>
          </p:nvPr>
        </p:nvSpPr>
        <p:spPr>
          <a:xfrm>
            <a:off x="389436" y="1052374"/>
            <a:ext cx="8363938" cy="5119825"/>
          </a:xfrm>
        </p:spPr>
        <p:txBody>
          <a:bodyPr>
            <a:normAutofit lnSpcReduction="10000"/>
          </a:bodyPr>
          <a:lstStyle/>
          <a:p>
            <a:r>
              <a:rPr lang="en-US" dirty="0" smtClean="0"/>
              <a:t>The Upgrade</a:t>
            </a:r>
          </a:p>
          <a:p>
            <a:pPr lvl="1"/>
            <a:r>
              <a:rPr lang="en-US" dirty="0" smtClean="0"/>
              <a:t>Document every step</a:t>
            </a:r>
          </a:p>
          <a:p>
            <a:pPr lvl="1"/>
            <a:r>
              <a:rPr lang="en-US" dirty="0" smtClean="0"/>
              <a:t>System health checks</a:t>
            </a:r>
          </a:p>
          <a:p>
            <a:pPr lvl="1"/>
            <a:r>
              <a:rPr lang="en-US" dirty="0" smtClean="0"/>
              <a:t>Perform</a:t>
            </a:r>
            <a:r>
              <a:rPr lang="en-US" baseline="0" dirty="0" smtClean="0"/>
              <a:t> the upgrade - strategy</a:t>
            </a:r>
          </a:p>
          <a:p>
            <a:pPr lvl="1"/>
            <a:r>
              <a:rPr lang="en-US" dirty="0" smtClean="0"/>
              <a:t>Environment backup (pre to post)</a:t>
            </a:r>
          </a:p>
          <a:p>
            <a:pPr lvl="1"/>
            <a:endParaRPr lang="en-US" baseline="0" dirty="0" smtClean="0"/>
          </a:p>
          <a:p>
            <a:r>
              <a:rPr lang="en-US" dirty="0" smtClean="0"/>
              <a:t>Go/No-go (Checkpoint)</a:t>
            </a:r>
          </a:p>
          <a:p>
            <a:pPr lvl="1"/>
            <a:r>
              <a:rPr lang="en-US" dirty="0" smtClean="0">
                <a:cs typeface="Calibri"/>
              </a:rPr>
              <a:t>Review the logs </a:t>
            </a:r>
          </a:p>
          <a:p>
            <a:pPr lvl="1"/>
            <a:r>
              <a:rPr lang="en-US" dirty="0" smtClean="0">
                <a:cs typeface="Calibri"/>
              </a:rPr>
              <a:t>Troubleshoot - upgrade failure</a:t>
            </a:r>
          </a:p>
          <a:p>
            <a:pPr lvl="1"/>
            <a:r>
              <a:rPr lang="en-US" dirty="0"/>
              <a:t>Test functionality and performance. </a:t>
            </a:r>
            <a:endParaRPr lang="en-US" dirty="0">
              <a:cs typeface="Calibri"/>
            </a:endParaRPr>
          </a:p>
          <a:p>
            <a:pPr lvl="1"/>
            <a:r>
              <a:rPr lang="en-US" dirty="0" smtClean="0">
                <a:cs typeface="Calibri"/>
              </a:rPr>
              <a:t>Determine application acceptance</a:t>
            </a:r>
            <a:endParaRPr lang="en-US" dirty="0" smtClean="0"/>
          </a:p>
          <a:p>
            <a:pPr lvl="1"/>
            <a:endParaRPr lang="en-US" dirty="0"/>
          </a:p>
        </p:txBody>
      </p:sp>
    </p:spTree>
    <p:extLst>
      <p:ext uri="{BB962C8B-B14F-4D97-AF65-F5344CB8AC3E}">
        <p14:creationId xmlns:p14="http://schemas.microsoft.com/office/powerpoint/2010/main" val="22486962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917" name="Rectangle 5"/>
          <p:cNvSpPr>
            <a:spLocks noGrp="1" noChangeArrowheads="1"/>
          </p:cNvSpPr>
          <p:nvPr>
            <p:ph type="title"/>
          </p:nvPr>
        </p:nvSpPr>
        <p:spPr>
          <a:xfrm>
            <a:off x="389436" y="643063"/>
            <a:ext cx="8363938" cy="457168"/>
          </a:xfrm>
        </p:spPr>
        <p:txBody>
          <a:bodyPr>
            <a:normAutofit fontScale="90000"/>
          </a:bodyPr>
          <a:lstStyle/>
          <a:p>
            <a:pPr defTabSz="685955">
              <a:defRPr/>
            </a:pPr>
            <a:r>
              <a:rPr lang="en-GB" dirty="0" smtClean="0"/>
              <a:t>Upgrade Planning &amp; </a:t>
            </a:r>
            <a:r>
              <a:rPr lang="en-GB" dirty="0" smtClean="0"/>
              <a:t>Steps</a:t>
            </a:r>
            <a:endParaRPr dirty="0"/>
          </a:p>
        </p:txBody>
      </p:sp>
      <p:graphicFrame>
        <p:nvGraphicFramePr>
          <p:cNvPr id="3" name="Diagram 2"/>
          <p:cNvGraphicFramePr/>
          <p:nvPr>
            <p:extLst/>
          </p:nvPr>
        </p:nvGraphicFramePr>
        <p:xfrm>
          <a:off x="1656347" y="1338179"/>
          <a:ext cx="6561221" cy="4701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40537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graphicEl>
                                              <a:dgm id="{20911AA2-D738-4AAD-9B98-CBAF743E62C5}"/>
                                            </p:graphicEl>
                                          </p:spTgt>
                                        </p:tgtEl>
                                        <p:attrNameLst>
                                          <p:attrName>style.visibility</p:attrName>
                                        </p:attrNameLst>
                                      </p:cBhvr>
                                      <p:to>
                                        <p:strVal val="visible"/>
                                      </p:to>
                                    </p:set>
                                    <p:anim calcmode="lin" valueType="num">
                                      <p:cBhvr additive="base">
                                        <p:cTn id="7" dur="500" fill="hold"/>
                                        <p:tgtEl>
                                          <p:spTgt spid="3">
                                            <p:graphicEl>
                                              <a:dgm id="{20911AA2-D738-4AAD-9B98-CBAF743E62C5}"/>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graphicEl>
                                              <a:dgm id="{20911AA2-D738-4AAD-9B98-CBAF743E62C5}"/>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graphicEl>
                                              <a:dgm id="{AB152F6D-DC66-4AE4-8CBF-D77E9C4536A9}"/>
                                            </p:graphicEl>
                                          </p:spTgt>
                                        </p:tgtEl>
                                        <p:attrNameLst>
                                          <p:attrName>style.visibility</p:attrName>
                                        </p:attrNameLst>
                                      </p:cBhvr>
                                      <p:to>
                                        <p:strVal val="visible"/>
                                      </p:to>
                                    </p:set>
                                    <p:anim calcmode="lin" valueType="num">
                                      <p:cBhvr additive="base">
                                        <p:cTn id="13" dur="500" fill="hold"/>
                                        <p:tgtEl>
                                          <p:spTgt spid="3">
                                            <p:graphicEl>
                                              <a:dgm id="{AB152F6D-DC66-4AE4-8CBF-D77E9C4536A9}"/>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graphicEl>
                                              <a:dgm id="{AB152F6D-DC66-4AE4-8CBF-D77E9C4536A9}"/>
                                            </p:graphic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graphicEl>
                                              <a:dgm id="{6B559B14-D1E9-4F07-BD57-F6880908294B}"/>
                                            </p:graphicEl>
                                          </p:spTgt>
                                        </p:tgtEl>
                                        <p:attrNameLst>
                                          <p:attrName>style.visibility</p:attrName>
                                        </p:attrNameLst>
                                      </p:cBhvr>
                                      <p:to>
                                        <p:strVal val="visible"/>
                                      </p:to>
                                    </p:set>
                                    <p:anim calcmode="lin" valueType="num">
                                      <p:cBhvr additive="base">
                                        <p:cTn id="17" dur="500" fill="hold"/>
                                        <p:tgtEl>
                                          <p:spTgt spid="3">
                                            <p:graphicEl>
                                              <a:dgm id="{6B559B14-D1E9-4F07-BD57-F6880908294B}"/>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graphicEl>
                                              <a:dgm id="{6B559B14-D1E9-4F07-BD57-F6880908294B}"/>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graphicEl>
                                              <a:dgm id="{6E73505C-64B4-413E-AB9F-2B1882B12580}"/>
                                            </p:graphicEl>
                                          </p:spTgt>
                                        </p:tgtEl>
                                        <p:attrNameLst>
                                          <p:attrName>style.visibility</p:attrName>
                                        </p:attrNameLst>
                                      </p:cBhvr>
                                      <p:to>
                                        <p:strVal val="visible"/>
                                      </p:to>
                                    </p:set>
                                    <p:anim calcmode="lin" valueType="num">
                                      <p:cBhvr additive="base">
                                        <p:cTn id="23" dur="500" fill="hold"/>
                                        <p:tgtEl>
                                          <p:spTgt spid="3">
                                            <p:graphicEl>
                                              <a:dgm id="{6E73505C-64B4-413E-AB9F-2B1882B12580}"/>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graphicEl>
                                              <a:dgm id="{6E73505C-64B4-413E-AB9F-2B1882B12580}"/>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graphicEl>
                                              <a:dgm id="{53EE46F4-8AB7-4212-9EE0-4D6307B36CBA}"/>
                                            </p:graphicEl>
                                          </p:spTgt>
                                        </p:tgtEl>
                                        <p:attrNameLst>
                                          <p:attrName>style.visibility</p:attrName>
                                        </p:attrNameLst>
                                      </p:cBhvr>
                                      <p:to>
                                        <p:strVal val="visible"/>
                                      </p:to>
                                    </p:set>
                                    <p:anim calcmode="lin" valueType="num">
                                      <p:cBhvr additive="base">
                                        <p:cTn id="27" dur="500" fill="hold"/>
                                        <p:tgtEl>
                                          <p:spTgt spid="3">
                                            <p:graphicEl>
                                              <a:dgm id="{53EE46F4-8AB7-4212-9EE0-4D6307B36CBA}"/>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graphicEl>
                                              <a:dgm id="{53EE46F4-8AB7-4212-9EE0-4D6307B36CBA}"/>
                                            </p:graphic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graphicEl>
                                              <a:dgm id="{010C7B63-F232-4B61-A41C-E0082AFF2B5D}"/>
                                            </p:graphicEl>
                                          </p:spTgt>
                                        </p:tgtEl>
                                        <p:attrNameLst>
                                          <p:attrName>style.visibility</p:attrName>
                                        </p:attrNameLst>
                                      </p:cBhvr>
                                      <p:to>
                                        <p:strVal val="visible"/>
                                      </p:to>
                                    </p:set>
                                    <p:anim calcmode="lin" valueType="num">
                                      <p:cBhvr additive="base">
                                        <p:cTn id="33" dur="500" fill="hold"/>
                                        <p:tgtEl>
                                          <p:spTgt spid="3">
                                            <p:graphicEl>
                                              <a:dgm id="{010C7B63-F232-4B61-A41C-E0082AFF2B5D}"/>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graphicEl>
                                              <a:dgm id="{010C7B63-F232-4B61-A41C-E0082AFF2B5D}"/>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graphicEl>
                                              <a:dgm id="{66BBFF89-6FAC-4DDF-84B5-A84B1B973BE0}"/>
                                            </p:graphicEl>
                                          </p:spTgt>
                                        </p:tgtEl>
                                        <p:attrNameLst>
                                          <p:attrName>style.visibility</p:attrName>
                                        </p:attrNameLst>
                                      </p:cBhvr>
                                      <p:to>
                                        <p:strVal val="visible"/>
                                      </p:to>
                                    </p:set>
                                    <p:anim calcmode="lin" valueType="num">
                                      <p:cBhvr additive="base">
                                        <p:cTn id="37" dur="500" fill="hold"/>
                                        <p:tgtEl>
                                          <p:spTgt spid="3">
                                            <p:graphicEl>
                                              <a:dgm id="{66BBFF89-6FAC-4DDF-84B5-A84B1B973BE0}"/>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graphicEl>
                                              <a:dgm id="{66BBFF89-6FAC-4DDF-84B5-A84B1B973BE0}"/>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graphicEl>
                                              <a:dgm id="{A241F6C5-B6F0-429B-B4EF-5515E7B14151}"/>
                                            </p:graphicEl>
                                          </p:spTgt>
                                        </p:tgtEl>
                                        <p:attrNameLst>
                                          <p:attrName>style.visibility</p:attrName>
                                        </p:attrNameLst>
                                      </p:cBhvr>
                                      <p:to>
                                        <p:strVal val="visible"/>
                                      </p:to>
                                    </p:set>
                                    <p:anim calcmode="lin" valueType="num">
                                      <p:cBhvr additive="base">
                                        <p:cTn id="43" dur="500" fill="hold"/>
                                        <p:tgtEl>
                                          <p:spTgt spid="3">
                                            <p:graphicEl>
                                              <a:dgm id="{A241F6C5-B6F0-429B-B4EF-5515E7B14151}"/>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graphicEl>
                                              <a:dgm id="{A241F6C5-B6F0-429B-B4EF-5515E7B14151}"/>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graphicEl>
                                              <a:dgm id="{6E47B683-299A-4473-80E0-E0618B755217}"/>
                                            </p:graphicEl>
                                          </p:spTgt>
                                        </p:tgtEl>
                                        <p:attrNameLst>
                                          <p:attrName>style.visibility</p:attrName>
                                        </p:attrNameLst>
                                      </p:cBhvr>
                                      <p:to>
                                        <p:strVal val="visible"/>
                                      </p:to>
                                    </p:set>
                                    <p:anim calcmode="lin" valueType="num">
                                      <p:cBhvr additive="base">
                                        <p:cTn id="47" dur="500" fill="hold"/>
                                        <p:tgtEl>
                                          <p:spTgt spid="3">
                                            <p:graphicEl>
                                              <a:dgm id="{6E47B683-299A-4473-80E0-E0618B755217}"/>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graphicEl>
                                              <a:dgm id="{6E47B683-299A-4473-80E0-E0618B755217}"/>
                                            </p:graphic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3">
                                            <p:graphicEl>
                                              <a:dgm id="{B4B57174-2F80-49F9-848A-1A763F06183F}"/>
                                            </p:graphicEl>
                                          </p:spTgt>
                                        </p:tgtEl>
                                        <p:attrNameLst>
                                          <p:attrName>style.visibility</p:attrName>
                                        </p:attrNameLst>
                                      </p:cBhvr>
                                      <p:to>
                                        <p:strVal val="visible"/>
                                      </p:to>
                                    </p:set>
                                    <p:anim calcmode="lin" valueType="num">
                                      <p:cBhvr additive="base">
                                        <p:cTn id="53" dur="500" fill="hold"/>
                                        <p:tgtEl>
                                          <p:spTgt spid="3">
                                            <p:graphicEl>
                                              <a:dgm id="{B4B57174-2F80-49F9-848A-1A763F06183F}"/>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graphicEl>
                                              <a:dgm id="{B4B57174-2F80-49F9-848A-1A763F06183F}"/>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graphicEl>
                                              <a:dgm id="{D0503BB0-503D-49DD-A399-6D7429F4D551}"/>
                                            </p:graphicEl>
                                          </p:spTgt>
                                        </p:tgtEl>
                                        <p:attrNameLst>
                                          <p:attrName>style.visibility</p:attrName>
                                        </p:attrNameLst>
                                      </p:cBhvr>
                                      <p:to>
                                        <p:strVal val="visible"/>
                                      </p:to>
                                    </p:set>
                                    <p:anim calcmode="lin" valueType="num">
                                      <p:cBhvr additive="base">
                                        <p:cTn id="57" dur="500" fill="hold"/>
                                        <p:tgtEl>
                                          <p:spTgt spid="3">
                                            <p:graphicEl>
                                              <a:dgm id="{D0503BB0-503D-49DD-A399-6D7429F4D551}"/>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graphicEl>
                                              <a:dgm id="{D0503BB0-503D-49DD-A399-6D7429F4D551}"/>
                                            </p:graphic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3">
                                            <p:graphicEl>
                                              <a:dgm id="{7E2EADFB-2792-4357-94D6-FFCEF0AA2EAF}"/>
                                            </p:graphicEl>
                                          </p:spTgt>
                                        </p:tgtEl>
                                        <p:attrNameLst>
                                          <p:attrName>style.visibility</p:attrName>
                                        </p:attrNameLst>
                                      </p:cBhvr>
                                      <p:to>
                                        <p:strVal val="visible"/>
                                      </p:to>
                                    </p:set>
                                    <p:anim calcmode="lin" valueType="num">
                                      <p:cBhvr additive="base">
                                        <p:cTn id="61" dur="500" fill="hold"/>
                                        <p:tgtEl>
                                          <p:spTgt spid="3">
                                            <p:graphicEl>
                                              <a:dgm id="{7E2EADFB-2792-4357-94D6-FFCEF0AA2EAF}"/>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graphicEl>
                                              <a:dgm id="{7E2EADFB-2792-4357-94D6-FFCEF0AA2EAF}"/>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Upgrade Strategy</a:t>
            </a:r>
            <a:endParaRPr lang="en-GB" dirty="0"/>
          </a:p>
        </p:txBody>
      </p:sp>
      <p:graphicFrame>
        <p:nvGraphicFramePr>
          <p:cNvPr id="5" name="Diagram 4"/>
          <p:cNvGraphicFramePr/>
          <p:nvPr>
            <p:extLst/>
          </p:nvPr>
        </p:nvGraphicFramePr>
        <p:xfrm>
          <a:off x="2532993" y="879164"/>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Horizontal Scroll 5"/>
          <p:cNvSpPr/>
          <p:nvPr/>
        </p:nvSpPr>
        <p:spPr>
          <a:xfrm>
            <a:off x="389436" y="2207172"/>
            <a:ext cx="2464123" cy="1371600"/>
          </a:xfrm>
          <a:prstGeom prst="horizontalScroll">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solidFill>
                <a:schemeClr val="accent2">
                  <a:lumMod val="60000"/>
                  <a:lumOff val="40000"/>
                </a:schemeClr>
              </a:solidFill>
            </a:endParaRPr>
          </a:p>
        </p:txBody>
      </p:sp>
      <p:sp>
        <p:nvSpPr>
          <p:cNvPr id="8" name="4-Point Star 7"/>
          <p:cNvSpPr/>
          <p:nvPr/>
        </p:nvSpPr>
        <p:spPr>
          <a:xfrm>
            <a:off x="2853559" y="1418897"/>
            <a:ext cx="425669" cy="472965"/>
          </a:xfrm>
          <a:prstGeom prst="star4">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4-Point Star 8"/>
          <p:cNvSpPr/>
          <p:nvPr/>
        </p:nvSpPr>
        <p:spPr>
          <a:xfrm>
            <a:off x="3208283" y="2606571"/>
            <a:ext cx="425669" cy="472965"/>
          </a:xfrm>
          <a:prstGeom prst="star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4-Point Star 9"/>
          <p:cNvSpPr/>
          <p:nvPr/>
        </p:nvSpPr>
        <p:spPr>
          <a:xfrm>
            <a:off x="2853559" y="3836287"/>
            <a:ext cx="425669" cy="472965"/>
          </a:xfrm>
          <a:prstGeom prst="star4">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09209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5">
                                            <p:graphicEl>
                                              <a:dgm id="{F4ACC1A7-B5A7-479C-8BC3-0B712E9C76B5}"/>
                                            </p:graphicEl>
                                          </p:spTgt>
                                        </p:tgtEl>
                                        <p:attrNameLst>
                                          <p:attrName>style.visibility</p:attrName>
                                        </p:attrNameLst>
                                      </p:cBhvr>
                                      <p:to>
                                        <p:strVal val="visible"/>
                                      </p:to>
                                    </p:set>
                                    <p:animEffect transition="in" filter="fade">
                                      <p:cBhvr>
                                        <p:cTn id="10" dur="1000"/>
                                        <p:tgtEl>
                                          <p:spTgt spid="5">
                                            <p:graphicEl>
                                              <a:dgm id="{F4ACC1A7-B5A7-479C-8BC3-0B712E9C76B5}"/>
                                            </p:graphicEl>
                                          </p:spTgt>
                                        </p:tgtEl>
                                      </p:cBhvr>
                                    </p:animEffect>
                                    <p:anim calcmode="lin" valueType="num">
                                      <p:cBhvr>
                                        <p:cTn id="11" dur="1000" fill="hold"/>
                                        <p:tgtEl>
                                          <p:spTgt spid="5">
                                            <p:graphicEl>
                                              <a:dgm id="{F4ACC1A7-B5A7-479C-8BC3-0B712E9C76B5}"/>
                                            </p:graphicEl>
                                          </p:spTgt>
                                        </p:tgtEl>
                                        <p:attrNameLst>
                                          <p:attrName>ppt_x</p:attrName>
                                        </p:attrNameLst>
                                      </p:cBhvr>
                                      <p:tavLst>
                                        <p:tav tm="0">
                                          <p:val>
                                            <p:strVal val="#ppt_x"/>
                                          </p:val>
                                        </p:tav>
                                        <p:tav tm="100000">
                                          <p:val>
                                            <p:strVal val="#ppt_x"/>
                                          </p:val>
                                        </p:tav>
                                      </p:tavLst>
                                    </p:anim>
                                    <p:anim calcmode="lin" valueType="num">
                                      <p:cBhvr>
                                        <p:cTn id="12" dur="1000" fill="hold"/>
                                        <p:tgtEl>
                                          <p:spTgt spid="5">
                                            <p:graphicEl>
                                              <a:dgm id="{F4ACC1A7-B5A7-479C-8BC3-0B712E9C76B5}"/>
                                            </p:graphicEl>
                                          </p:spTgt>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5">
                                            <p:graphicEl>
                                              <a:dgm id="{929F4D10-2B31-4E68-9E61-3703C9D37693}"/>
                                            </p:graphicEl>
                                          </p:spTgt>
                                        </p:tgtEl>
                                        <p:attrNameLst>
                                          <p:attrName>style.visibility</p:attrName>
                                        </p:attrNameLst>
                                      </p:cBhvr>
                                      <p:to>
                                        <p:strVal val="visible"/>
                                      </p:to>
                                    </p:set>
                                    <p:animEffect transition="in" filter="fade">
                                      <p:cBhvr>
                                        <p:cTn id="16" dur="1000"/>
                                        <p:tgtEl>
                                          <p:spTgt spid="5">
                                            <p:graphicEl>
                                              <a:dgm id="{929F4D10-2B31-4E68-9E61-3703C9D37693}"/>
                                            </p:graphicEl>
                                          </p:spTgt>
                                        </p:tgtEl>
                                      </p:cBhvr>
                                    </p:animEffect>
                                    <p:anim calcmode="lin" valueType="num">
                                      <p:cBhvr>
                                        <p:cTn id="17" dur="1000" fill="hold"/>
                                        <p:tgtEl>
                                          <p:spTgt spid="5">
                                            <p:graphicEl>
                                              <a:dgm id="{929F4D10-2B31-4E68-9E61-3703C9D37693}"/>
                                            </p:graphicEl>
                                          </p:spTgt>
                                        </p:tgtEl>
                                        <p:attrNameLst>
                                          <p:attrName>ppt_x</p:attrName>
                                        </p:attrNameLst>
                                      </p:cBhvr>
                                      <p:tavLst>
                                        <p:tav tm="0">
                                          <p:val>
                                            <p:strVal val="#ppt_x"/>
                                          </p:val>
                                        </p:tav>
                                        <p:tav tm="100000">
                                          <p:val>
                                            <p:strVal val="#ppt_x"/>
                                          </p:val>
                                        </p:tav>
                                      </p:tavLst>
                                    </p:anim>
                                    <p:anim calcmode="lin" valueType="num">
                                      <p:cBhvr>
                                        <p:cTn id="18" dur="1000" fill="hold"/>
                                        <p:tgtEl>
                                          <p:spTgt spid="5">
                                            <p:graphicEl>
                                              <a:dgm id="{929F4D10-2B31-4E68-9E61-3703C9D37693}"/>
                                            </p:graphic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5">
                                            <p:graphicEl>
                                              <a:dgm id="{57E4A335-43FE-4AA9-BA78-2522FA3D66A2}"/>
                                            </p:graphicEl>
                                          </p:spTgt>
                                        </p:tgtEl>
                                        <p:attrNameLst>
                                          <p:attrName>style.visibility</p:attrName>
                                        </p:attrNameLst>
                                      </p:cBhvr>
                                      <p:to>
                                        <p:strVal val="visible"/>
                                      </p:to>
                                    </p:set>
                                    <p:animEffect transition="in" filter="fade">
                                      <p:cBhvr>
                                        <p:cTn id="21" dur="1000"/>
                                        <p:tgtEl>
                                          <p:spTgt spid="5">
                                            <p:graphicEl>
                                              <a:dgm id="{57E4A335-43FE-4AA9-BA78-2522FA3D66A2}"/>
                                            </p:graphicEl>
                                          </p:spTgt>
                                        </p:tgtEl>
                                      </p:cBhvr>
                                    </p:animEffect>
                                    <p:anim calcmode="lin" valueType="num">
                                      <p:cBhvr>
                                        <p:cTn id="22" dur="1000" fill="hold"/>
                                        <p:tgtEl>
                                          <p:spTgt spid="5">
                                            <p:graphicEl>
                                              <a:dgm id="{57E4A335-43FE-4AA9-BA78-2522FA3D66A2}"/>
                                            </p:graphicEl>
                                          </p:spTgt>
                                        </p:tgtEl>
                                        <p:attrNameLst>
                                          <p:attrName>ppt_x</p:attrName>
                                        </p:attrNameLst>
                                      </p:cBhvr>
                                      <p:tavLst>
                                        <p:tav tm="0">
                                          <p:val>
                                            <p:strVal val="#ppt_x"/>
                                          </p:val>
                                        </p:tav>
                                        <p:tav tm="100000">
                                          <p:val>
                                            <p:strVal val="#ppt_x"/>
                                          </p:val>
                                        </p:tav>
                                      </p:tavLst>
                                    </p:anim>
                                    <p:anim calcmode="lin" valueType="num">
                                      <p:cBhvr>
                                        <p:cTn id="23" dur="1000" fill="hold"/>
                                        <p:tgtEl>
                                          <p:spTgt spid="5">
                                            <p:graphicEl>
                                              <a:dgm id="{57E4A335-43FE-4AA9-BA78-2522FA3D66A2}"/>
                                            </p:graphicEl>
                                          </p:spTgt>
                                        </p:tgtEl>
                                        <p:attrNameLst>
                                          <p:attrName>ppt_y</p:attrName>
                                        </p:attrNameLst>
                                      </p:cBhvr>
                                      <p:tavLst>
                                        <p:tav tm="0">
                                          <p:val>
                                            <p:strVal val="#ppt_y+.1"/>
                                          </p:val>
                                        </p:tav>
                                        <p:tav tm="100000">
                                          <p:val>
                                            <p:strVal val="#ppt_y"/>
                                          </p:val>
                                        </p:tav>
                                      </p:tavLst>
                                    </p:anim>
                                  </p:childTnLst>
                                </p:cTn>
                              </p:par>
                            </p:childTnLst>
                          </p:cTn>
                        </p:par>
                        <p:par>
                          <p:cTn id="24" fill="hold">
                            <p:stCondLst>
                              <p:cond delay="2000"/>
                            </p:stCondLst>
                            <p:childTnLst>
                              <p:par>
                                <p:cTn id="25" presetID="42" presetClass="entr" presetSubtype="0" fill="hold" grpId="0" nodeType="afterEffect">
                                  <p:stCondLst>
                                    <p:cond delay="0"/>
                                  </p:stCondLst>
                                  <p:childTnLst>
                                    <p:set>
                                      <p:cBhvr>
                                        <p:cTn id="26" dur="1" fill="hold">
                                          <p:stCondLst>
                                            <p:cond delay="0"/>
                                          </p:stCondLst>
                                        </p:cTn>
                                        <p:tgtEl>
                                          <p:spTgt spid="5">
                                            <p:graphicEl>
                                              <a:dgm id="{19616778-20DC-4F06-B7E7-937B664AC114}"/>
                                            </p:graphicEl>
                                          </p:spTgt>
                                        </p:tgtEl>
                                        <p:attrNameLst>
                                          <p:attrName>style.visibility</p:attrName>
                                        </p:attrNameLst>
                                      </p:cBhvr>
                                      <p:to>
                                        <p:strVal val="visible"/>
                                      </p:to>
                                    </p:set>
                                    <p:animEffect transition="in" filter="fade">
                                      <p:cBhvr>
                                        <p:cTn id="27" dur="1000"/>
                                        <p:tgtEl>
                                          <p:spTgt spid="5">
                                            <p:graphicEl>
                                              <a:dgm id="{19616778-20DC-4F06-B7E7-937B664AC114}"/>
                                            </p:graphicEl>
                                          </p:spTgt>
                                        </p:tgtEl>
                                      </p:cBhvr>
                                    </p:animEffect>
                                    <p:anim calcmode="lin" valueType="num">
                                      <p:cBhvr>
                                        <p:cTn id="28" dur="1000" fill="hold"/>
                                        <p:tgtEl>
                                          <p:spTgt spid="5">
                                            <p:graphicEl>
                                              <a:dgm id="{19616778-20DC-4F06-B7E7-937B664AC114}"/>
                                            </p:graphicEl>
                                          </p:spTgt>
                                        </p:tgtEl>
                                        <p:attrNameLst>
                                          <p:attrName>ppt_x</p:attrName>
                                        </p:attrNameLst>
                                      </p:cBhvr>
                                      <p:tavLst>
                                        <p:tav tm="0">
                                          <p:val>
                                            <p:strVal val="#ppt_x"/>
                                          </p:val>
                                        </p:tav>
                                        <p:tav tm="100000">
                                          <p:val>
                                            <p:strVal val="#ppt_x"/>
                                          </p:val>
                                        </p:tav>
                                      </p:tavLst>
                                    </p:anim>
                                    <p:anim calcmode="lin" valueType="num">
                                      <p:cBhvr>
                                        <p:cTn id="29" dur="1000" fill="hold"/>
                                        <p:tgtEl>
                                          <p:spTgt spid="5">
                                            <p:graphicEl>
                                              <a:dgm id="{19616778-20DC-4F06-B7E7-937B664AC114}"/>
                                            </p:graphic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
                                            <p:graphicEl>
                                              <a:dgm id="{DF832C2C-6EEC-4B87-AE6C-03098097FB2D}"/>
                                            </p:graphicEl>
                                          </p:spTgt>
                                        </p:tgtEl>
                                        <p:attrNameLst>
                                          <p:attrName>style.visibility</p:attrName>
                                        </p:attrNameLst>
                                      </p:cBhvr>
                                      <p:to>
                                        <p:strVal val="visible"/>
                                      </p:to>
                                    </p:set>
                                    <p:animEffect transition="in" filter="fade">
                                      <p:cBhvr>
                                        <p:cTn id="32" dur="1000"/>
                                        <p:tgtEl>
                                          <p:spTgt spid="5">
                                            <p:graphicEl>
                                              <a:dgm id="{DF832C2C-6EEC-4B87-AE6C-03098097FB2D}"/>
                                            </p:graphicEl>
                                          </p:spTgt>
                                        </p:tgtEl>
                                      </p:cBhvr>
                                    </p:animEffect>
                                    <p:anim calcmode="lin" valueType="num">
                                      <p:cBhvr>
                                        <p:cTn id="33" dur="1000" fill="hold"/>
                                        <p:tgtEl>
                                          <p:spTgt spid="5">
                                            <p:graphicEl>
                                              <a:dgm id="{DF832C2C-6EEC-4B87-AE6C-03098097FB2D}"/>
                                            </p:graphicEl>
                                          </p:spTgt>
                                        </p:tgtEl>
                                        <p:attrNameLst>
                                          <p:attrName>ppt_x</p:attrName>
                                        </p:attrNameLst>
                                      </p:cBhvr>
                                      <p:tavLst>
                                        <p:tav tm="0">
                                          <p:val>
                                            <p:strVal val="#ppt_x"/>
                                          </p:val>
                                        </p:tav>
                                        <p:tav tm="100000">
                                          <p:val>
                                            <p:strVal val="#ppt_x"/>
                                          </p:val>
                                        </p:tav>
                                      </p:tavLst>
                                    </p:anim>
                                    <p:anim calcmode="lin" valueType="num">
                                      <p:cBhvr>
                                        <p:cTn id="34" dur="1000" fill="hold"/>
                                        <p:tgtEl>
                                          <p:spTgt spid="5">
                                            <p:graphicEl>
                                              <a:dgm id="{DF832C2C-6EEC-4B87-AE6C-03098097FB2D}"/>
                                            </p:graphicEl>
                                          </p:spTgt>
                                        </p:tgtEl>
                                        <p:attrNameLst>
                                          <p:attrName>ppt_y</p:attrName>
                                        </p:attrNameLst>
                                      </p:cBhvr>
                                      <p:tavLst>
                                        <p:tav tm="0">
                                          <p:val>
                                            <p:strVal val="#ppt_y+.1"/>
                                          </p:val>
                                        </p:tav>
                                        <p:tav tm="100000">
                                          <p:val>
                                            <p:strVal val="#ppt_y"/>
                                          </p:val>
                                        </p:tav>
                                      </p:tavLst>
                                    </p:anim>
                                  </p:childTnLst>
                                </p:cTn>
                              </p:par>
                            </p:childTnLst>
                          </p:cTn>
                        </p:par>
                        <p:par>
                          <p:cTn id="35" fill="hold">
                            <p:stCondLst>
                              <p:cond delay="3000"/>
                            </p:stCondLst>
                            <p:childTnLst>
                              <p:par>
                                <p:cTn id="36" presetID="42" presetClass="entr" presetSubtype="0" fill="hold" grpId="0" nodeType="afterEffect">
                                  <p:stCondLst>
                                    <p:cond delay="0"/>
                                  </p:stCondLst>
                                  <p:childTnLst>
                                    <p:set>
                                      <p:cBhvr>
                                        <p:cTn id="37" dur="1" fill="hold">
                                          <p:stCondLst>
                                            <p:cond delay="0"/>
                                          </p:stCondLst>
                                        </p:cTn>
                                        <p:tgtEl>
                                          <p:spTgt spid="5">
                                            <p:graphicEl>
                                              <a:dgm id="{6F0239A4-3581-4876-BCDE-0BFCF4B15100}"/>
                                            </p:graphicEl>
                                          </p:spTgt>
                                        </p:tgtEl>
                                        <p:attrNameLst>
                                          <p:attrName>style.visibility</p:attrName>
                                        </p:attrNameLst>
                                      </p:cBhvr>
                                      <p:to>
                                        <p:strVal val="visible"/>
                                      </p:to>
                                    </p:set>
                                    <p:animEffect transition="in" filter="fade">
                                      <p:cBhvr>
                                        <p:cTn id="38" dur="1000"/>
                                        <p:tgtEl>
                                          <p:spTgt spid="5">
                                            <p:graphicEl>
                                              <a:dgm id="{6F0239A4-3581-4876-BCDE-0BFCF4B15100}"/>
                                            </p:graphicEl>
                                          </p:spTgt>
                                        </p:tgtEl>
                                      </p:cBhvr>
                                    </p:animEffect>
                                    <p:anim calcmode="lin" valueType="num">
                                      <p:cBhvr>
                                        <p:cTn id="39" dur="1000" fill="hold"/>
                                        <p:tgtEl>
                                          <p:spTgt spid="5">
                                            <p:graphicEl>
                                              <a:dgm id="{6F0239A4-3581-4876-BCDE-0BFCF4B15100}"/>
                                            </p:graphicEl>
                                          </p:spTgt>
                                        </p:tgtEl>
                                        <p:attrNameLst>
                                          <p:attrName>ppt_x</p:attrName>
                                        </p:attrNameLst>
                                      </p:cBhvr>
                                      <p:tavLst>
                                        <p:tav tm="0">
                                          <p:val>
                                            <p:strVal val="#ppt_x"/>
                                          </p:val>
                                        </p:tav>
                                        <p:tav tm="100000">
                                          <p:val>
                                            <p:strVal val="#ppt_x"/>
                                          </p:val>
                                        </p:tav>
                                      </p:tavLst>
                                    </p:anim>
                                    <p:anim calcmode="lin" valueType="num">
                                      <p:cBhvr>
                                        <p:cTn id="40" dur="1000" fill="hold"/>
                                        <p:tgtEl>
                                          <p:spTgt spid="5">
                                            <p:graphicEl>
                                              <a:dgm id="{6F0239A4-3581-4876-BCDE-0BFCF4B15100}"/>
                                            </p:graphic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5">
                                            <p:graphicEl>
                                              <a:dgm id="{0008FDB9-423D-4041-A9B2-328A71BB3572}"/>
                                            </p:graphicEl>
                                          </p:spTgt>
                                        </p:tgtEl>
                                        <p:attrNameLst>
                                          <p:attrName>style.visibility</p:attrName>
                                        </p:attrNameLst>
                                      </p:cBhvr>
                                      <p:to>
                                        <p:strVal val="visible"/>
                                      </p:to>
                                    </p:set>
                                    <p:animEffect transition="in" filter="fade">
                                      <p:cBhvr>
                                        <p:cTn id="43" dur="1000"/>
                                        <p:tgtEl>
                                          <p:spTgt spid="5">
                                            <p:graphicEl>
                                              <a:dgm id="{0008FDB9-423D-4041-A9B2-328A71BB3572}"/>
                                            </p:graphicEl>
                                          </p:spTgt>
                                        </p:tgtEl>
                                      </p:cBhvr>
                                    </p:animEffect>
                                    <p:anim calcmode="lin" valueType="num">
                                      <p:cBhvr>
                                        <p:cTn id="44" dur="1000" fill="hold"/>
                                        <p:tgtEl>
                                          <p:spTgt spid="5">
                                            <p:graphicEl>
                                              <a:dgm id="{0008FDB9-423D-4041-A9B2-328A71BB3572}"/>
                                            </p:graphicEl>
                                          </p:spTgt>
                                        </p:tgtEl>
                                        <p:attrNameLst>
                                          <p:attrName>ppt_x</p:attrName>
                                        </p:attrNameLst>
                                      </p:cBhvr>
                                      <p:tavLst>
                                        <p:tav tm="0">
                                          <p:val>
                                            <p:strVal val="#ppt_x"/>
                                          </p:val>
                                        </p:tav>
                                        <p:tav tm="100000">
                                          <p:val>
                                            <p:strVal val="#ppt_x"/>
                                          </p:val>
                                        </p:tav>
                                      </p:tavLst>
                                    </p:anim>
                                    <p:anim calcmode="lin" valueType="num">
                                      <p:cBhvr>
                                        <p:cTn id="45" dur="1000" fill="hold"/>
                                        <p:tgtEl>
                                          <p:spTgt spid="5">
                                            <p:graphicEl>
                                              <a:dgm id="{0008FDB9-423D-4041-A9B2-328A71BB3572}"/>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In-Place Upgrade</a:t>
            </a:r>
          </a:p>
        </p:txBody>
      </p:sp>
      <p:sp>
        <p:nvSpPr>
          <p:cNvPr id="3" name="Content Placeholder 2"/>
          <p:cNvSpPr>
            <a:spLocks noGrp="1"/>
          </p:cNvSpPr>
          <p:nvPr>
            <p:ph idx="1"/>
          </p:nvPr>
        </p:nvSpPr>
        <p:spPr>
          <a:xfrm>
            <a:off x="525380" y="1426133"/>
            <a:ext cx="8381901" cy="2958320"/>
          </a:xfrm>
        </p:spPr>
        <p:txBody>
          <a:bodyPr>
            <a:normAutofit fontScale="77500" lnSpcReduction="20000"/>
          </a:bodyPr>
          <a:lstStyle/>
          <a:p>
            <a:pPr marL="347755" indent="-347755" defTabSz="684792"/>
            <a:r>
              <a:rPr lang="en-US" dirty="0" smtClean="0"/>
              <a:t>Upgrades an existing installation</a:t>
            </a:r>
          </a:p>
          <a:p>
            <a:pPr marL="644300" lvl="1" indent="-347755" defTabSz="684792"/>
            <a:r>
              <a:rPr lang="en-US" dirty="0" smtClean="0"/>
              <a:t>Instance name remains the same after upgrade</a:t>
            </a:r>
          </a:p>
          <a:p>
            <a:pPr marL="644300" lvl="1" indent="-347755" defTabSz="684792"/>
            <a:r>
              <a:rPr lang="en-US" dirty="0" smtClean="0"/>
              <a:t>Old instance no longer exists</a:t>
            </a:r>
          </a:p>
          <a:p>
            <a:pPr marL="347755" indent="-347755" defTabSz="684792"/>
            <a:r>
              <a:rPr lang="en-US" dirty="0" smtClean="0"/>
              <a:t>User data and configuration is preserved</a:t>
            </a:r>
          </a:p>
          <a:p>
            <a:pPr marL="347755" indent="-347755" defTabSz="684792"/>
            <a:r>
              <a:rPr lang="en-US" dirty="0" smtClean="0"/>
              <a:t>Mostly automated process through SQL Server Setup</a:t>
            </a:r>
          </a:p>
          <a:p>
            <a:pPr marL="347755" indent="-347755" defTabSz="684792"/>
            <a:r>
              <a:rPr lang="en-US" dirty="0" smtClean="0"/>
              <a:t>Performed on same machine as existing installation</a:t>
            </a:r>
          </a:p>
          <a:p>
            <a:pPr marL="347755" indent="-347755" defTabSz="684792"/>
            <a:endParaRPr lang="en-US" dirty="0" smtClean="0"/>
          </a:p>
          <a:p>
            <a:pPr marL="0" indent="0">
              <a:buNone/>
            </a:pPr>
            <a:r>
              <a:rPr lang="en-US" sz="3400" dirty="0" smtClean="0"/>
              <a:t>Pros &amp; Cons.</a:t>
            </a:r>
            <a:endParaRPr lang="en-US" sz="3400" dirty="0"/>
          </a:p>
        </p:txBody>
      </p:sp>
      <p:sp>
        <p:nvSpPr>
          <p:cNvPr id="9" name="Rectangle 8"/>
          <p:cNvSpPr/>
          <p:nvPr/>
        </p:nvSpPr>
        <p:spPr bwMode="auto">
          <a:xfrm>
            <a:off x="685809" y="4554581"/>
            <a:ext cx="1392072" cy="1446663"/>
          </a:xfrm>
          <a:prstGeom prst="rect">
            <a:avLst/>
          </a:prstGeom>
          <a:solidFill>
            <a:schemeClr val="accent2">
              <a:lumMod val="40000"/>
              <a:lumOff val="60000"/>
            </a:schemeClr>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4099" fontAlgn="auto">
              <a:spcBef>
                <a:spcPts val="0"/>
              </a:spcBef>
              <a:spcAft>
                <a:spcPts val="0"/>
              </a:spcAft>
              <a:defRPr/>
            </a:pPr>
            <a:r>
              <a:rPr lang="en-US" sz="1600" dirty="0" smtClean="0">
                <a:solidFill>
                  <a:schemeClr val="tx1">
                    <a:lumMod val="85000"/>
                    <a:lumOff val="15000"/>
                    <a:alpha val="98824"/>
                  </a:schemeClr>
                </a:solidFill>
                <a:ea typeface="Segoe UI" pitchFamily="34" charset="0"/>
                <a:cs typeface="Segoe UI" pitchFamily="34" charset="0"/>
              </a:rPr>
              <a:t>Automated, Faster &amp; Less effort</a:t>
            </a:r>
            <a:endParaRPr lang="en-US" sz="1600" dirty="0">
              <a:solidFill>
                <a:schemeClr val="tx1">
                  <a:lumMod val="85000"/>
                  <a:lumOff val="15000"/>
                  <a:alpha val="98824"/>
                </a:schemeClr>
              </a:solidFill>
              <a:ea typeface="Segoe UI" pitchFamily="34" charset="0"/>
              <a:cs typeface="Segoe UI" pitchFamily="34" charset="0"/>
            </a:endParaRPr>
          </a:p>
        </p:txBody>
      </p:sp>
      <p:sp>
        <p:nvSpPr>
          <p:cNvPr id="10" name="Rectangle 9"/>
          <p:cNvSpPr/>
          <p:nvPr/>
        </p:nvSpPr>
        <p:spPr bwMode="auto">
          <a:xfrm>
            <a:off x="2230281" y="4554581"/>
            <a:ext cx="1392072" cy="1446663"/>
          </a:xfrm>
          <a:prstGeom prst="rect">
            <a:avLst/>
          </a:prstGeom>
          <a:solidFill>
            <a:schemeClr val="accent2">
              <a:lumMod val="40000"/>
              <a:lumOff val="60000"/>
            </a:schemeClr>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4099" fontAlgn="auto">
              <a:spcBef>
                <a:spcPts val="0"/>
              </a:spcBef>
              <a:spcAft>
                <a:spcPts val="0"/>
              </a:spcAft>
              <a:defRPr/>
            </a:pPr>
            <a:r>
              <a:rPr lang="en-US" sz="1600" dirty="0" smtClean="0">
                <a:solidFill>
                  <a:schemeClr val="tx1">
                    <a:lumMod val="85000"/>
                    <a:lumOff val="15000"/>
                    <a:alpha val="98824"/>
                  </a:schemeClr>
                </a:solidFill>
                <a:ea typeface="Segoe UI" pitchFamily="34" charset="0"/>
                <a:cs typeface="Segoe UI" pitchFamily="34" charset="0"/>
              </a:rPr>
              <a:t>No Application Changes</a:t>
            </a:r>
            <a:endParaRPr lang="en-US" sz="1600" dirty="0">
              <a:solidFill>
                <a:schemeClr val="tx1">
                  <a:lumMod val="85000"/>
                  <a:lumOff val="15000"/>
                  <a:alpha val="98824"/>
                </a:schemeClr>
              </a:solidFill>
              <a:ea typeface="Segoe UI" pitchFamily="34" charset="0"/>
              <a:cs typeface="Segoe UI" pitchFamily="34" charset="0"/>
            </a:endParaRPr>
          </a:p>
        </p:txBody>
      </p:sp>
      <p:sp>
        <p:nvSpPr>
          <p:cNvPr id="11" name="Rectangle 10"/>
          <p:cNvSpPr/>
          <p:nvPr/>
        </p:nvSpPr>
        <p:spPr bwMode="auto">
          <a:xfrm>
            <a:off x="5323775" y="4556854"/>
            <a:ext cx="1392072" cy="1446663"/>
          </a:xfrm>
          <a:prstGeom prst="rect">
            <a:avLst/>
          </a:prstGeom>
          <a:solidFill>
            <a:srgbClr val="FF0066"/>
          </a:solidFill>
          <a:ln>
            <a:noFill/>
            <a:headEnd type="none" w="med" len="med"/>
            <a:tailEnd type="none" w="med" len="med"/>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4099" fontAlgn="auto">
              <a:spcBef>
                <a:spcPts val="0"/>
              </a:spcBef>
              <a:spcAft>
                <a:spcPts val="0"/>
              </a:spcAft>
              <a:defRPr/>
            </a:pPr>
            <a:r>
              <a:rPr lang="en-US" sz="1600" dirty="0" smtClean="0">
                <a:solidFill>
                  <a:srgbClr val="FFFFFF">
                    <a:alpha val="98824"/>
                  </a:srgbClr>
                </a:solidFill>
                <a:ea typeface="Segoe UI" pitchFamily="34" charset="0"/>
                <a:cs typeface="Segoe UI" pitchFamily="34" charset="0"/>
              </a:rPr>
              <a:t>All DBs upgrade</a:t>
            </a:r>
            <a:endParaRPr lang="en-US" sz="1600" dirty="0">
              <a:solidFill>
                <a:srgbClr val="FFFFFF">
                  <a:alpha val="98824"/>
                </a:srgbClr>
              </a:solidFill>
              <a:ea typeface="Segoe UI" pitchFamily="34" charset="0"/>
              <a:cs typeface="Segoe UI" pitchFamily="34" charset="0"/>
            </a:endParaRPr>
          </a:p>
        </p:txBody>
      </p:sp>
      <p:sp>
        <p:nvSpPr>
          <p:cNvPr id="13" name="Rectangle 12"/>
          <p:cNvSpPr/>
          <p:nvPr/>
        </p:nvSpPr>
        <p:spPr bwMode="auto">
          <a:xfrm>
            <a:off x="6868247" y="4556854"/>
            <a:ext cx="1392072" cy="1446663"/>
          </a:xfrm>
          <a:prstGeom prst="rect">
            <a:avLst/>
          </a:prstGeom>
          <a:solidFill>
            <a:srgbClr val="FF0066"/>
          </a:solidFill>
          <a:ln>
            <a:noFill/>
            <a:headEnd type="none" w="med" len="med"/>
            <a:tailEnd type="none" w="med" len="med"/>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4099" fontAlgn="auto">
              <a:spcBef>
                <a:spcPts val="0"/>
              </a:spcBef>
              <a:spcAft>
                <a:spcPts val="0"/>
              </a:spcAft>
              <a:defRPr/>
            </a:pPr>
            <a:r>
              <a:rPr lang="en-US" sz="1600" dirty="0" smtClean="0">
                <a:solidFill>
                  <a:srgbClr val="FFFFFF">
                    <a:alpha val="98824"/>
                  </a:srgbClr>
                </a:solidFill>
                <a:ea typeface="Segoe UI" pitchFamily="34" charset="0"/>
                <a:cs typeface="Segoe UI" pitchFamily="34" charset="0"/>
              </a:rPr>
              <a:t>Complex Rollback </a:t>
            </a:r>
            <a:r>
              <a:rPr lang="en-US" sz="1600" dirty="0">
                <a:solidFill>
                  <a:srgbClr val="FFFFFF">
                    <a:alpha val="98824"/>
                  </a:srgbClr>
                </a:solidFill>
                <a:ea typeface="Segoe UI" pitchFamily="34" charset="0"/>
                <a:cs typeface="Segoe UI" pitchFamily="34" charset="0"/>
              </a:rPr>
              <a:t>Strategy</a:t>
            </a:r>
          </a:p>
        </p:txBody>
      </p:sp>
    </p:spTree>
    <p:extLst>
      <p:ext uri="{BB962C8B-B14F-4D97-AF65-F5344CB8AC3E}">
        <p14:creationId xmlns:p14="http://schemas.microsoft.com/office/powerpoint/2010/main" val="227830541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par>
                          <p:cTn id="27" fill="hold">
                            <p:stCondLst>
                              <p:cond delay="0"/>
                            </p:stCondLst>
                            <p:childTnLst>
                              <p:par>
                                <p:cTn id="28" presetID="2" presetClass="entr" presetSubtype="4" fill="hold" grpId="0" nodeType="afterEffect">
                                  <p:stCondLst>
                                    <p:cond delay="0"/>
                                  </p:stCondLst>
                                  <p:childTnLst>
                                    <p:set>
                                      <p:cBhvr>
                                        <p:cTn id="29" dur="1" fill="hold">
                                          <p:stCondLst>
                                            <p:cond delay="0"/>
                                          </p:stCondLst>
                                        </p:cTn>
                                        <p:tgtEl>
                                          <p:spTgt spid="9">
                                            <p:bg/>
                                          </p:spTgt>
                                        </p:tgtEl>
                                        <p:attrNameLst>
                                          <p:attrName>style.visibility</p:attrName>
                                        </p:attrNameLst>
                                      </p:cBhvr>
                                      <p:to>
                                        <p:strVal val="visible"/>
                                      </p:to>
                                    </p:set>
                                    <p:anim calcmode="lin" valueType="num">
                                      <p:cBhvr additive="base">
                                        <p:cTn id="30" dur="500" fill="hold"/>
                                        <p:tgtEl>
                                          <p:spTgt spid="9">
                                            <p:bg/>
                                          </p:spTgt>
                                        </p:tgtEl>
                                        <p:attrNameLst>
                                          <p:attrName>ppt_x</p:attrName>
                                        </p:attrNameLst>
                                      </p:cBhvr>
                                      <p:tavLst>
                                        <p:tav tm="0">
                                          <p:val>
                                            <p:strVal val="#ppt_x"/>
                                          </p:val>
                                        </p:tav>
                                        <p:tav tm="100000">
                                          <p:val>
                                            <p:strVal val="#ppt_x"/>
                                          </p:val>
                                        </p:tav>
                                      </p:tavLst>
                                    </p:anim>
                                    <p:anim calcmode="lin" valueType="num">
                                      <p:cBhvr additive="base">
                                        <p:cTn id="31" dur="500" fill="hold"/>
                                        <p:tgtEl>
                                          <p:spTgt spid="9">
                                            <p:bg/>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9">
                                            <p:txEl>
                                              <p:pRg st="0" end="0"/>
                                            </p:txEl>
                                          </p:spTgt>
                                        </p:tgtEl>
                                        <p:attrNameLst>
                                          <p:attrName>style.visibility</p:attrName>
                                        </p:attrNameLst>
                                      </p:cBhvr>
                                      <p:to>
                                        <p:strVal val="visible"/>
                                      </p:to>
                                    </p:set>
                                    <p:anim calcmode="lin" valueType="num">
                                      <p:cBhvr additive="base">
                                        <p:cTn id="34"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 presetClass="entr" presetSubtype="4" fill="hold" grpId="0" nodeType="afterEffect">
                                  <p:stCondLst>
                                    <p:cond delay="0"/>
                                  </p:stCondLst>
                                  <p:childTnLst>
                                    <p:set>
                                      <p:cBhvr>
                                        <p:cTn id="38" dur="1" fill="hold">
                                          <p:stCondLst>
                                            <p:cond delay="0"/>
                                          </p:stCondLst>
                                        </p:cTn>
                                        <p:tgtEl>
                                          <p:spTgt spid="10">
                                            <p:bg/>
                                          </p:spTgt>
                                        </p:tgtEl>
                                        <p:attrNameLst>
                                          <p:attrName>style.visibility</p:attrName>
                                        </p:attrNameLst>
                                      </p:cBhvr>
                                      <p:to>
                                        <p:strVal val="visible"/>
                                      </p:to>
                                    </p:set>
                                    <p:anim calcmode="lin" valueType="num">
                                      <p:cBhvr additive="base">
                                        <p:cTn id="39" dur="500" fill="hold"/>
                                        <p:tgtEl>
                                          <p:spTgt spid="10">
                                            <p:bg/>
                                          </p:spTgt>
                                        </p:tgtEl>
                                        <p:attrNameLst>
                                          <p:attrName>ppt_x</p:attrName>
                                        </p:attrNameLst>
                                      </p:cBhvr>
                                      <p:tavLst>
                                        <p:tav tm="0">
                                          <p:val>
                                            <p:strVal val="#ppt_x"/>
                                          </p:val>
                                        </p:tav>
                                        <p:tav tm="100000">
                                          <p:val>
                                            <p:strVal val="#ppt_x"/>
                                          </p:val>
                                        </p:tav>
                                      </p:tavLst>
                                    </p:anim>
                                    <p:anim calcmode="lin" valueType="num">
                                      <p:cBhvr additive="base">
                                        <p:cTn id="40" dur="500" fill="hold"/>
                                        <p:tgtEl>
                                          <p:spTgt spid="10">
                                            <p:bg/>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 calcmode="lin" valueType="num">
                                      <p:cBhvr additive="base">
                                        <p:cTn id="43"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1000"/>
                            </p:stCondLst>
                            <p:childTnLst>
                              <p:par>
                                <p:cTn id="46" presetID="2" presetClass="entr" presetSubtype="4" fill="hold" grpId="0" nodeType="afterEffect">
                                  <p:stCondLst>
                                    <p:cond delay="0"/>
                                  </p:stCondLst>
                                  <p:childTnLst>
                                    <p:set>
                                      <p:cBhvr>
                                        <p:cTn id="47" dur="1" fill="hold">
                                          <p:stCondLst>
                                            <p:cond delay="0"/>
                                          </p:stCondLst>
                                        </p:cTn>
                                        <p:tgtEl>
                                          <p:spTgt spid="11">
                                            <p:bg/>
                                          </p:spTgt>
                                        </p:tgtEl>
                                        <p:attrNameLst>
                                          <p:attrName>style.visibility</p:attrName>
                                        </p:attrNameLst>
                                      </p:cBhvr>
                                      <p:to>
                                        <p:strVal val="visible"/>
                                      </p:to>
                                    </p:set>
                                    <p:anim calcmode="lin" valueType="num">
                                      <p:cBhvr additive="base">
                                        <p:cTn id="48" dur="500" fill="hold"/>
                                        <p:tgtEl>
                                          <p:spTgt spid="11">
                                            <p:bg/>
                                          </p:spTgt>
                                        </p:tgtEl>
                                        <p:attrNameLst>
                                          <p:attrName>ppt_x</p:attrName>
                                        </p:attrNameLst>
                                      </p:cBhvr>
                                      <p:tavLst>
                                        <p:tav tm="0">
                                          <p:val>
                                            <p:strVal val="#ppt_x"/>
                                          </p:val>
                                        </p:tav>
                                        <p:tav tm="100000">
                                          <p:val>
                                            <p:strVal val="#ppt_x"/>
                                          </p:val>
                                        </p:tav>
                                      </p:tavLst>
                                    </p:anim>
                                    <p:anim calcmode="lin" valueType="num">
                                      <p:cBhvr additive="base">
                                        <p:cTn id="49" dur="500" fill="hold"/>
                                        <p:tgtEl>
                                          <p:spTgt spid="11">
                                            <p:bg/>
                                          </p:spTgt>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 calcmode="lin" valueType="num">
                                      <p:cBhvr additive="base">
                                        <p:cTn id="5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54" fill="hold">
                            <p:stCondLst>
                              <p:cond delay="1500"/>
                            </p:stCondLst>
                            <p:childTnLst>
                              <p:par>
                                <p:cTn id="55" presetID="2" presetClass="entr" presetSubtype="4" fill="hold" grpId="0" nodeType="afterEffect">
                                  <p:stCondLst>
                                    <p:cond delay="0"/>
                                  </p:stCondLst>
                                  <p:childTnLst>
                                    <p:set>
                                      <p:cBhvr>
                                        <p:cTn id="56" dur="1" fill="hold">
                                          <p:stCondLst>
                                            <p:cond delay="0"/>
                                          </p:stCondLst>
                                        </p:cTn>
                                        <p:tgtEl>
                                          <p:spTgt spid="13">
                                            <p:bg/>
                                          </p:spTgt>
                                        </p:tgtEl>
                                        <p:attrNameLst>
                                          <p:attrName>style.visibility</p:attrName>
                                        </p:attrNameLst>
                                      </p:cBhvr>
                                      <p:to>
                                        <p:strVal val="visible"/>
                                      </p:to>
                                    </p:set>
                                    <p:anim calcmode="lin" valueType="num">
                                      <p:cBhvr additive="base">
                                        <p:cTn id="57" dur="500" fill="hold"/>
                                        <p:tgtEl>
                                          <p:spTgt spid="13">
                                            <p:bg/>
                                          </p:spTgt>
                                        </p:tgtEl>
                                        <p:attrNameLst>
                                          <p:attrName>ppt_x</p:attrName>
                                        </p:attrNameLst>
                                      </p:cBhvr>
                                      <p:tavLst>
                                        <p:tav tm="0">
                                          <p:val>
                                            <p:strVal val="#ppt_x"/>
                                          </p:val>
                                        </p:tav>
                                        <p:tav tm="100000">
                                          <p:val>
                                            <p:strVal val="#ppt_x"/>
                                          </p:val>
                                        </p:tav>
                                      </p:tavLst>
                                    </p:anim>
                                    <p:anim calcmode="lin" valueType="num">
                                      <p:cBhvr additive="base">
                                        <p:cTn id="58" dur="500" fill="hold"/>
                                        <p:tgtEl>
                                          <p:spTgt spid="13">
                                            <p:bg/>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3">
                                            <p:txEl>
                                              <p:pRg st="0" end="0"/>
                                            </p:txEl>
                                          </p:spTgt>
                                        </p:tgtEl>
                                        <p:attrNameLst>
                                          <p:attrName>style.visibility</p:attrName>
                                        </p:attrNameLst>
                                      </p:cBhvr>
                                      <p:to>
                                        <p:strVal val="visible"/>
                                      </p:to>
                                    </p:set>
                                    <p:anim calcmode="lin" valueType="num">
                                      <p:cBhvr additive="base">
                                        <p:cTn id="61"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build="p" animBg="1"/>
      <p:bldP spid="10" grpId="0" build="p" animBg="1"/>
      <p:bldP spid="11" grpId="0" build="p" animBg="1"/>
      <p:bldP spid="13"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In-place </a:t>
            </a:r>
            <a:r>
              <a:rPr lang="pl-PL" dirty="0" err="1" smtClean="0"/>
              <a:t>upgrade</a:t>
            </a:r>
            <a:endParaRPr lang="en-GB" dirty="0"/>
          </a:p>
        </p:txBody>
      </p:sp>
      <p:cxnSp>
        <p:nvCxnSpPr>
          <p:cNvPr id="7" name="Straight Arrow Connector 6"/>
          <p:cNvCxnSpPr/>
          <p:nvPr/>
        </p:nvCxnSpPr>
        <p:spPr>
          <a:xfrm>
            <a:off x="3429000" y="2971800"/>
            <a:ext cx="1371600"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stretch>
            <a:fillRect/>
          </a:stretch>
        </p:blipFill>
        <p:spPr>
          <a:xfrm>
            <a:off x="1981875" y="2362200"/>
            <a:ext cx="913950" cy="1243620"/>
          </a:xfrm>
          <a:prstGeom prst="rect">
            <a:avLst/>
          </a:prstGeom>
        </p:spPr>
      </p:pic>
      <p:pic>
        <p:nvPicPr>
          <p:cNvPr id="12" name="Picture 11"/>
          <p:cNvPicPr>
            <a:picLocks noChangeAspect="1"/>
          </p:cNvPicPr>
          <p:nvPr/>
        </p:nvPicPr>
        <p:blipFill>
          <a:blip r:embed="rId2"/>
          <a:stretch>
            <a:fillRect/>
          </a:stretch>
        </p:blipFill>
        <p:spPr>
          <a:xfrm>
            <a:off x="5333775" y="2362200"/>
            <a:ext cx="913950" cy="1243620"/>
          </a:xfrm>
          <a:prstGeom prst="rect">
            <a:avLst/>
          </a:prstGeom>
        </p:spPr>
      </p:pic>
      <p:sp>
        <p:nvSpPr>
          <p:cNvPr id="14" name="Rounded Rectangle 13"/>
          <p:cNvSpPr/>
          <p:nvPr/>
        </p:nvSpPr>
        <p:spPr>
          <a:xfrm>
            <a:off x="1410150" y="3886199"/>
            <a:ext cx="2132040" cy="11385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SQL Server 2005/</a:t>
            </a:r>
          </a:p>
          <a:p>
            <a:pPr algn="ctr"/>
            <a:r>
              <a:rPr lang="pl-PL" dirty="0"/>
              <a:t>2008/2008R2/</a:t>
            </a:r>
          </a:p>
          <a:p>
            <a:pPr algn="ctr"/>
            <a:r>
              <a:rPr lang="pl-PL" dirty="0"/>
              <a:t>2012 </a:t>
            </a:r>
            <a:r>
              <a:rPr lang="pl-PL" dirty="0" err="1"/>
              <a:t>instance</a:t>
            </a:r>
            <a:endParaRPr lang="en-GB" dirty="0"/>
          </a:p>
        </p:txBody>
      </p:sp>
      <p:sp>
        <p:nvSpPr>
          <p:cNvPr id="15" name="Rounded Rectangle 14"/>
          <p:cNvSpPr/>
          <p:nvPr/>
        </p:nvSpPr>
        <p:spPr>
          <a:xfrm>
            <a:off x="4762050" y="3886200"/>
            <a:ext cx="2057400" cy="11385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SQL Server </a:t>
            </a:r>
            <a:r>
              <a:rPr lang="pl-PL" dirty="0" smtClean="0"/>
              <a:t>2014</a:t>
            </a:r>
            <a:r>
              <a:rPr lang="en-GB" dirty="0" smtClean="0"/>
              <a:t>/2016</a:t>
            </a:r>
            <a:r>
              <a:rPr lang="pl-PL" dirty="0" smtClean="0"/>
              <a:t> </a:t>
            </a:r>
            <a:r>
              <a:rPr lang="pl-PL" dirty="0" smtClean="0"/>
              <a:t>instance</a:t>
            </a:r>
            <a:endParaRPr lang="en-GB" dirty="0"/>
          </a:p>
        </p:txBody>
      </p:sp>
    </p:spTree>
    <p:extLst>
      <p:ext uri="{BB962C8B-B14F-4D97-AF65-F5344CB8AC3E}">
        <p14:creationId xmlns:p14="http://schemas.microsoft.com/office/powerpoint/2010/main" val="146087836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par>
                          <p:cTn id="15" fill="hold">
                            <p:stCondLst>
                              <p:cond delay="1000"/>
                            </p:stCondLst>
                            <p:childTnLst>
                              <p:par>
                                <p:cTn id="16" presetID="10" presetClass="exit" presetSubtype="0" fill="hold" nodeType="after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1"/>
                                        </p:tgtEl>
                                      </p:cBhvr>
                                    </p:animEffect>
                                    <p:set>
                                      <p:cBhvr>
                                        <p:cTn id="21" dur="1" fill="hold">
                                          <p:stCondLst>
                                            <p:cond delay="499"/>
                                          </p:stCondLst>
                                        </p:cTn>
                                        <p:tgtEl>
                                          <p:spTgt spid="11"/>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Side-by-Side (Migration) Upgrade</a:t>
            </a:r>
          </a:p>
        </p:txBody>
      </p:sp>
      <p:sp>
        <p:nvSpPr>
          <p:cNvPr id="3" name="Content Placeholder 2"/>
          <p:cNvSpPr>
            <a:spLocks noGrp="1"/>
          </p:cNvSpPr>
          <p:nvPr>
            <p:ph idx="1"/>
          </p:nvPr>
        </p:nvSpPr>
        <p:spPr>
          <a:xfrm>
            <a:off x="517358" y="1328819"/>
            <a:ext cx="8381901" cy="2277723"/>
          </a:xfrm>
        </p:spPr>
        <p:txBody>
          <a:bodyPr>
            <a:normAutofit/>
          </a:bodyPr>
          <a:lstStyle/>
          <a:p>
            <a:pPr marL="347755" indent="-347755" defTabSz="684792">
              <a:lnSpc>
                <a:spcPct val="80000"/>
              </a:lnSpc>
            </a:pPr>
            <a:r>
              <a:rPr lang="en-US" sz="2200" dirty="0" smtClean="0"/>
              <a:t>Install new instance of SQL Server without affecting existing instance</a:t>
            </a:r>
          </a:p>
          <a:p>
            <a:pPr marL="347755" indent="-347755" defTabSz="684792">
              <a:lnSpc>
                <a:spcPct val="80000"/>
              </a:lnSpc>
            </a:pPr>
            <a:r>
              <a:rPr lang="en-US" sz="2200" dirty="0"/>
              <a:t>Can be same </a:t>
            </a:r>
            <a:r>
              <a:rPr lang="en-US" sz="2200" dirty="0" smtClean="0"/>
              <a:t>or </a:t>
            </a:r>
            <a:r>
              <a:rPr lang="en-US" sz="2200" dirty="0"/>
              <a:t>different server</a:t>
            </a:r>
          </a:p>
          <a:p>
            <a:pPr marL="347755" indent="-347755" defTabSz="684792">
              <a:lnSpc>
                <a:spcPct val="80000"/>
              </a:lnSpc>
            </a:pPr>
            <a:r>
              <a:rPr lang="en-US" sz="2200" dirty="0" smtClean="0"/>
              <a:t>Database objects are manually copied to new instance</a:t>
            </a:r>
          </a:p>
          <a:p>
            <a:pPr marL="625245" lvl="1" indent="-277490" defTabSz="684792">
              <a:lnSpc>
                <a:spcPct val="80000"/>
              </a:lnSpc>
            </a:pPr>
            <a:r>
              <a:rPr lang="en-US" sz="1800" dirty="0"/>
              <a:t>Copy Database </a:t>
            </a:r>
            <a:r>
              <a:rPr lang="en-US" sz="1800" dirty="0" smtClean="0"/>
              <a:t>Wizard/Detach </a:t>
            </a:r>
            <a:r>
              <a:rPr lang="en-US" sz="1800" dirty="0"/>
              <a:t>-&gt; Copy -&gt; </a:t>
            </a:r>
            <a:r>
              <a:rPr lang="en-US" sz="1800" dirty="0" smtClean="0"/>
              <a:t>Attach/Backup </a:t>
            </a:r>
            <a:r>
              <a:rPr lang="en-US" sz="1800" dirty="0"/>
              <a:t>-&gt; </a:t>
            </a:r>
            <a:r>
              <a:rPr lang="en-US" sz="1800" dirty="0" smtClean="0"/>
              <a:t>Restore</a:t>
            </a:r>
          </a:p>
          <a:p>
            <a:pPr marL="0" indent="-52295" defTabSz="684792">
              <a:lnSpc>
                <a:spcPct val="80000"/>
              </a:lnSpc>
              <a:buNone/>
            </a:pPr>
            <a:r>
              <a:rPr lang="en-US" dirty="0" smtClean="0"/>
              <a:t>Pros </a:t>
            </a:r>
            <a:r>
              <a:rPr lang="en-US" dirty="0"/>
              <a:t>&amp; Cons.</a:t>
            </a:r>
          </a:p>
          <a:p>
            <a:pPr marL="625245" lvl="1" indent="-277490" defTabSz="684792">
              <a:lnSpc>
                <a:spcPct val="80000"/>
              </a:lnSpc>
            </a:pPr>
            <a:endParaRPr lang="en-US" sz="1800" dirty="0"/>
          </a:p>
        </p:txBody>
      </p:sp>
      <p:sp>
        <p:nvSpPr>
          <p:cNvPr id="4" name="Rectangle 3"/>
          <p:cNvSpPr/>
          <p:nvPr/>
        </p:nvSpPr>
        <p:spPr bwMode="auto">
          <a:xfrm>
            <a:off x="1745646" y="3322440"/>
            <a:ext cx="1392072" cy="1446663"/>
          </a:xfrm>
          <a:prstGeom prst="rect">
            <a:avLst/>
          </a:prstGeom>
          <a:solidFill>
            <a:schemeClr val="accent2">
              <a:lumMod val="40000"/>
              <a:lumOff val="60000"/>
            </a:schemeClr>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4099" fontAlgn="auto">
              <a:spcBef>
                <a:spcPts val="0"/>
              </a:spcBef>
              <a:spcAft>
                <a:spcPts val="0"/>
              </a:spcAft>
              <a:defRPr/>
            </a:pPr>
            <a:r>
              <a:rPr lang="en-US" sz="1600" dirty="0" smtClean="0">
                <a:solidFill>
                  <a:schemeClr val="tx1">
                    <a:lumMod val="85000"/>
                    <a:lumOff val="15000"/>
                    <a:alpha val="98824"/>
                  </a:schemeClr>
                </a:solidFill>
                <a:ea typeface="Segoe UI" pitchFamily="34" charset="0"/>
                <a:cs typeface="Segoe UI" pitchFamily="34" charset="0"/>
              </a:rPr>
              <a:t>New platform altogether</a:t>
            </a:r>
            <a:endParaRPr lang="en-US" sz="1600" dirty="0">
              <a:solidFill>
                <a:schemeClr val="tx1">
                  <a:lumMod val="85000"/>
                  <a:lumOff val="15000"/>
                  <a:alpha val="98824"/>
                </a:schemeClr>
              </a:solidFill>
              <a:ea typeface="Segoe UI" pitchFamily="34" charset="0"/>
              <a:cs typeface="Segoe UI" pitchFamily="34" charset="0"/>
            </a:endParaRPr>
          </a:p>
        </p:txBody>
      </p:sp>
      <p:sp>
        <p:nvSpPr>
          <p:cNvPr id="5" name="Rectangle 4"/>
          <p:cNvSpPr/>
          <p:nvPr/>
        </p:nvSpPr>
        <p:spPr bwMode="auto">
          <a:xfrm>
            <a:off x="2930559" y="4833404"/>
            <a:ext cx="1392072" cy="1446663"/>
          </a:xfrm>
          <a:prstGeom prst="rect">
            <a:avLst/>
          </a:prstGeom>
          <a:solidFill>
            <a:schemeClr val="accent2">
              <a:lumMod val="40000"/>
              <a:lumOff val="60000"/>
            </a:schemeClr>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4099" fontAlgn="auto">
              <a:spcBef>
                <a:spcPts val="0"/>
              </a:spcBef>
              <a:spcAft>
                <a:spcPts val="0"/>
              </a:spcAft>
              <a:defRPr/>
            </a:pPr>
            <a:r>
              <a:rPr lang="en-US" sz="1600" dirty="0" smtClean="0">
                <a:solidFill>
                  <a:schemeClr val="tx1">
                    <a:lumMod val="85000"/>
                    <a:lumOff val="15000"/>
                    <a:alpha val="98824"/>
                  </a:schemeClr>
                </a:solidFill>
                <a:ea typeface="Segoe UI" pitchFamily="34" charset="0"/>
                <a:cs typeface="Segoe UI" pitchFamily="34" charset="0"/>
              </a:rPr>
              <a:t>Easy Rollback Strategy</a:t>
            </a:r>
            <a:endParaRPr lang="en-US" sz="1600" dirty="0">
              <a:solidFill>
                <a:schemeClr val="tx1">
                  <a:lumMod val="85000"/>
                  <a:lumOff val="15000"/>
                  <a:alpha val="98824"/>
                </a:schemeClr>
              </a:solidFill>
              <a:ea typeface="Segoe UI" pitchFamily="34" charset="0"/>
              <a:cs typeface="Segoe UI" pitchFamily="34" charset="0"/>
            </a:endParaRPr>
          </a:p>
        </p:txBody>
      </p:sp>
      <p:sp>
        <p:nvSpPr>
          <p:cNvPr id="6" name="Rectangle 5"/>
          <p:cNvSpPr/>
          <p:nvPr/>
        </p:nvSpPr>
        <p:spPr bwMode="auto">
          <a:xfrm>
            <a:off x="4661515" y="3470883"/>
            <a:ext cx="1392072" cy="1446663"/>
          </a:xfrm>
          <a:prstGeom prst="rect">
            <a:avLst/>
          </a:prstGeom>
          <a:solidFill>
            <a:srgbClr val="FF0066"/>
          </a:solidFill>
          <a:ln>
            <a:noFill/>
            <a:headEnd type="none" w="med" len="med"/>
            <a:tailEnd type="none" w="med" len="med"/>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4099" fontAlgn="auto">
              <a:spcBef>
                <a:spcPts val="0"/>
              </a:spcBef>
              <a:spcAft>
                <a:spcPts val="0"/>
              </a:spcAft>
              <a:defRPr/>
            </a:pPr>
            <a:r>
              <a:rPr lang="en-US" sz="1600" dirty="0" smtClean="0">
                <a:solidFill>
                  <a:srgbClr val="FFFFFF">
                    <a:alpha val="98824"/>
                  </a:srgbClr>
                </a:solidFill>
                <a:ea typeface="Segoe UI" pitchFamily="34" charset="0"/>
                <a:cs typeface="Segoe UI" pitchFamily="34" charset="0"/>
              </a:rPr>
              <a:t>More efforts to Upgrade</a:t>
            </a:r>
            <a:endParaRPr lang="en-US" sz="1600" dirty="0">
              <a:solidFill>
                <a:srgbClr val="FFFFFF">
                  <a:alpha val="98824"/>
                </a:srgbClr>
              </a:solidFill>
              <a:ea typeface="Segoe UI" pitchFamily="34" charset="0"/>
              <a:cs typeface="Segoe UI" pitchFamily="34" charset="0"/>
            </a:endParaRPr>
          </a:p>
        </p:txBody>
      </p:sp>
      <p:sp>
        <p:nvSpPr>
          <p:cNvPr id="7" name="Rectangle 6"/>
          <p:cNvSpPr/>
          <p:nvPr/>
        </p:nvSpPr>
        <p:spPr bwMode="auto">
          <a:xfrm>
            <a:off x="6229639" y="3937391"/>
            <a:ext cx="1392072" cy="1446663"/>
          </a:xfrm>
          <a:prstGeom prst="rect">
            <a:avLst/>
          </a:prstGeom>
          <a:solidFill>
            <a:srgbClr val="FF0066"/>
          </a:solidFill>
          <a:ln>
            <a:noFill/>
            <a:headEnd type="none" w="med" len="med"/>
            <a:tailEnd type="none" w="med" len="med"/>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4099" fontAlgn="auto">
              <a:spcBef>
                <a:spcPts val="0"/>
              </a:spcBef>
              <a:spcAft>
                <a:spcPts val="0"/>
              </a:spcAft>
              <a:defRPr/>
            </a:pPr>
            <a:r>
              <a:rPr lang="en-US" sz="1600" dirty="0" smtClean="0">
                <a:solidFill>
                  <a:srgbClr val="FFFFFF">
                    <a:alpha val="98824"/>
                  </a:srgbClr>
                </a:solidFill>
                <a:ea typeface="Segoe UI" pitchFamily="34" charset="0"/>
                <a:cs typeface="Segoe UI" pitchFamily="34" charset="0"/>
              </a:rPr>
              <a:t>Connectivity Changes</a:t>
            </a:r>
            <a:endParaRPr lang="en-US" sz="1600" dirty="0">
              <a:solidFill>
                <a:srgbClr val="FFFFFF">
                  <a:alpha val="98824"/>
                </a:srgbClr>
              </a:solidFill>
              <a:ea typeface="Segoe UI" pitchFamily="34" charset="0"/>
              <a:cs typeface="Segoe UI" pitchFamily="34" charset="0"/>
            </a:endParaRPr>
          </a:p>
        </p:txBody>
      </p:sp>
      <p:sp>
        <p:nvSpPr>
          <p:cNvPr id="8" name="Rectangle 7"/>
          <p:cNvSpPr/>
          <p:nvPr/>
        </p:nvSpPr>
        <p:spPr bwMode="auto">
          <a:xfrm>
            <a:off x="7728678" y="4394233"/>
            <a:ext cx="1392072" cy="1446663"/>
          </a:xfrm>
          <a:prstGeom prst="rect">
            <a:avLst/>
          </a:prstGeom>
          <a:solidFill>
            <a:srgbClr val="FF0066"/>
          </a:solidFill>
          <a:ln>
            <a:noFill/>
            <a:headEnd type="none" w="med" len="med"/>
            <a:tailEnd type="none" w="med" len="med"/>
          </a:ln>
          <a:effectLst>
            <a:outerShdw blurRad="76200" dir="13500000" sy="23000" kx="1200000" algn="br"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4099" fontAlgn="auto">
              <a:spcBef>
                <a:spcPts val="0"/>
              </a:spcBef>
              <a:spcAft>
                <a:spcPts val="0"/>
              </a:spcAft>
              <a:defRPr/>
            </a:pPr>
            <a:r>
              <a:rPr lang="en-US" sz="1600" dirty="0" smtClean="0">
                <a:solidFill>
                  <a:srgbClr val="FFFFFF">
                    <a:alpha val="98824"/>
                  </a:srgbClr>
                </a:solidFill>
                <a:ea typeface="Segoe UI" pitchFamily="34" charset="0"/>
                <a:cs typeface="Segoe UI" pitchFamily="34" charset="0"/>
              </a:rPr>
              <a:t>Do-It-Yourself</a:t>
            </a:r>
            <a:endParaRPr lang="en-US" sz="1600" dirty="0">
              <a:solidFill>
                <a:srgbClr val="FFFFFF">
                  <a:alpha val="98824"/>
                </a:srgbClr>
              </a:solidFill>
              <a:ea typeface="Segoe UI" pitchFamily="34" charset="0"/>
              <a:cs typeface="Segoe UI" pitchFamily="34" charset="0"/>
            </a:endParaRPr>
          </a:p>
        </p:txBody>
      </p:sp>
      <p:sp>
        <p:nvSpPr>
          <p:cNvPr id="14" name="Rectangle 13"/>
          <p:cNvSpPr/>
          <p:nvPr/>
        </p:nvSpPr>
        <p:spPr bwMode="auto">
          <a:xfrm>
            <a:off x="569149" y="4815793"/>
            <a:ext cx="1392072" cy="1446663"/>
          </a:xfrm>
          <a:prstGeom prst="rect">
            <a:avLst/>
          </a:prstGeom>
          <a:solidFill>
            <a:schemeClr val="accent2">
              <a:lumMod val="40000"/>
              <a:lumOff val="60000"/>
            </a:schemeClr>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lIns="91436" tIns="45718" rIns="91436" bIns="45718" anchor="ctr"/>
          <a:lstStyle/>
          <a:p>
            <a:pPr algn="ctr" defTabSz="914099" fontAlgn="auto">
              <a:spcBef>
                <a:spcPts val="0"/>
              </a:spcBef>
              <a:spcAft>
                <a:spcPts val="0"/>
              </a:spcAft>
              <a:defRPr/>
            </a:pPr>
            <a:r>
              <a:rPr lang="en-US" sz="1600" dirty="0" smtClean="0">
                <a:solidFill>
                  <a:schemeClr val="tx1">
                    <a:lumMod val="85000"/>
                    <a:lumOff val="15000"/>
                    <a:alpha val="98824"/>
                  </a:schemeClr>
                </a:solidFill>
                <a:ea typeface="Segoe UI" pitchFamily="34" charset="0"/>
                <a:cs typeface="Segoe UI" pitchFamily="34" charset="0"/>
              </a:rPr>
              <a:t>Controlled Switchover</a:t>
            </a:r>
            <a:endParaRPr lang="en-US" sz="1600" dirty="0">
              <a:solidFill>
                <a:schemeClr val="tx1">
                  <a:lumMod val="85000"/>
                  <a:lumOff val="15000"/>
                  <a:alpha val="98824"/>
                </a:schemeClr>
              </a:solidFill>
              <a:ea typeface="Segoe UI" pitchFamily="34" charset="0"/>
              <a:cs typeface="Segoe UI" pitchFamily="34" charset="0"/>
            </a:endParaRPr>
          </a:p>
        </p:txBody>
      </p:sp>
    </p:spTree>
    <p:extLst>
      <p:ext uri="{BB962C8B-B14F-4D97-AF65-F5344CB8AC3E}">
        <p14:creationId xmlns:p14="http://schemas.microsoft.com/office/powerpoint/2010/main" val="413696702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par>
                          <p:cTn id="26" fill="hold">
                            <p:stCondLst>
                              <p:cond delay="500"/>
                            </p:stCondLst>
                            <p:childTnLst>
                              <p:par>
                                <p:cTn id="27" presetID="2" presetClass="entr" presetSubtype="4" fill="hold" grpId="0" nodeType="afterEffect">
                                  <p:stCondLst>
                                    <p:cond delay="0"/>
                                  </p:stCondLst>
                                  <p:childTnLst>
                                    <p:set>
                                      <p:cBhvr>
                                        <p:cTn id="28" dur="1" fill="hold">
                                          <p:stCondLst>
                                            <p:cond delay="0"/>
                                          </p:stCondLst>
                                        </p:cTn>
                                        <p:tgtEl>
                                          <p:spTgt spid="4">
                                            <p:bg/>
                                          </p:spTgt>
                                        </p:tgtEl>
                                        <p:attrNameLst>
                                          <p:attrName>style.visibility</p:attrName>
                                        </p:attrNameLst>
                                      </p:cBhvr>
                                      <p:to>
                                        <p:strVal val="visible"/>
                                      </p:to>
                                    </p:set>
                                    <p:anim calcmode="lin" valueType="num">
                                      <p:cBhvr additive="base">
                                        <p:cTn id="29" dur="500" fill="hold"/>
                                        <p:tgtEl>
                                          <p:spTgt spid="4">
                                            <p:bg/>
                                          </p:spTgt>
                                        </p:tgtEl>
                                        <p:attrNameLst>
                                          <p:attrName>ppt_x</p:attrName>
                                        </p:attrNameLst>
                                      </p:cBhvr>
                                      <p:tavLst>
                                        <p:tav tm="0">
                                          <p:val>
                                            <p:strVal val="#ppt_x"/>
                                          </p:val>
                                        </p:tav>
                                        <p:tav tm="100000">
                                          <p:val>
                                            <p:strVal val="#ppt_x"/>
                                          </p:val>
                                        </p:tav>
                                      </p:tavLst>
                                    </p:anim>
                                    <p:anim calcmode="lin" valueType="num">
                                      <p:cBhvr additive="base">
                                        <p:cTn id="30" dur="500" fill="hold"/>
                                        <p:tgtEl>
                                          <p:spTgt spid="4">
                                            <p:bg/>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anim calcmode="lin" valueType="num">
                                      <p:cBhvr additive="base">
                                        <p:cTn id="3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ID="2" presetClass="entr" presetSubtype="4" fill="hold" grpId="0" nodeType="afterEffect">
                                  <p:stCondLst>
                                    <p:cond delay="0"/>
                                  </p:stCondLst>
                                  <p:childTnLst>
                                    <p:set>
                                      <p:cBhvr>
                                        <p:cTn id="37" dur="1" fill="hold">
                                          <p:stCondLst>
                                            <p:cond delay="0"/>
                                          </p:stCondLst>
                                        </p:cTn>
                                        <p:tgtEl>
                                          <p:spTgt spid="5">
                                            <p:bg/>
                                          </p:spTgt>
                                        </p:tgtEl>
                                        <p:attrNameLst>
                                          <p:attrName>style.visibility</p:attrName>
                                        </p:attrNameLst>
                                      </p:cBhvr>
                                      <p:to>
                                        <p:strVal val="visible"/>
                                      </p:to>
                                    </p:set>
                                    <p:anim calcmode="lin" valueType="num">
                                      <p:cBhvr additive="base">
                                        <p:cTn id="38" dur="500" fill="hold"/>
                                        <p:tgtEl>
                                          <p:spTgt spid="5">
                                            <p:bg/>
                                          </p:spTgt>
                                        </p:tgtEl>
                                        <p:attrNameLst>
                                          <p:attrName>ppt_x</p:attrName>
                                        </p:attrNameLst>
                                      </p:cBhvr>
                                      <p:tavLst>
                                        <p:tav tm="0">
                                          <p:val>
                                            <p:strVal val="#ppt_x"/>
                                          </p:val>
                                        </p:tav>
                                        <p:tav tm="100000">
                                          <p:val>
                                            <p:strVal val="#ppt_x"/>
                                          </p:val>
                                        </p:tav>
                                      </p:tavLst>
                                    </p:anim>
                                    <p:anim calcmode="lin" valueType="num">
                                      <p:cBhvr additive="base">
                                        <p:cTn id="39" dur="500" fill="hold"/>
                                        <p:tgtEl>
                                          <p:spTgt spid="5">
                                            <p:bg/>
                                          </p:spTgt>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 calcmode="lin" valueType="num">
                                      <p:cBhvr additive="base">
                                        <p:cTn id="42"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44" fill="hold">
                            <p:stCondLst>
                              <p:cond delay="1500"/>
                            </p:stCondLst>
                            <p:childTnLst>
                              <p:par>
                                <p:cTn id="45" presetID="2" presetClass="entr" presetSubtype="4" fill="hold" grpId="0" nodeType="afterEffect">
                                  <p:stCondLst>
                                    <p:cond delay="0"/>
                                  </p:stCondLst>
                                  <p:childTnLst>
                                    <p:set>
                                      <p:cBhvr>
                                        <p:cTn id="46" dur="1" fill="hold">
                                          <p:stCondLst>
                                            <p:cond delay="0"/>
                                          </p:stCondLst>
                                        </p:cTn>
                                        <p:tgtEl>
                                          <p:spTgt spid="6">
                                            <p:bg/>
                                          </p:spTgt>
                                        </p:tgtEl>
                                        <p:attrNameLst>
                                          <p:attrName>style.visibility</p:attrName>
                                        </p:attrNameLst>
                                      </p:cBhvr>
                                      <p:to>
                                        <p:strVal val="visible"/>
                                      </p:to>
                                    </p:set>
                                    <p:anim calcmode="lin" valueType="num">
                                      <p:cBhvr additive="base">
                                        <p:cTn id="47" dur="500" fill="hold"/>
                                        <p:tgtEl>
                                          <p:spTgt spid="6">
                                            <p:bg/>
                                          </p:spTgt>
                                        </p:tgtEl>
                                        <p:attrNameLst>
                                          <p:attrName>ppt_x</p:attrName>
                                        </p:attrNameLst>
                                      </p:cBhvr>
                                      <p:tavLst>
                                        <p:tav tm="0">
                                          <p:val>
                                            <p:strVal val="#ppt_x"/>
                                          </p:val>
                                        </p:tav>
                                        <p:tav tm="100000">
                                          <p:val>
                                            <p:strVal val="#ppt_x"/>
                                          </p:val>
                                        </p:tav>
                                      </p:tavLst>
                                    </p:anim>
                                    <p:anim calcmode="lin" valueType="num">
                                      <p:cBhvr additive="base">
                                        <p:cTn id="48" dur="500" fill="hold"/>
                                        <p:tgtEl>
                                          <p:spTgt spid="6">
                                            <p:bg/>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4">
                                            <p:txEl>
                                              <p:pRg st="0" end="0"/>
                                            </p:txEl>
                                          </p:spTgt>
                                        </p:tgtEl>
                                        <p:attrNameLst>
                                          <p:attrName>style.visibility</p:attrName>
                                        </p:attrNameLst>
                                      </p:cBhvr>
                                      <p:to>
                                        <p:strVal val="visible"/>
                                      </p:to>
                                    </p:set>
                                    <p:anim calcmode="lin" valueType="num">
                                      <p:cBhvr additive="base">
                                        <p:cTn id="51"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4">
                                            <p:txEl>
                                              <p:pRg st="0" end="0"/>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6">
                                            <p:txEl>
                                              <p:pRg st="0" end="0"/>
                                            </p:txEl>
                                          </p:spTgt>
                                        </p:tgtEl>
                                        <p:attrNameLst>
                                          <p:attrName>style.visibility</p:attrName>
                                        </p:attrNameLst>
                                      </p:cBhvr>
                                      <p:to>
                                        <p:strVal val="visible"/>
                                      </p:to>
                                    </p:set>
                                    <p:anim calcmode="lin" valueType="num">
                                      <p:cBhvr additive="base">
                                        <p:cTn id="55"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57" fill="hold">
                            <p:stCondLst>
                              <p:cond delay="2000"/>
                            </p:stCondLst>
                            <p:childTnLst>
                              <p:par>
                                <p:cTn id="58" presetID="2" presetClass="entr" presetSubtype="4" fill="hold" grpId="0" nodeType="afterEffect">
                                  <p:stCondLst>
                                    <p:cond delay="0"/>
                                  </p:stCondLst>
                                  <p:childTnLst>
                                    <p:set>
                                      <p:cBhvr>
                                        <p:cTn id="59" dur="1" fill="hold">
                                          <p:stCondLst>
                                            <p:cond delay="0"/>
                                          </p:stCondLst>
                                        </p:cTn>
                                        <p:tgtEl>
                                          <p:spTgt spid="7">
                                            <p:bg/>
                                          </p:spTgt>
                                        </p:tgtEl>
                                        <p:attrNameLst>
                                          <p:attrName>style.visibility</p:attrName>
                                        </p:attrNameLst>
                                      </p:cBhvr>
                                      <p:to>
                                        <p:strVal val="visible"/>
                                      </p:to>
                                    </p:set>
                                    <p:anim calcmode="lin" valueType="num">
                                      <p:cBhvr additive="base">
                                        <p:cTn id="60" dur="500" fill="hold"/>
                                        <p:tgtEl>
                                          <p:spTgt spid="7">
                                            <p:bg/>
                                          </p:spTgt>
                                        </p:tgtEl>
                                        <p:attrNameLst>
                                          <p:attrName>ppt_x</p:attrName>
                                        </p:attrNameLst>
                                      </p:cBhvr>
                                      <p:tavLst>
                                        <p:tav tm="0">
                                          <p:val>
                                            <p:strVal val="#ppt_x"/>
                                          </p:val>
                                        </p:tav>
                                        <p:tav tm="100000">
                                          <p:val>
                                            <p:strVal val="#ppt_x"/>
                                          </p:val>
                                        </p:tav>
                                      </p:tavLst>
                                    </p:anim>
                                    <p:anim calcmode="lin" valueType="num">
                                      <p:cBhvr additive="base">
                                        <p:cTn id="61" dur="500" fill="hold"/>
                                        <p:tgtEl>
                                          <p:spTgt spid="7">
                                            <p:bg/>
                                          </p:spTgt>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7">
                                            <p:txEl>
                                              <p:pRg st="0" end="0"/>
                                            </p:txEl>
                                          </p:spTgt>
                                        </p:tgtEl>
                                        <p:attrNameLst>
                                          <p:attrName>style.visibility</p:attrName>
                                        </p:attrNameLst>
                                      </p:cBhvr>
                                      <p:to>
                                        <p:strVal val="visible"/>
                                      </p:to>
                                    </p:set>
                                    <p:anim calcmode="lin" valueType="num">
                                      <p:cBhvr additive="base">
                                        <p:cTn id="64"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66" fill="hold">
                            <p:stCondLst>
                              <p:cond delay="2500"/>
                            </p:stCondLst>
                            <p:childTnLst>
                              <p:par>
                                <p:cTn id="67" presetID="2" presetClass="entr" presetSubtype="4" fill="hold" grpId="0" nodeType="afterEffect">
                                  <p:stCondLst>
                                    <p:cond delay="0"/>
                                  </p:stCondLst>
                                  <p:childTnLst>
                                    <p:set>
                                      <p:cBhvr>
                                        <p:cTn id="68" dur="1" fill="hold">
                                          <p:stCondLst>
                                            <p:cond delay="0"/>
                                          </p:stCondLst>
                                        </p:cTn>
                                        <p:tgtEl>
                                          <p:spTgt spid="8">
                                            <p:bg/>
                                          </p:spTgt>
                                        </p:tgtEl>
                                        <p:attrNameLst>
                                          <p:attrName>style.visibility</p:attrName>
                                        </p:attrNameLst>
                                      </p:cBhvr>
                                      <p:to>
                                        <p:strVal val="visible"/>
                                      </p:to>
                                    </p:set>
                                    <p:anim calcmode="lin" valueType="num">
                                      <p:cBhvr additive="base">
                                        <p:cTn id="69" dur="500" fill="hold"/>
                                        <p:tgtEl>
                                          <p:spTgt spid="8">
                                            <p:bg/>
                                          </p:spTgt>
                                        </p:tgtEl>
                                        <p:attrNameLst>
                                          <p:attrName>ppt_x</p:attrName>
                                        </p:attrNameLst>
                                      </p:cBhvr>
                                      <p:tavLst>
                                        <p:tav tm="0">
                                          <p:val>
                                            <p:strVal val="#ppt_x"/>
                                          </p:val>
                                        </p:tav>
                                        <p:tav tm="100000">
                                          <p:val>
                                            <p:strVal val="#ppt_x"/>
                                          </p:val>
                                        </p:tav>
                                      </p:tavLst>
                                    </p:anim>
                                    <p:anim calcmode="lin" valueType="num">
                                      <p:cBhvr additive="base">
                                        <p:cTn id="70" dur="500" fill="hold"/>
                                        <p:tgtEl>
                                          <p:spTgt spid="8">
                                            <p:bg/>
                                          </p:spTgt>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8">
                                            <p:txEl>
                                              <p:pRg st="0" end="0"/>
                                            </p:txEl>
                                          </p:spTgt>
                                        </p:tgtEl>
                                        <p:attrNameLst>
                                          <p:attrName>style.visibility</p:attrName>
                                        </p:attrNameLst>
                                      </p:cBhvr>
                                      <p:to>
                                        <p:strVal val="visible"/>
                                      </p:to>
                                    </p:set>
                                    <p:anim calcmode="lin" valueType="num">
                                      <p:cBhvr additive="base">
                                        <p:cTn id="7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animBg="1"/>
      <p:bldP spid="5" grpId="0" build="p" animBg="1"/>
      <p:bldP spid="6" grpId="0" build="p" animBg="1"/>
      <p:bldP spid="7" grpId="0" build="p" animBg="1"/>
      <p:bldP spid="8" grpId="0" build="p" animBg="1"/>
      <p:bldP spid="14" grpId="0" build="p"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err="1"/>
              <a:t>Side</a:t>
            </a:r>
            <a:r>
              <a:rPr lang="pl-PL" dirty="0"/>
              <a:t>-by-</a:t>
            </a:r>
            <a:r>
              <a:rPr lang="pl-PL" dirty="0" err="1"/>
              <a:t>side</a:t>
            </a:r>
            <a:r>
              <a:rPr lang="pl-PL" dirty="0"/>
              <a:t> </a:t>
            </a:r>
            <a:r>
              <a:rPr lang="pl-PL" dirty="0" err="1" smtClean="0"/>
              <a:t>upgrade</a:t>
            </a:r>
            <a:r>
              <a:rPr lang="pl-PL" dirty="0" smtClean="0"/>
              <a:t> on the same </a:t>
            </a:r>
            <a:r>
              <a:rPr lang="pl-PL" dirty="0" err="1" smtClean="0"/>
              <a:t>server</a:t>
            </a:r>
            <a:endParaRPr lang="en-GB" dirty="0"/>
          </a:p>
        </p:txBody>
      </p:sp>
      <p:cxnSp>
        <p:nvCxnSpPr>
          <p:cNvPr id="7" name="Straight Arrow Connector 6"/>
          <p:cNvCxnSpPr/>
          <p:nvPr/>
        </p:nvCxnSpPr>
        <p:spPr>
          <a:xfrm>
            <a:off x="3429000" y="2971800"/>
            <a:ext cx="1371600"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stretch>
            <a:fillRect/>
          </a:stretch>
        </p:blipFill>
        <p:spPr>
          <a:xfrm>
            <a:off x="1981875" y="2362200"/>
            <a:ext cx="913950" cy="1243620"/>
          </a:xfrm>
          <a:prstGeom prst="rect">
            <a:avLst/>
          </a:prstGeom>
        </p:spPr>
      </p:pic>
      <p:pic>
        <p:nvPicPr>
          <p:cNvPr id="12" name="Picture 11"/>
          <p:cNvPicPr>
            <a:picLocks noChangeAspect="1"/>
          </p:cNvPicPr>
          <p:nvPr/>
        </p:nvPicPr>
        <p:blipFill>
          <a:blip r:embed="rId2"/>
          <a:stretch>
            <a:fillRect/>
          </a:stretch>
        </p:blipFill>
        <p:spPr>
          <a:xfrm>
            <a:off x="5333775" y="2362200"/>
            <a:ext cx="913950" cy="1243620"/>
          </a:xfrm>
          <a:prstGeom prst="rect">
            <a:avLst/>
          </a:prstGeom>
        </p:spPr>
      </p:pic>
      <p:sp>
        <p:nvSpPr>
          <p:cNvPr id="14" name="Rounded Rectangle 13"/>
          <p:cNvSpPr/>
          <p:nvPr/>
        </p:nvSpPr>
        <p:spPr>
          <a:xfrm>
            <a:off x="1410150" y="3886200"/>
            <a:ext cx="2140918" cy="9965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SQL Server 2005/</a:t>
            </a:r>
          </a:p>
          <a:p>
            <a:pPr algn="ctr"/>
            <a:r>
              <a:rPr lang="pl-PL" dirty="0"/>
              <a:t>2008/2008R2/</a:t>
            </a:r>
          </a:p>
          <a:p>
            <a:pPr algn="ctr"/>
            <a:r>
              <a:rPr lang="pl-PL" dirty="0"/>
              <a:t>2012 </a:t>
            </a:r>
            <a:r>
              <a:rPr lang="pl-PL" dirty="0" err="1"/>
              <a:t>instance</a:t>
            </a:r>
            <a:endParaRPr lang="en-GB" dirty="0"/>
          </a:p>
        </p:txBody>
      </p:sp>
      <p:sp>
        <p:nvSpPr>
          <p:cNvPr id="15" name="Rounded Rectangle 14"/>
          <p:cNvSpPr/>
          <p:nvPr/>
        </p:nvSpPr>
        <p:spPr>
          <a:xfrm>
            <a:off x="4895625" y="3886199"/>
            <a:ext cx="1949058" cy="827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t>New SQL </a:t>
            </a:r>
            <a:r>
              <a:rPr lang="pl-PL" dirty="0"/>
              <a:t>Server </a:t>
            </a:r>
            <a:r>
              <a:rPr lang="pl-PL" dirty="0" smtClean="0"/>
              <a:t>2014 </a:t>
            </a:r>
            <a:r>
              <a:rPr lang="pl-PL" dirty="0" err="1" smtClean="0"/>
              <a:t>instance</a:t>
            </a:r>
            <a:endParaRPr lang="en-GB" dirty="0"/>
          </a:p>
        </p:txBody>
      </p:sp>
      <p:sp>
        <p:nvSpPr>
          <p:cNvPr id="8" name="Rounded Rectangle 7"/>
          <p:cNvSpPr/>
          <p:nvPr/>
        </p:nvSpPr>
        <p:spPr>
          <a:xfrm>
            <a:off x="6685874" y="1885646"/>
            <a:ext cx="2000926" cy="13547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SQL Server 2005/</a:t>
            </a:r>
          </a:p>
          <a:p>
            <a:pPr algn="ctr"/>
            <a:r>
              <a:rPr lang="pl-PL" dirty="0"/>
              <a:t>2008/2008R2/</a:t>
            </a:r>
          </a:p>
          <a:p>
            <a:pPr algn="ctr"/>
            <a:r>
              <a:rPr lang="pl-PL" dirty="0"/>
              <a:t>2012 </a:t>
            </a:r>
            <a:r>
              <a:rPr lang="pl-PL" dirty="0" err="1" smtClean="0"/>
              <a:t>instance</a:t>
            </a:r>
            <a:r>
              <a:rPr lang="pl-PL" dirty="0" smtClean="0"/>
              <a:t> (</a:t>
            </a:r>
            <a:r>
              <a:rPr lang="pl-PL" dirty="0" err="1" smtClean="0"/>
              <a:t>unchanged</a:t>
            </a:r>
            <a:r>
              <a:rPr lang="pl-PL" dirty="0" smtClean="0"/>
              <a:t>)</a:t>
            </a:r>
            <a:endParaRPr lang="en-GB" dirty="0"/>
          </a:p>
        </p:txBody>
      </p:sp>
    </p:spTree>
    <p:extLst>
      <p:ext uri="{BB962C8B-B14F-4D97-AF65-F5344CB8AC3E}">
        <p14:creationId xmlns:p14="http://schemas.microsoft.com/office/powerpoint/2010/main" val="384875153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1000"/>
                            </p:stCondLst>
                            <p:childTnLst>
                              <p:par>
                                <p:cTn id="19" presetID="10" presetClass="exit" presetSubtype="0" fill="hold" nodeType="after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1"/>
                                        </p:tgtEl>
                                      </p:cBhvr>
                                    </p:animEffect>
                                    <p:set>
                                      <p:cBhvr>
                                        <p:cTn id="24" dur="1" fill="hold">
                                          <p:stCondLst>
                                            <p:cond delay="499"/>
                                          </p:stCondLst>
                                        </p:cTn>
                                        <p:tgtEl>
                                          <p:spTgt spid="11"/>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14"/>
                                        </p:tgtEl>
                                      </p:cBhvr>
                                    </p:animEffect>
                                    <p:set>
                                      <p:cBhvr>
                                        <p:cTn id="27"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t>Side-by-side </a:t>
            </a:r>
            <a:r>
              <a:rPr lang="pl-PL" dirty="0" smtClean="0"/>
              <a:t>upgrade</a:t>
            </a:r>
            <a:r>
              <a:rPr lang="en-GB" dirty="0" smtClean="0"/>
              <a:t> – new instance</a:t>
            </a:r>
            <a:endParaRPr lang="en-GB" dirty="0"/>
          </a:p>
        </p:txBody>
      </p:sp>
      <p:cxnSp>
        <p:nvCxnSpPr>
          <p:cNvPr id="7" name="Straight Arrow Connector 6"/>
          <p:cNvCxnSpPr/>
          <p:nvPr/>
        </p:nvCxnSpPr>
        <p:spPr>
          <a:xfrm flipV="1">
            <a:off x="3276600" y="2362200"/>
            <a:ext cx="1828800" cy="40542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stretch>
            <a:fillRect/>
          </a:stretch>
        </p:blipFill>
        <p:spPr>
          <a:xfrm>
            <a:off x="1981875" y="2362200"/>
            <a:ext cx="913950" cy="1243620"/>
          </a:xfrm>
          <a:prstGeom prst="rect">
            <a:avLst/>
          </a:prstGeom>
        </p:spPr>
      </p:pic>
      <p:pic>
        <p:nvPicPr>
          <p:cNvPr id="12" name="Picture 11"/>
          <p:cNvPicPr>
            <a:picLocks noChangeAspect="1"/>
          </p:cNvPicPr>
          <p:nvPr/>
        </p:nvPicPr>
        <p:blipFill>
          <a:blip r:embed="rId2"/>
          <a:stretch>
            <a:fillRect/>
          </a:stretch>
        </p:blipFill>
        <p:spPr>
          <a:xfrm>
            <a:off x="5333775" y="3727050"/>
            <a:ext cx="913950" cy="1243620"/>
          </a:xfrm>
          <a:prstGeom prst="rect">
            <a:avLst/>
          </a:prstGeom>
        </p:spPr>
      </p:pic>
      <p:sp>
        <p:nvSpPr>
          <p:cNvPr id="14" name="Rounded Rectangle 13"/>
          <p:cNvSpPr/>
          <p:nvPr/>
        </p:nvSpPr>
        <p:spPr>
          <a:xfrm>
            <a:off x="1410150" y="3886200"/>
            <a:ext cx="2057400" cy="11527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SQL Server 2005/</a:t>
            </a:r>
          </a:p>
          <a:p>
            <a:pPr algn="ctr"/>
            <a:r>
              <a:rPr lang="pl-PL" dirty="0"/>
              <a:t>2008/2008R2/</a:t>
            </a:r>
          </a:p>
          <a:p>
            <a:pPr algn="ctr"/>
            <a:r>
              <a:rPr lang="pl-PL" dirty="0"/>
              <a:t>2012 </a:t>
            </a:r>
            <a:r>
              <a:rPr lang="pl-PL" dirty="0" err="1"/>
              <a:t>instance</a:t>
            </a:r>
            <a:endParaRPr lang="en-GB" dirty="0"/>
          </a:p>
        </p:txBody>
      </p:sp>
      <p:sp>
        <p:nvSpPr>
          <p:cNvPr id="15" name="Rounded Rectangle 14"/>
          <p:cNvSpPr/>
          <p:nvPr/>
        </p:nvSpPr>
        <p:spPr>
          <a:xfrm>
            <a:off x="6553199" y="4024416"/>
            <a:ext cx="2000475" cy="9462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t>New SQL </a:t>
            </a:r>
            <a:r>
              <a:rPr lang="pl-PL" dirty="0"/>
              <a:t>Server </a:t>
            </a:r>
            <a:r>
              <a:rPr lang="pl-PL" dirty="0" smtClean="0"/>
              <a:t>2014 </a:t>
            </a:r>
            <a:r>
              <a:rPr lang="pl-PL" dirty="0" err="1" smtClean="0"/>
              <a:t>instance</a:t>
            </a:r>
            <a:endParaRPr lang="en-GB" dirty="0"/>
          </a:p>
        </p:txBody>
      </p:sp>
      <p:pic>
        <p:nvPicPr>
          <p:cNvPr id="3" name="Picture 2"/>
          <p:cNvPicPr>
            <a:picLocks noChangeAspect="1"/>
          </p:cNvPicPr>
          <p:nvPr/>
        </p:nvPicPr>
        <p:blipFill>
          <a:blip r:embed="rId3"/>
          <a:stretch>
            <a:fillRect/>
          </a:stretch>
        </p:blipFill>
        <p:spPr>
          <a:xfrm>
            <a:off x="5333775" y="1524000"/>
            <a:ext cx="913950" cy="1243620"/>
          </a:xfrm>
          <a:prstGeom prst="rect">
            <a:avLst/>
          </a:prstGeom>
        </p:spPr>
      </p:pic>
      <p:sp>
        <p:nvSpPr>
          <p:cNvPr id="9" name="Rounded Rectangle 8"/>
          <p:cNvSpPr/>
          <p:nvPr/>
        </p:nvSpPr>
        <p:spPr>
          <a:xfrm>
            <a:off x="6420075" y="1734250"/>
            <a:ext cx="2133600" cy="1135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err="1" smtClean="0"/>
              <a:t>Old</a:t>
            </a:r>
            <a:r>
              <a:rPr lang="pl-PL" dirty="0" smtClean="0"/>
              <a:t> </a:t>
            </a:r>
            <a:r>
              <a:rPr lang="pl-PL" dirty="0" err="1" smtClean="0"/>
              <a:t>instance</a:t>
            </a:r>
            <a:r>
              <a:rPr lang="pl-PL" dirty="0" smtClean="0"/>
              <a:t> of SQL Server </a:t>
            </a:r>
            <a:r>
              <a:rPr lang="pl-PL" dirty="0" err="1" smtClean="0"/>
              <a:t>remains</a:t>
            </a:r>
            <a:r>
              <a:rPr lang="pl-PL" dirty="0" smtClean="0"/>
              <a:t> </a:t>
            </a:r>
            <a:r>
              <a:rPr lang="pl-PL" dirty="0" err="1" smtClean="0"/>
              <a:t>unchanged</a:t>
            </a:r>
            <a:endParaRPr lang="en-GB" dirty="0"/>
          </a:p>
        </p:txBody>
      </p:sp>
      <p:cxnSp>
        <p:nvCxnSpPr>
          <p:cNvPr id="13" name="Straight Arrow Connector 12"/>
          <p:cNvCxnSpPr/>
          <p:nvPr/>
        </p:nvCxnSpPr>
        <p:spPr>
          <a:xfrm>
            <a:off x="3276600" y="3200400"/>
            <a:ext cx="1884825" cy="1132191"/>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87803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1000"/>
                            </p:stCondLst>
                            <p:childTnLst>
                              <p:par>
                                <p:cTn id="25" presetID="10" presetClass="exit" presetSubtype="0" fill="hold" nodeType="after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14"/>
                                        </p:tgtEl>
                                      </p:cBhvr>
                                    </p:animEffect>
                                    <p:set>
                                      <p:cBhvr>
                                        <p:cTn id="36"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Allowable Upgrade Path</a:t>
            </a:r>
            <a:r>
              <a:rPr lang="en-US" baseline="0" dirty="0" smtClean="0"/>
              <a:t>s </a:t>
            </a:r>
            <a:endParaRPr lang="en-US" dirty="0"/>
          </a:p>
        </p:txBody>
      </p:sp>
      <p:sp>
        <p:nvSpPr>
          <p:cNvPr id="6" name="Text Placeholder 2"/>
          <p:cNvSpPr>
            <a:spLocks noGrp="1"/>
          </p:cNvSpPr>
          <p:nvPr>
            <p:ph type="body" sz="quarter" idx="10"/>
          </p:nvPr>
        </p:nvSpPr>
        <p:spPr>
          <a:xfrm>
            <a:off x="389436" y="1069143"/>
            <a:ext cx="8382000" cy="4898519"/>
          </a:xfrm>
        </p:spPr>
        <p:txBody>
          <a:bodyPr>
            <a:normAutofit fontScale="92500" lnSpcReduction="10000"/>
          </a:bodyPr>
          <a:lstStyle/>
          <a:p>
            <a:pPr marL="0" indent="0">
              <a:buNone/>
            </a:pPr>
            <a:endParaRPr lang="en-US" dirty="0" smtClean="0"/>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smtClean="0"/>
          </a:p>
          <a:p>
            <a:r>
              <a:rPr lang="en-US" dirty="0" smtClean="0"/>
              <a:t>Edition Upgrade: Can go up but cannot go down</a:t>
            </a:r>
          </a:p>
          <a:p>
            <a:pPr lvl="1"/>
            <a:r>
              <a:rPr lang="en-GB" dirty="0" smtClean="0"/>
              <a:t>See</a:t>
            </a:r>
          </a:p>
          <a:p>
            <a:pPr lvl="1"/>
            <a:r>
              <a:rPr lang="en-GB" sz="1900" dirty="0">
                <a:hlinkClick r:id="rId3"/>
              </a:rPr>
              <a:t>http://msdn.microsoft.com/en-us/library/ms143393(v=sql.105).</a:t>
            </a:r>
            <a:r>
              <a:rPr lang="en-GB" sz="1900" dirty="0" smtClean="0">
                <a:hlinkClick r:id="rId3"/>
              </a:rPr>
              <a:t>aspx</a:t>
            </a:r>
            <a:r>
              <a:rPr lang="en-GB" sz="1900" dirty="0" smtClean="0"/>
              <a:t>  - 2008 R2</a:t>
            </a:r>
          </a:p>
          <a:p>
            <a:pPr lvl="1"/>
            <a:r>
              <a:rPr lang="en-GB" sz="1900" dirty="0">
                <a:hlinkClick r:id="rId4"/>
              </a:rPr>
              <a:t>http://</a:t>
            </a:r>
            <a:r>
              <a:rPr lang="en-GB" sz="1900" dirty="0" smtClean="0">
                <a:hlinkClick r:id="rId4"/>
              </a:rPr>
              <a:t>msdn.microsoft.com/en-us/library/ms143393.aspx</a:t>
            </a:r>
            <a:r>
              <a:rPr lang="en-GB" sz="1900" dirty="0" smtClean="0"/>
              <a:t> - 2012</a:t>
            </a:r>
            <a:endParaRPr lang="en-US" sz="1900" dirty="0">
              <a:solidFill>
                <a:srgbClr val="FF0000"/>
              </a:solidFill>
            </a:endParaRPr>
          </a:p>
          <a:p>
            <a:endParaRPr lang="en-US" dirty="0" smtClean="0"/>
          </a:p>
        </p:txBody>
      </p:sp>
      <p:pic>
        <p:nvPicPr>
          <p:cNvPr id="5" name="table"/>
          <p:cNvPicPr>
            <a:picLocks noChangeAspect="1"/>
          </p:cNvPicPr>
          <p:nvPr/>
        </p:nvPicPr>
        <p:blipFill>
          <a:blip r:embed="rId5"/>
          <a:stretch>
            <a:fillRect/>
          </a:stretch>
        </p:blipFill>
        <p:spPr>
          <a:xfrm>
            <a:off x="389436" y="976360"/>
            <a:ext cx="7272807" cy="2392680"/>
          </a:xfrm>
          <a:prstGeom prst="rect">
            <a:avLst/>
          </a:prstGeom>
        </p:spPr>
      </p:pic>
      <p:sp>
        <p:nvSpPr>
          <p:cNvPr id="7" name="TextBox 4"/>
          <p:cNvSpPr txBox="1"/>
          <p:nvPr/>
        </p:nvSpPr>
        <p:spPr>
          <a:xfrm>
            <a:off x="389436" y="3261631"/>
            <a:ext cx="7740581" cy="338554"/>
          </a:xfrm>
          <a:prstGeom prst="rect">
            <a:avLst/>
          </a:prstGeom>
          <a:noFill/>
        </p:spPr>
        <p:txBody>
          <a:bodyPr wrap="none" rtlCol="0">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GB" sz="1600" b="1" dirty="0" smtClean="0">
                <a:latin typeface="Segoe UI Light" pitchFamily="34" charset="0"/>
              </a:rPr>
              <a:t>* Upgrade SQL Server 2000 SP4 to SQL Server 2008 R2 and then upgrade to SQL 2012!</a:t>
            </a:r>
            <a:endParaRPr lang="en-GB" sz="1600" b="1" dirty="0">
              <a:latin typeface="Segoe UI Light" pitchFamily="34" charset="0"/>
            </a:endParaRPr>
          </a:p>
        </p:txBody>
      </p:sp>
    </p:spTree>
    <p:extLst>
      <p:ext uri="{BB962C8B-B14F-4D97-AF65-F5344CB8AC3E}">
        <p14:creationId xmlns:p14="http://schemas.microsoft.com/office/powerpoint/2010/main" val="276187225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animEffect transition="in" filter="fade">
                                      <p:cBhvr>
                                        <p:cTn id="7" dur="1000"/>
                                        <p:tgtEl>
                                          <p:spTgt spid="6">
                                            <p:txEl>
                                              <p:pRg st="7" end="7"/>
                                            </p:txEl>
                                          </p:spTgt>
                                        </p:tgtEl>
                                      </p:cBhvr>
                                    </p:animEffect>
                                    <p:anim calcmode="lin" valueType="num">
                                      <p:cBhvr>
                                        <p:cTn id="8"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7" end="7"/>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8" end="8"/>
                                            </p:txEl>
                                          </p:spTgt>
                                        </p:tgtEl>
                                        <p:attrNameLst>
                                          <p:attrName>style.visibility</p:attrName>
                                        </p:attrNameLst>
                                      </p:cBhvr>
                                      <p:to>
                                        <p:strVal val="visible"/>
                                      </p:to>
                                    </p:set>
                                    <p:animEffect transition="in" filter="fade">
                                      <p:cBhvr>
                                        <p:cTn id="12" dur="1000"/>
                                        <p:tgtEl>
                                          <p:spTgt spid="6">
                                            <p:txEl>
                                              <p:pRg st="8" end="8"/>
                                            </p:txEl>
                                          </p:spTgt>
                                        </p:tgtEl>
                                      </p:cBhvr>
                                    </p:animEffect>
                                    <p:anim calcmode="lin" valueType="num">
                                      <p:cBhvr>
                                        <p:cTn id="13" dur="1000" fill="hold"/>
                                        <p:tgtEl>
                                          <p:spTgt spid="6">
                                            <p:txEl>
                                              <p:pRg st="8" end="8"/>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8" end="8"/>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animEffect transition="in" filter="fade">
                                      <p:cBhvr>
                                        <p:cTn id="17" dur="1000"/>
                                        <p:tgtEl>
                                          <p:spTgt spid="6">
                                            <p:txEl>
                                              <p:pRg st="9" end="9"/>
                                            </p:txEl>
                                          </p:spTgt>
                                        </p:tgtEl>
                                      </p:cBhvr>
                                    </p:animEffect>
                                    <p:anim calcmode="lin" valueType="num">
                                      <p:cBhvr>
                                        <p:cTn id="18"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9" end="9"/>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
                                            <p:txEl>
                                              <p:pRg st="10" end="10"/>
                                            </p:txEl>
                                          </p:spTgt>
                                        </p:tgtEl>
                                        <p:attrNameLst>
                                          <p:attrName>style.visibility</p:attrName>
                                        </p:attrNameLst>
                                      </p:cBhvr>
                                      <p:to>
                                        <p:strVal val="visible"/>
                                      </p:to>
                                    </p:set>
                                    <p:animEffect transition="in" filter="fade">
                                      <p:cBhvr>
                                        <p:cTn id="22" dur="1000"/>
                                        <p:tgtEl>
                                          <p:spTgt spid="6">
                                            <p:txEl>
                                              <p:pRg st="10" end="10"/>
                                            </p:txEl>
                                          </p:spTgt>
                                        </p:tgtEl>
                                      </p:cBhvr>
                                    </p:animEffect>
                                    <p:anim calcmode="lin" valueType="num">
                                      <p:cBhvr>
                                        <p:cTn id="23"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7"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err="1"/>
              <a:t>Possible</a:t>
            </a:r>
            <a:r>
              <a:rPr lang="pl-PL" dirty="0"/>
              <a:t> </a:t>
            </a:r>
            <a:r>
              <a:rPr lang="pl-PL" dirty="0" smtClean="0"/>
              <a:t>version </a:t>
            </a:r>
            <a:r>
              <a:rPr lang="pl-PL" dirty="0" err="1" smtClean="0"/>
              <a:t>upgrade</a:t>
            </a:r>
            <a:r>
              <a:rPr lang="pl-PL" dirty="0" smtClean="0"/>
              <a:t> </a:t>
            </a:r>
            <a:r>
              <a:rPr lang="pl-PL" dirty="0" err="1"/>
              <a:t>paths</a:t>
            </a:r>
            <a:endParaRPr lang="pl-PL" dirty="0"/>
          </a:p>
        </p:txBody>
      </p:sp>
      <p:sp>
        <p:nvSpPr>
          <p:cNvPr id="3" name="Rounded Rectangle 2"/>
          <p:cNvSpPr/>
          <p:nvPr/>
        </p:nvSpPr>
        <p:spPr>
          <a:xfrm>
            <a:off x="457200" y="2438400"/>
            <a:ext cx="1463040" cy="3689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SQL 2000 SP4</a:t>
            </a:r>
          </a:p>
        </p:txBody>
      </p:sp>
      <p:sp>
        <p:nvSpPr>
          <p:cNvPr id="5" name="Rounded Rectangle 4"/>
          <p:cNvSpPr/>
          <p:nvPr/>
        </p:nvSpPr>
        <p:spPr>
          <a:xfrm>
            <a:off x="2868767" y="2879015"/>
            <a:ext cx="1463040" cy="3689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SQL 2005 SP4</a:t>
            </a:r>
          </a:p>
        </p:txBody>
      </p:sp>
      <p:sp>
        <p:nvSpPr>
          <p:cNvPr id="6" name="Rounded Rectangle 5"/>
          <p:cNvSpPr/>
          <p:nvPr/>
        </p:nvSpPr>
        <p:spPr>
          <a:xfrm>
            <a:off x="2865120" y="3462377"/>
            <a:ext cx="1463040" cy="3689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SQL 2008 </a:t>
            </a:r>
            <a:r>
              <a:rPr lang="en-GB" sz="1400" dirty="0" smtClean="0"/>
              <a:t>SP</a:t>
            </a:r>
            <a:r>
              <a:rPr lang="pl-PL" sz="1400" dirty="0" smtClean="0"/>
              <a:t>3</a:t>
            </a:r>
            <a:endParaRPr lang="en-GB" sz="1400" dirty="0"/>
          </a:p>
        </p:txBody>
      </p:sp>
      <p:sp>
        <p:nvSpPr>
          <p:cNvPr id="7" name="Rounded Rectangle 6"/>
          <p:cNvSpPr/>
          <p:nvPr/>
        </p:nvSpPr>
        <p:spPr>
          <a:xfrm>
            <a:off x="2865120" y="4045739"/>
            <a:ext cx="1463040" cy="3689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SQL 2008R2 </a:t>
            </a:r>
            <a:r>
              <a:rPr lang="en-GB" sz="1400" dirty="0" smtClean="0"/>
              <a:t>SP</a:t>
            </a:r>
            <a:r>
              <a:rPr lang="pl-PL" sz="1400" dirty="0"/>
              <a:t>2</a:t>
            </a:r>
            <a:endParaRPr lang="en-GB" sz="1400" dirty="0"/>
          </a:p>
        </p:txBody>
      </p:sp>
      <p:sp>
        <p:nvSpPr>
          <p:cNvPr id="8" name="Rounded Rectangle 7"/>
          <p:cNvSpPr/>
          <p:nvPr/>
        </p:nvSpPr>
        <p:spPr>
          <a:xfrm>
            <a:off x="4328160" y="4626408"/>
            <a:ext cx="1463040" cy="3689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SQL 2012 SP1</a:t>
            </a:r>
          </a:p>
        </p:txBody>
      </p:sp>
      <p:sp>
        <p:nvSpPr>
          <p:cNvPr id="9" name="Rounded Rectangle 8"/>
          <p:cNvSpPr/>
          <p:nvPr/>
        </p:nvSpPr>
        <p:spPr>
          <a:xfrm>
            <a:off x="7198864" y="2438400"/>
            <a:ext cx="1463040" cy="3689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SQL 2014</a:t>
            </a:r>
          </a:p>
        </p:txBody>
      </p:sp>
      <p:cxnSp>
        <p:nvCxnSpPr>
          <p:cNvPr id="18" name="Straight Arrow Connector 17"/>
          <p:cNvCxnSpPr>
            <a:stCxn id="3" idx="3"/>
            <a:endCxn id="5" idx="1"/>
          </p:cNvCxnSpPr>
          <p:nvPr/>
        </p:nvCxnSpPr>
        <p:spPr>
          <a:xfrm>
            <a:off x="1920240" y="2622884"/>
            <a:ext cx="948527" cy="440615"/>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3" idx="3"/>
            <a:endCxn id="6" idx="1"/>
          </p:cNvCxnSpPr>
          <p:nvPr/>
        </p:nvCxnSpPr>
        <p:spPr>
          <a:xfrm>
            <a:off x="1920240" y="2622884"/>
            <a:ext cx="944880" cy="1023977"/>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3" idx="3"/>
            <a:endCxn id="7" idx="1"/>
          </p:cNvCxnSpPr>
          <p:nvPr/>
        </p:nvCxnSpPr>
        <p:spPr>
          <a:xfrm>
            <a:off x="1920240" y="2622884"/>
            <a:ext cx="944880" cy="1607339"/>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5" idx="3"/>
            <a:endCxn id="9" idx="1"/>
          </p:cNvCxnSpPr>
          <p:nvPr/>
        </p:nvCxnSpPr>
        <p:spPr>
          <a:xfrm flipV="1">
            <a:off x="4331807" y="2622884"/>
            <a:ext cx="2867057" cy="440615"/>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6" idx="3"/>
            <a:endCxn id="9" idx="1"/>
          </p:cNvCxnSpPr>
          <p:nvPr/>
        </p:nvCxnSpPr>
        <p:spPr>
          <a:xfrm flipV="1">
            <a:off x="4328160" y="2622884"/>
            <a:ext cx="2870704" cy="1023977"/>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7" idx="3"/>
            <a:endCxn id="9" idx="1"/>
          </p:cNvCxnSpPr>
          <p:nvPr/>
        </p:nvCxnSpPr>
        <p:spPr>
          <a:xfrm flipV="1">
            <a:off x="4328160" y="2622884"/>
            <a:ext cx="2870704" cy="1607339"/>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3" idx="3"/>
            <a:endCxn id="9" idx="1"/>
          </p:cNvCxnSpPr>
          <p:nvPr/>
        </p:nvCxnSpPr>
        <p:spPr>
          <a:xfrm>
            <a:off x="1920240" y="2622884"/>
            <a:ext cx="5278624" cy="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3"/>
            <a:endCxn id="9" idx="1"/>
          </p:cNvCxnSpPr>
          <p:nvPr/>
        </p:nvCxnSpPr>
        <p:spPr>
          <a:xfrm flipV="1">
            <a:off x="5791200" y="2622884"/>
            <a:ext cx="1407664" cy="2188008"/>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28" name="Multiply 27"/>
          <p:cNvSpPr/>
          <p:nvPr/>
        </p:nvSpPr>
        <p:spPr>
          <a:xfrm>
            <a:off x="4114338" y="2216641"/>
            <a:ext cx="368968" cy="77260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4927318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2"/>
                                        </p:tgtEl>
                                      </p:cBhvr>
                                    </p:animEffect>
                                    <p:set>
                                      <p:cBhvr>
                                        <p:cTn id="16" dur="1" fill="hold">
                                          <p:stCondLst>
                                            <p:cond delay="499"/>
                                          </p:stCondLst>
                                        </p:cTn>
                                        <p:tgtEl>
                                          <p:spTgt spid="22"/>
                                        </p:tgtEl>
                                        <p:attrNameLst>
                                          <p:attrName>style.visibility</p:attrName>
                                        </p:attrNameLst>
                                      </p:cBhvr>
                                      <p:to>
                                        <p:strVal val="hidden"/>
                                      </p:to>
                                    </p:set>
                                  </p:childTnLst>
                                </p:cTn>
                              </p:par>
                            </p:childTnLst>
                          </p:cTn>
                        </p:par>
                        <p:par>
                          <p:cTn id="17" fill="hold">
                            <p:stCondLst>
                              <p:cond delay="500"/>
                            </p:stCondLst>
                            <p:childTnLst>
                              <p:par>
                                <p:cTn id="18" presetID="10" presetClass="exit" presetSubtype="0" fill="hold" grpId="1" nodeType="afterEffect">
                                  <p:stCondLst>
                                    <p:cond delay="0"/>
                                  </p:stCondLst>
                                  <p:childTnLst>
                                    <p:animEffect transition="out" filter="fade">
                                      <p:cBhvr>
                                        <p:cTn id="19" dur="500"/>
                                        <p:tgtEl>
                                          <p:spTgt spid="28"/>
                                        </p:tgtEl>
                                      </p:cBhvr>
                                    </p:animEffect>
                                    <p:set>
                                      <p:cBhvr>
                                        <p:cTn id="20" dur="1" fill="hold">
                                          <p:stCondLst>
                                            <p:cond delay="499"/>
                                          </p:stCondLst>
                                        </p:cTn>
                                        <p:tgtEl>
                                          <p:spTgt spid="28"/>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childTnLst>
                          </p:cTn>
                        </p:par>
                        <p:par>
                          <p:cTn id="33" fill="hold">
                            <p:stCondLst>
                              <p:cond delay="500"/>
                            </p:stCondLst>
                            <p:childTnLst>
                              <p:par>
                                <p:cTn id="34" presetID="10" presetClass="exit" presetSubtype="0" fill="hold" nodeType="afterEffect">
                                  <p:stCondLst>
                                    <p:cond delay="0"/>
                                  </p:stCondLst>
                                  <p:childTnLst>
                                    <p:animEffect transition="out" filter="fade">
                                      <p:cBhvr>
                                        <p:cTn id="35" dur="500"/>
                                        <p:tgtEl>
                                          <p:spTgt spid="27"/>
                                        </p:tgtEl>
                                      </p:cBhvr>
                                    </p:animEffect>
                                    <p:set>
                                      <p:cBhvr>
                                        <p:cTn id="36" dur="1" fill="hold">
                                          <p:stCondLst>
                                            <p:cond delay="499"/>
                                          </p:stCondLst>
                                        </p:cTn>
                                        <p:tgtEl>
                                          <p:spTgt spid="27"/>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21"/>
                                        </p:tgtEl>
                                      </p:cBhvr>
                                    </p:animEffect>
                                    <p:set>
                                      <p:cBhvr>
                                        <p:cTn id="48" dur="1" fill="hold">
                                          <p:stCondLst>
                                            <p:cond delay="499"/>
                                          </p:stCondLst>
                                        </p:cTn>
                                        <p:tgtEl>
                                          <p:spTgt spid="21"/>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0"/>
                                  </p:stCondLst>
                                  <p:childTnLst>
                                    <p:animEffect transition="out" filter="fade">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nodeType="clickEffect">
                                  <p:stCondLst>
                                    <p:cond delay="0"/>
                                  </p:stCondLst>
                                  <p:childTnLst>
                                    <p:animEffect transition="out" filter="fade">
                                      <p:cBhvr>
                                        <p:cTn id="63" dur="500"/>
                                        <p:tgtEl>
                                          <p:spTgt spid="24"/>
                                        </p:tgtEl>
                                      </p:cBhvr>
                                    </p:animEffect>
                                    <p:set>
                                      <p:cBhvr>
                                        <p:cTn id="64" dur="1" fill="hold">
                                          <p:stCondLst>
                                            <p:cond delay="499"/>
                                          </p:stCondLst>
                                        </p:cTn>
                                        <p:tgtEl>
                                          <p:spTgt spid="24"/>
                                        </p:tgtEl>
                                        <p:attrNameLst>
                                          <p:attrName>style.visibility</p:attrName>
                                        </p:attrNameLst>
                                      </p:cBhvr>
                                      <p:to>
                                        <p:strVal val="hidden"/>
                                      </p:to>
                                    </p:set>
                                  </p:childTnLst>
                                </p:cTn>
                              </p:par>
                            </p:childTnLst>
                          </p:cTn>
                        </p:par>
                        <p:par>
                          <p:cTn id="65" fill="hold">
                            <p:stCondLst>
                              <p:cond delay="500"/>
                            </p:stCondLst>
                            <p:childTnLst>
                              <p:par>
                                <p:cTn id="66" presetID="10" presetClass="exit" presetSubtype="0" fill="hold" nodeType="afterEffect">
                                  <p:stCondLst>
                                    <p:cond delay="0"/>
                                  </p:stCondLst>
                                  <p:childTnLst>
                                    <p:animEffect transition="out" filter="fade">
                                      <p:cBhvr>
                                        <p:cTn id="67" dur="500"/>
                                        <p:tgtEl>
                                          <p:spTgt spid="34"/>
                                        </p:tgtEl>
                                      </p:cBhvr>
                                    </p:animEffect>
                                    <p:set>
                                      <p:cBhvr>
                                        <p:cTn id="68" dur="1" fill="hold">
                                          <p:stCondLst>
                                            <p:cond delay="499"/>
                                          </p:stCondLst>
                                        </p:cTn>
                                        <p:tgtEl>
                                          <p:spTgt spid="3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Author</a:t>
            </a:r>
            <a:endParaRPr lang="en-GB" dirty="0"/>
          </a:p>
        </p:txBody>
      </p:sp>
      <p:sp>
        <p:nvSpPr>
          <p:cNvPr id="4" name="Content Placeholder 2"/>
          <p:cNvSpPr txBox="1">
            <a:spLocks/>
          </p:cNvSpPr>
          <p:nvPr/>
        </p:nvSpPr>
        <p:spPr>
          <a:xfrm>
            <a:off x="5821138" y="2400033"/>
            <a:ext cx="2457450" cy="1658963"/>
          </a:xfrm>
          <a:prstGeom prst="rect">
            <a:avLst/>
          </a:prstGeom>
        </p:spPr>
        <p:txBody>
          <a:bodyPr>
            <a:normAutofit fontScale="92500" lnSpcReduction="10000"/>
          </a:bodyPr>
          <a:lst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Wingdings" charset="2"/>
              <a:buNone/>
            </a:pPr>
            <a:endParaRPr lang="en-US" smtClean="0"/>
          </a:p>
          <a:p>
            <a:pPr marL="0" indent="0">
              <a:buFont typeface="Wingdings" charset="2"/>
              <a:buNone/>
            </a:pPr>
            <a:endParaRPr lang="en-US" smtClean="0"/>
          </a:p>
          <a:p>
            <a:pPr marL="0" indent="0">
              <a:buFont typeface="Wingdings" charset="2"/>
              <a:buNone/>
            </a:pPr>
            <a:r>
              <a:rPr lang="en-US" sz="1275" smtClean="0"/>
              <a:t>eBook &amp; PaperBack</a:t>
            </a:r>
            <a:endParaRPr lang="en-US" sz="1275" smtClean="0">
              <a:hlinkClick r:id="rId2"/>
            </a:endParaRPr>
          </a:p>
          <a:p>
            <a:r>
              <a:rPr lang="en-US" sz="1425" smtClean="0">
                <a:hlinkClick r:id="rId2"/>
              </a:rPr>
              <a:t>www.packtpub.com</a:t>
            </a:r>
            <a:endParaRPr lang="en-US" sz="1425" smtClean="0"/>
          </a:p>
          <a:p>
            <a:r>
              <a:rPr lang="en-US" sz="1425" smtClean="0"/>
              <a:t>Amazon US &amp; UK</a:t>
            </a:r>
            <a:endParaRPr lang="en-US" sz="1425" dirty="0"/>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84680"/>
            <a:ext cx="4611050" cy="57576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539552" y="707680"/>
            <a:ext cx="3050835" cy="276999"/>
          </a:xfrm>
          <a:prstGeom prst="rect">
            <a:avLst/>
          </a:prstGeom>
        </p:spPr>
        <p:txBody>
          <a:bodyPr wrap="none">
            <a:spAutoFit/>
          </a:bodyPr>
          <a:lstStyle/>
          <a:p>
            <a:r>
              <a:rPr lang="en-US" sz="1200" dirty="0">
                <a:hlinkClick r:id="rId4"/>
              </a:rPr>
              <a:t>http://tinyurl.com/sql2k8r2admincookbook</a:t>
            </a:r>
            <a:r>
              <a:rPr lang="en-US" sz="1200" dirty="0"/>
              <a:t> </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8024" y="1085018"/>
            <a:ext cx="4148741" cy="5657304"/>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5147894" y="707681"/>
            <a:ext cx="3429000" cy="276999"/>
          </a:xfrm>
          <a:prstGeom prst="rect">
            <a:avLst/>
          </a:prstGeom>
        </p:spPr>
        <p:txBody>
          <a:bodyPr>
            <a:spAutoFit/>
          </a:bodyPr>
          <a:lstStyle/>
          <a:p>
            <a:r>
              <a:rPr lang="en-US" sz="1200" dirty="0">
                <a:hlinkClick r:id="rId6"/>
              </a:rPr>
              <a:t>http://tinyurl.com/sql2012InstantCubeSecurity</a:t>
            </a:r>
            <a:r>
              <a:rPr lang="en-US" sz="1200" dirty="0"/>
              <a:t> </a:t>
            </a:r>
          </a:p>
        </p:txBody>
      </p:sp>
    </p:spTree>
    <p:extLst>
      <p:ext uri="{BB962C8B-B14F-4D97-AF65-F5344CB8AC3E}">
        <p14:creationId xmlns:p14="http://schemas.microsoft.com/office/powerpoint/2010/main" val="170517642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l-PL" dirty="0" err="1"/>
              <a:t>Possible</a:t>
            </a:r>
            <a:r>
              <a:rPr lang="pl-PL" dirty="0"/>
              <a:t> </a:t>
            </a:r>
            <a:r>
              <a:rPr lang="pl-PL" dirty="0" err="1" smtClean="0"/>
              <a:t>edition</a:t>
            </a:r>
            <a:r>
              <a:rPr lang="pl-PL" dirty="0" smtClean="0"/>
              <a:t> </a:t>
            </a:r>
            <a:r>
              <a:rPr lang="pl-PL" dirty="0" err="1" smtClean="0"/>
              <a:t>upgrade</a:t>
            </a:r>
            <a:r>
              <a:rPr lang="pl-PL" dirty="0" smtClean="0"/>
              <a:t> </a:t>
            </a:r>
            <a:r>
              <a:rPr lang="pl-PL" dirty="0" err="1"/>
              <a:t>paths</a:t>
            </a:r>
            <a:endParaRPr lang="pl-PL" dirty="0"/>
          </a:p>
        </p:txBody>
      </p:sp>
      <p:sp>
        <p:nvSpPr>
          <p:cNvPr id="3" name="Rounded Rectangle 2"/>
          <p:cNvSpPr/>
          <p:nvPr/>
        </p:nvSpPr>
        <p:spPr>
          <a:xfrm>
            <a:off x="609600" y="1839088"/>
            <a:ext cx="1828800" cy="3689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smtClean="0"/>
              <a:t>Express</a:t>
            </a:r>
            <a:endParaRPr lang="en-GB" sz="1400" dirty="0"/>
          </a:p>
        </p:txBody>
      </p:sp>
      <p:cxnSp>
        <p:nvCxnSpPr>
          <p:cNvPr id="22" name="Straight Arrow Connector 21"/>
          <p:cNvCxnSpPr>
            <a:stCxn id="3" idx="3"/>
            <a:endCxn id="50" idx="1"/>
          </p:cNvCxnSpPr>
          <p:nvPr/>
        </p:nvCxnSpPr>
        <p:spPr>
          <a:xfrm>
            <a:off x="2438400" y="2023572"/>
            <a:ext cx="4419600" cy="575714"/>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609600" y="2314415"/>
            <a:ext cx="1828800" cy="3689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smtClean="0"/>
              <a:t>Workgroup</a:t>
            </a:r>
            <a:endParaRPr lang="en-GB" sz="1400" dirty="0"/>
          </a:p>
        </p:txBody>
      </p:sp>
      <p:sp>
        <p:nvSpPr>
          <p:cNvPr id="30" name="Rounded Rectangle 29"/>
          <p:cNvSpPr/>
          <p:nvPr/>
        </p:nvSpPr>
        <p:spPr>
          <a:xfrm>
            <a:off x="612550" y="2789742"/>
            <a:ext cx="1828800" cy="3689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Web</a:t>
            </a:r>
          </a:p>
        </p:txBody>
      </p:sp>
      <p:sp>
        <p:nvSpPr>
          <p:cNvPr id="35" name="Rounded Rectangle 34"/>
          <p:cNvSpPr/>
          <p:nvPr/>
        </p:nvSpPr>
        <p:spPr>
          <a:xfrm>
            <a:off x="611075" y="3740396"/>
            <a:ext cx="1828800" cy="3689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Standard</a:t>
            </a:r>
          </a:p>
        </p:txBody>
      </p:sp>
      <p:sp>
        <p:nvSpPr>
          <p:cNvPr id="38" name="Rounded Rectangle 37"/>
          <p:cNvSpPr/>
          <p:nvPr/>
        </p:nvSpPr>
        <p:spPr>
          <a:xfrm>
            <a:off x="611075" y="4215723"/>
            <a:ext cx="1828800" cy="3689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Business Intelligence</a:t>
            </a:r>
          </a:p>
        </p:txBody>
      </p:sp>
      <p:sp>
        <p:nvSpPr>
          <p:cNvPr id="41" name="Rounded Rectangle 40"/>
          <p:cNvSpPr/>
          <p:nvPr/>
        </p:nvSpPr>
        <p:spPr>
          <a:xfrm>
            <a:off x="628400" y="5166377"/>
            <a:ext cx="1828800" cy="3689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Developer</a:t>
            </a:r>
            <a:endParaRPr lang="en-GB" sz="1400" dirty="0"/>
          </a:p>
        </p:txBody>
      </p:sp>
      <p:sp>
        <p:nvSpPr>
          <p:cNvPr id="47" name="Rounded Rectangle 46"/>
          <p:cNvSpPr/>
          <p:nvPr/>
        </p:nvSpPr>
        <p:spPr>
          <a:xfrm>
            <a:off x="628400" y="5641704"/>
            <a:ext cx="1828800" cy="3689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Enterprise</a:t>
            </a:r>
            <a:endParaRPr lang="en-GB" sz="1400" dirty="0"/>
          </a:p>
        </p:txBody>
      </p:sp>
      <p:sp>
        <p:nvSpPr>
          <p:cNvPr id="50" name="Rounded Rectangle 49"/>
          <p:cNvSpPr/>
          <p:nvPr/>
        </p:nvSpPr>
        <p:spPr>
          <a:xfrm>
            <a:off x="6858000" y="2414802"/>
            <a:ext cx="1828800" cy="3689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smtClean="0"/>
              <a:t>Express</a:t>
            </a:r>
            <a:endParaRPr lang="en-GB" sz="1400" dirty="0"/>
          </a:p>
        </p:txBody>
      </p:sp>
      <p:sp>
        <p:nvSpPr>
          <p:cNvPr id="51" name="Rounded Rectangle 50"/>
          <p:cNvSpPr/>
          <p:nvPr/>
        </p:nvSpPr>
        <p:spPr>
          <a:xfrm>
            <a:off x="6843369" y="2871080"/>
            <a:ext cx="1828800" cy="3689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Web</a:t>
            </a:r>
          </a:p>
        </p:txBody>
      </p:sp>
      <p:sp>
        <p:nvSpPr>
          <p:cNvPr id="52" name="Rounded Rectangle 51"/>
          <p:cNvSpPr/>
          <p:nvPr/>
        </p:nvSpPr>
        <p:spPr>
          <a:xfrm>
            <a:off x="6840419" y="3329685"/>
            <a:ext cx="1828800" cy="3689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Standard</a:t>
            </a:r>
          </a:p>
        </p:txBody>
      </p:sp>
      <p:sp>
        <p:nvSpPr>
          <p:cNvPr id="53" name="Rounded Rectangle 52"/>
          <p:cNvSpPr/>
          <p:nvPr/>
        </p:nvSpPr>
        <p:spPr>
          <a:xfrm>
            <a:off x="6858000" y="3788289"/>
            <a:ext cx="1828800" cy="3689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Business Intelligence</a:t>
            </a:r>
          </a:p>
        </p:txBody>
      </p:sp>
      <p:sp>
        <p:nvSpPr>
          <p:cNvPr id="54" name="Rounded Rectangle 53"/>
          <p:cNvSpPr/>
          <p:nvPr/>
        </p:nvSpPr>
        <p:spPr>
          <a:xfrm>
            <a:off x="6858000" y="4249223"/>
            <a:ext cx="1828800" cy="3689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Developer</a:t>
            </a:r>
            <a:endParaRPr lang="en-GB" sz="1400" dirty="0"/>
          </a:p>
        </p:txBody>
      </p:sp>
      <p:sp>
        <p:nvSpPr>
          <p:cNvPr id="55" name="Rounded Rectangle 54"/>
          <p:cNvSpPr/>
          <p:nvPr/>
        </p:nvSpPr>
        <p:spPr>
          <a:xfrm>
            <a:off x="6858000" y="4705498"/>
            <a:ext cx="1828800" cy="3689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Enterprise</a:t>
            </a:r>
            <a:endParaRPr lang="en-GB" sz="1400" dirty="0"/>
          </a:p>
        </p:txBody>
      </p:sp>
      <p:cxnSp>
        <p:nvCxnSpPr>
          <p:cNvPr id="56" name="Straight Arrow Connector 55"/>
          <p:cNvCxnSpPr>
            <a:stCxn id="3" idx="3"/>
            <a:endCxn id="51" idx="1"/>
          </p:cNvCxnSpPr>
          <p:nvPr/>
        </p:nvCxnSpPr>
        <p:spPr>
          <a:xfrm>
            <a:off x="2438400" y="2023572"/>
            <a:ext cx="4404969" cy="1031992"/>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3" idx="3"/>
            <a:endCxn id="52" idx="1"/>
          </p:cNvCxnSpPr>
          <p:nvPr/>
        </p:nvCxnSpPr>
        <p:spPr>
          <a:xfrm>
            <a:off x="2438400" y="2023572"/>
            <a:ext cx="4402019" cy="1490597"/>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3" idx="3"/>
            <a:endCxn id="53" idx="1"/>
          </p:cNvCxnSpPr>
          <p:nvPr/>
        </p:nvCxnSpPr>
        <p:spPr>
          <a:xfrm>
            <a:off x="2438400" y="2023572"/>
            <a:ext cx="4419600" cy="1949201"/>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3" idx="3"/>
            <a:endCxn id="55" idx="1"/>
          </p:cNvCxnSpPr>
          <p:nvPr/>
        </p:nvCxnSpPr>
        <p:spPr>
          <a:xfrm>
            <a:off x="2438400" y="2023572"/>
            <a:ext cx="4419600" cy="286641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23" idx="3"/>
            <a:endCxn id="51" idx="1"/>
          </p:cNvCxnSpPr>
          <p:nvPr/>
        </p:nvCxnSpPr>
        <p:spPr>
          <a:xfrm>
            <a:off x="2438400" y="2498899"/>
            <a:ext cx="4404969" cy="556665"/>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23" idx="3"/>
            <a:endCxn id="52" idx="1"/>
          </p:cNvCxnSpPr>
          <p:nvPr/>
        </p:nvCxnSpPr>
        <p:spPr>
          <a:xfrm>
            <a:off x="2438400" y="2498899"/>
            <a:ext cx="4402019" cy="1015270"/>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23" idx="3"/>
            <a:endCxn id="53" idx="1"/>
          </p:cNvCxnSpPr>
          <p:nvPr/>
        </p:nvCxnSpPr>
        <p:spPr>
          <a:xfrm>
            <a:off x="2438400" y="2498899"/>
            <a:ext cx="4419600" cy="1473874"/>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23" idx="3"/>
            <a:endCxn id="55" idx="1"/>
          </p:cNvCxnSpPr>
          <p:nvPr/>
        </p:nvCxnSpPr>
        <p:spPr>
          <a:xfrm>
            <a:off x="2438400" y="2498899"/>
            <a:ext cx="4419600" cy="2391083"/>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30" idx="3"/>
            <a:endCxn id="51" idx="1"/>
          </p:cNvCxnSpPr>
          <p:nvPr/>
        </p:nvCxnSpPr>
        <p:spPr>
          <a:xfrm>
            <a:off x="2441350" y="2974226"/>
            <a:ext cx="4402019" cy="81338"/>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30" idx="3"/>
            <a:endCxn id="52" idx="1"/>
          </p:cNvCxnSpPr>
          <p:nvPr/>
        </p:nvCxnSpPr>
        <p:spPr>
          <a:xfrm>
            <a:off x="2441350" y="2974226"/>
            <a:ext cx="4399069" cy="539943"/>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30" idx="3"/>
            <a:endCxn id="53" idx="1"/>
          </p:cNvCxnSpPr>
          <p:nvPr/>
        </p:nvCxnSpPr>
        <p:spPr>
          <a:xfrm>
            <a:off x="2441350" y="2974226"/>
            <a:ext cx="4416650" cy="998547"/>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30" idx="3"/>
            <a:endCxn id="55" idx="1"/>
          </p:cNvCxnSpPr>
          <p:nvPr/>
        </p:nvCxnSpPr>
        <p:spPr>
          <a:xfrm>
            <a:off x="2441350" y="2974226"/>
            <a:ext cx="4416650" cy="1915756"/>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35" idx="3"/>
            <a:endCxn id="52" idx="1"/>
          </p:cNvCxnSpPr>
          <p:nvPr/>
        </p:nvCxnSpPr>
        <p:spPr>
          <a:xfrm flipV="1">
            <a:off x="2439875" y="3514169"/>
            <a:ext cx="4400544" cy="410711"/>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35" idx="3"/>
            <a:endCxn id="53" idx="1"/>
          </p:cNvCxnSpPr>
          <p:nvPr/>
        </p:nvCxnSpPr>
        <p:spPr>
          <a:xfrm>
            <a:off x="2439875" y="3924880"/>
            <a:ext cx="4418125" cy="47893"/>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a:stCxn id="35" idx="3"/>
            <a:endCxn id="55" idx="1"/>
          </p:cNvCxnSpPr>
          <p:nvPr/>
        </p:nvCxnSpPr>
        <p:spPr>
          <a:xfrm>
            <a:off x="2439875" y="3924880"/>
            <a:ext cx="4418125" cy="965102"/>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38" idx="3"/>
            <a:endCxn id="53" idx="1"/>
          </p:cNvCxnSpPr>
          <p:nvPr/>
        </p:nvCxnSpPr>
        <p:spPr>
          <a:xfrm flipV="1">
            <a:off x="2439875" y="3972773"/>
            <a:ext cx="4418125" cy="427434"/>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38" idx="3"/>
            <a:endCxn id="55" idx="1"/>
          </p:cNvCxnSpPr>
          <p:nvPr/>
        </p:nvCxnSpPr>
        <p:spPr>
          <a:xfrm>
            <a:off x="2439875" y="4400207"/>
            <a:ext cx="4418125" cy="489775"/>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41" idx="3"/>
            <a:endCxn id="54" idx="1"/>
          </p:cNvCxnSpPr>
          <p:nvPr/>
        </p:nvCxnSpPr>
        <p:spPr>
          <a:xfrm flipV="1">
            <a:off x="2457200" y="4433707"/>
            <a:ext cx="4400800" cy="917154"/>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47" idx="3"/>
            <a:endCxn id="55" idx="1"/>
          </p:cNvCxnSpPr>
          <p:nvPr/>
        </p:nvCxnSpPr>
        <p:spPr>
          <a:xfrm flipV="1">
            <a:off x="2457200" y="4889982"/>
            <a:ext cx="4400800" cy="936206"/>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a:stCxn id="47" idx="3"/>
            <a:endCxn id="53" idx="1"/>
          </p:cNvCxnSpPr>
          <p:nvPr/>
        </p:nvCxnSpPr>
        <p:spPr>
          <a:xfrm flipV="1">
            <a:off x="2457200" y="3972773"/>
            <a:ext cx="4400800" cy="1853415"/>
          </a:xfrm>
          <a:prstGeom prst="straightConnector1">
            <a:avLst/>
          </a:prstGeom>
          <a:ln w="60325">
            <a:solidFill>
              <a:srgbClr val="4A7EBB"/>
            </a:solidFill>
            <a:tailEnd type="triangle"/>
          </a:ln>
        </p:spPr>
        <p:style>
          <a:lnRef idx="1">
            <a:schemeClr val="accent1"/>
          </a:lnRef>
          <a:fillRef idx="0">
            <a:schemeClr val="accent1"/>
          </a:fillRef>
          <a:effectRef idx="0">
            <a:schemeClr val="accent1"/>
          </a:effectRef>
          <a:fontRef idx="minor">
            <a:schemeClr val="tx1"/>
          </a:fontRef>
        </p:style>
      </p:cxnSp>
      <p:sp>
        <p:nvSpPr>
          <p:cNvPr id="144" name="Rounded Rectangle 143"/>
          <p:cNvSpPr/>
          <p:nvPr/>
        </p:nvSpPr>
        <p:spPr>
          <a:xfrm>
            <a:off x="604625" y="3265069"/>
            <a:ext cx="1828800" cy="3689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smtClean="0"/>
              <a:t>Small Business</a:t>
            </a:r>
            <a:endParaRPr lang="en-GB" sz="1400" dirty="0"/>
          </a:p>
        </p:txBody>
      </p:sp>
      <p:sp>
        <p:nvSpPr>
          <p:cNvPr id="145" name="Rounded Rectangle 144"/>
          <p:cNvSpPr/>
          <p:nvPr/>
        </p:nvSpPr>
        <p:spPr>
          <a:xfrm>
            <a:off x="611075" y="4691050"/>
            <a:ext cx="1828800" cy="36896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smtClean="0"/>
              <a:t>Datacenter</a:t>
            </a:r>
          </a:p>
        </p:txBody>
      </p:sp>
      <p:cxnSp>
        <p:nvCxnSpPr>
          <p:cNvPr id="167" name="Straight Arrow Connector 166"/>
          <p:cNvCxnSpPr>
            <a:stCxn id="144" idx="3"/>
            <a:endCxn id="52" idx="1"/>
          </p:cNvCxnSpPr>
          <p:nvPr/>
        </p:nvCxnSpPr>
        <p:spPr>
          <a:xfrm>
            <a:off x="2433425" y="3449553"/>
            <a:ext cx="4406994" cy="64616"/>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stCxn id="145" idx="3"/>
            <a:endCxn id="53" idx="1"/>
          </p:cNvCxnSpPr>
          <p:nvPr/>
        </p:nvCxnSpPr>
        <p:spPr>
          <a:xfrm flipV="1">
            <a:off x="2439875" y="3972773"/>
            <a:ext cx="4418125" cy="902761"/>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p:cNvCxnSpPr>
            <a:stCxn id="145" idx="3"/>
            <a:endCxn id="55" idx="1"/>
          </p:cNvCxnSpPr>
          <p:nvPr/>
        </p:nvCxnSpPr>
        <p:spPr>
          <a:xfrm>
            <a:off x="2439875" y="4875534"/>
            <a:ext cx="4418125" cy="14448"/>
          </a:xfrm>
          <a:prstGeom prst="straightConnector1">
            <a:avLst/>
          </a:prstGeom>
          <a:ln w="60325">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6462281" y="1923995"/>
            <a:ext cx="2567496" cy="369332"/>
          </a:xfrm>
          <a:prstGeom prst="rect">
            <a:avLst/>
          </a:prstGeom>
          <a:noFill/>
        </p:spPr>
        <p:txBody>
          <a:bodyPr wrap="square" rtlCol="0">
            <a:spAutoFit/>
          </a:bodyPr>
          <a:lstStyle/>
          <a:p>
            <a:r>
              <a:rPr lang="pl-PL" dirty="0" smtClean="0"/>
              <a:t>SQL Server 2014</a:t>
            </a:r>
            <a:endParaRPr lang="en-GB" dirty="0"/>
          </a:p>
        </p:txBody>
      </p:sp>
      <p:sp>
        <p:nvSpPr>
          <p:cNvPr id="177" name="TextBox 176"/>
          <p:cNvSpPr txBox="1"/>
          <p:nvPr/>
        </p:nvSpPr>
        <p:spPr>
          <a:xfrm>
            <a:off x="304678" y="1403008"/>
            <a:ext cx="3237512" cy="369332"/>
          </a:xfrm>
          <a:prstGeom prst="rect">
            <a:avLst/>
          </a:prstGeom>
          <a:noFill/>
        </p:spPr>
        <p:txBody>
          <a:bodyPr wrap="square" rtlCol="0">
            <a:spAutoFit/>
          </a:bodyPr>
          <a:lstStyle/>
          <a:p>
            <a:r>
              <a:rPr lang="pl-PL" dirty="0" smtClean="0"/>
              <a:t>SQL Server 2005 - 2012 </a:t>
            </a:r>
            <a:endParaRPr lang="en-GB" dirty="0"/>
          </a:p>
        </p:txBody>
      </p:sp>
    </p:spTree>
    <p:extLst>
      <p:ext uri="{BB962C8B-B14F-4D97-AF65-F5344CB8AC3E}">
        <p14:creationId xmlns:p14="http://schemas.microsoft.com/office/powerpoint/2010/main" val="1640531582"/>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56"/>
                                        </p:tgtEl>
                                      </p:cBhvr>
                                    </p:animEffect>
                                    <p:set>
                                      <p:cBhvr>
                                        <p:cTn id="31" dur="1" fill="hold">
                                          <p:stCondLst>
                                            <p:cond delay="499"/>
                                          </p:stCondLst>
                                        </p:cTn>
                                        <p:tgtEl>
                                          <p:spTgt spid="5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57"/>
                                        </p:tgtEl>
                                      </p:cBhvr>
                                    </p:animEffect>
                                    <p:set>
                                      <p:cBhvr>
                                        <p:cTn id="34" dur="1" fill="hold">
                                          <p:stCondLst>
                                            <p:cond delay="499"/>
                                          </p:stCondLst>
                                        </p:cTn>
                                        <p:tgtEl>
                                          <p:spTgt spid="57"/>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59"/>
                                        </p:tgtEl>
                                      </p:cBhvr>
                                    </p:animEffect>
                                    <p:set>
                                      <p:cBhvr>
                                        <p:cTn id="37" dur="1" fill="hold">
                                          <p:stCondLst>
                                            <p:cond delay="499"/>
                                          </p:stCondLst>
                                        </p:cTn>
                                        <p:tgtEl>
                                          <p:spTgt spid="59"/>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60"/>
                                        </p:tgtEl>
                                      </p:cBhvr>
                                    </p:animEffect>
                                    <p:set>
                                      <p:cBhvr>
                                        <p:cTn id="40" dur="1" fill="hold">
                                          <p:stCondLst>
                                            <p:cond delay="499"/>
                                          </p:stCondLst>
                                        </p:cTn>
                                        <p:tgtEl>
                                          <p:spTgt spid="60"/>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fade">
                                      <p:cBhvr>
                                        <p:cTn id="44" dur="500"/>
                                        <p:tgtEl>
                                          <p:spTgt spid="74"/>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77"/>
                                        </p:tgtEl>
                                        <p:attrNameLst>
                                          <p:attrName>style.visibility</p:attrName>
                                        </p:attrNameLst>
                                      </p:cBhvr>
                                      <p:to>
                                        <p:strVal val="visible"/>
                                      </p:to>
                                    </p:set>
                                    <p:animEffect transition="in" filter="fade">
                                      <p:cBhvr>
                                        <p:cTn id="48" dur="500"/>
                                        <p:tgtEl>
                                          <p:spTgt spid="77"/>
                                        </p:tgtEl>
                                      </p:cBhvr>
                                    </p:animEffect>
                                  </p:childTnLst>
                                </p:cTn>
                              </p:par>
                            </p:childTnLst>
                          </p:cTn>
                        </p:par>
                        <p:par>
                          <p:cTn id="49" fill="hold">
                            <p:stCondLst>
                              <p:cond delay="1500"/>
                            </p:stCondLst>
                            <p:childTnLst>
                              <p:par>
                                <p:cTn id="50" presetID="10" presetClass="entr" presetSubtype="0" fill="hold" nodeType="after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81"/>
                                        </p:tgtEl>
                                        <p:attrNameLst>
                                          <p:attrName>style.visibility</p:attrName>
                                        </p:attrNameLst>
                                      </p:cBhvr>
                                      <p:to>
                                        <p:strVal val="visible"/>
                                      </p:to>
                                    </p:set>
                                    <p:animEffect transition="in" filter="fade">
                                      <p:cBhvr>
                                        <p:cTn id="56" dur="500"/>
                                        <p:tgtEl>
                                          <p:spTgt spid="8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74"/>
                                        </p:tgtEl>
                                      </p:cBhvr>
                                    </p:animEffect>
                                    <p:set>
                                      <p:cBhvr>
                                        <p:cTn id="61" dur="1" fill="hold">
                                          <p:stCondLst>
                                            <p:cond delay="499"/>
                                          </p:stCondLst>
                                        </p:cTn>
                                        <p:tgtEl>
                                          <p:spTgt spid="74"/>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77"/>
                                        </p:tgtEl>
                                      </p:cBhvr>
                                    </p:animEffect>
                                    <p:set>
                                      <p:cBhvr>
                                        <p:cTn id="64" dur="1" fill="hold">
                                          <p:stCondLst>
                                            <p:cond delay="499"/>
                                          </p:stCondLst>
                                        </p:cTn>
                                        <p:tgtEl>
                                          <p:spTgt spid="77"/>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79"/>
                                        </p:tgtEl>
                                      </p:cBhvr>
                                    </p:animEffect>
                                    <p:set>
                                      <p:cBhvr>
                                        <p:cTn id="67" dur="1" fill="hold">
                                          <p:stCondLst>
                                            <p:cond delay="499"/>
                                          </p:stCondLst>
                                        </p:cTn>
                                        <p:tgtEl>
                                          <p:spTgt spid="7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81"/>
                                        </p:tgtEl>
                                      </p:cBhvr>
                                    </p:animEffect>
                                    <p:set>
                                      <p:cBhvr>
                                        <p:cTn id="70" dur="1" fill="hold">
                                          <p:stCondLst>
                                            <p:cond delay="499"/>
                                          </p:stCondLst>
                                        </p:cTn>
                                        <p:tgtEl>
                                          <p:spTgt spid="81"/>
                                        </p:tgtEl>
                                        <p:attrNameLst>
                                          <p:attrName>style.visibility</p:attrName>
                                        </p:attrNameLst>
                                      </p:cBhvr>
                                      <p:to>
                                        <p:strVal val="hidden"/>
                                      </p:to>
                                    </p:se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86"/>
                                        </p:tgtEl>
                                        <p:attrNameLst>
                                          <p:attrName>style.visibility</p:attrName>
                                        </p:attrNameLst>
                                      </p:cBhvr>
                                      <p:to>
                                        <p:strVal val="visible"/>
                                      </p:to>
                                    </p:set>
                                    <p:animEffect transition="in" filter="fade">
                                      <p:cBhvr>
                                        <p:cTn id="74" dur="500"/>
                                        <p:tgtEl>
                                          <p:spTgt spid="86"/>
                                        </p:tgtEl>
                                      </p:cBhvr>
                                    </p:animEffect>
                                  </p:childTnLst>
                                </p:cTn>
                              </p:par>
                            </p:childTnLst>
                          </p:cTn>
                        </p:par>
                        <p:par>
                          <p:cTn id="75" fill="hold">
                            <p:stCondLst>
                              <p:cond delay="1000"/>
                            </p:stCondLst>
                            <p:childTnLst>
                              <p:par>
                                <p:cTn id="76" presetID="10" presetClass="entr" presetSubtype="0" fill="hold" nodeType="after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fade">
                                      <p:cBhvr>
                                        <p:cTn id="78" dur="500"/>
                                        <p:tgtEl>
                                          <p:spTgt spid="89"/>
                                        </p:tgtEl>
                                      </p:cBhvr>
                                    </p:animEffect>
                                  </p:childTnLst>
                                </p:cTn>
                              </p:par>
                            </p:childTnLst>
                          </p:cTn>
                        </p:par>
                        <p:par>
                          <p:cTn id="79" fill="hold">
                            <p:stCondLst>
                              <p:cond delay="1500"/>
                            </p:stCondLst>
                            <p:childTnLst>
                              <p:par>
                                <p:cTn id="80" presetID="10" presetClass="entr" presetSubtype="0" fill="hold" nodeType="afterEffect">
                                  <p:stCondLst>
                                    <p:cond delay="0"/>
                                  </p:stCondLst>
                                  <p:childTnLst>
                                    <p:set>
                                      <p:cBhvr>
                                        <p:cTn id="81" dur="1" fill="hold">
                                          <p:stCondLst>
                                            <p:cond delay="0"/>
                                          </p:stCondLst>
                                        </p:cTn>
                                        <p:tgtEl>
                                          <p:spTgt spid="92"/>
                                        </p:tgtEl>
                                        <p:attrNameLst>
                                          <p:attrName>style.visibility</p:attrName>
                                        </p:attrNameLst>
                                      </p:cBhvr>
                                      <p:to>
                                        <p:strVal val="visible"/>
                                      </p:to>
                                    </p:set>
                                    <p:animEffect transition="in" filter="fade">
                                      <p:cBhvr>
                                        <p:cTn id="82" dur="500"/>
                                        <p:tgtEl>
                                          <p:spTgt spid="92"/>
                                        </p:tgtEl>
                                      </p:cBhvr>
                                    </p:animEffect>
                                  </p:childTnLst>
                                </p:cTn>
                              </p:par>
                            </p:childTnLst>
                          </p:cTn>
                        </p:par>
                        <p:par>
                          <p:cTn id="83" fill="hold">
                            <p:stCondLst>
                              <p:cond delay="2000"/>
                            </p:stCondLst>
                            <p:childTnLst>
                              <p:par>
                                <p:cTn id="84" presetID="10" presetClass="entr" presetSubtype="0" fill="hold" nodeType="afterEffect">
                                  <p:stCondLst>
                                    <p:cond delay="0"/>
                                  </p:stCondLst>
                                  <p:childTnLst>
                                    <p:set>
                                      <p:cBhvr>
                                        <p:cTn id="85" dur="1" fill="hold">
                                          <p:stCondLst>
                                            <p:cond delay="0"/>
                                          </p:stCondLst>
                                        </p:cTn>
                                        <p:tgtEl>
                                          <p:spTgt spid="95"/>
                                        </p:tgtEl>
                                        <p:attrNameLst>
                                          <p:attrName>style.visibility</p:attrName>
                                        </p:attrNameLst>
                                      </p:cBhvr>
                                      <p:to>
                                        <p:strVal val="visible"/>
                                      </p:to>
                                    </p:set>
                                    <p:animEffect transition="in" filter="fade">
                                      <p:cBhvr>
                                        <p:cTn id="86" dur="500"/>
                                        <p:tgtEl>
                                          <p:spTgt spid="95"/>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nodeType="clickEffect">
                                  <p:stCondLst>
                                    <p:cond delay="0"/>
                                  </p:stCondLst>
                                  <p:childTnLst>
                                    <p:animEffect transition="out" filter="fade">
                                      <p:cBhvr>
                                        <p:cTn id="90" dur="500"/>
                                        <p:tgtEl>
                                          <p:spTgt spid="86"/>
                                        </p:tgtEl>
                                      </p:cBhvr>
                                    </p:animEffect>
                                    <p:set>
                                      <p:cBhvr>
                                        <p:cTn id="91" dur="1" fill="hold">
                                          <p:stCondLst>
                                            <p:cond delay="499"/>
                                          </p:stCondLst>
                                        </p:cTn>
                                        <p:tgtEl>
                                          <p:spTgt spid="86"/>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500"/>
                                        <p:tgtEl>
                                          <p:spTgt spid="89"/>
                                        </p:tgtEl>
                                      </p:cBhvr>
                                    </p:animEffect>
                                    <p:set>
                                      <p:cBhvr>
                                        <p:cTn id="94" dur="1" fill="hold">
                                          <p:stCondLst>
                                            <p:cond delay="499"/>
                                          </p:stCondLst>
                                        </p:cTn>
                                        <p:tgtEl>
                                          <p:spTgt spid="89"/>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500"/>
                                        <p:tgtEl>
                                          <p:spTgt spid="92"/>
                                        </p:tgtEl>
                                      </p:cBhvr>
                                    </p:animEffect>
                                    <p:set>
                                      <p:cBhvr>
                                        <p:cTn id="97" dur="1" fill="hold">
                                          <p:stCondLst>
                                            <p:cond delay="499"/>
                                          </p:stCondLst>
                                        </p:cTn>
                                        <p:tgtEl>
                                          <p:spTgt spid="92"/>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500"/>
                                        <p:tgtEl>
                                          <p:spTgt spid="95"/>
                                        </p:tgtEl>
                                      </p:cBhvr>
                                    </p:animEffect>
                                    <p:set>
                                      <p:cBhvr>
                                        <p:cTn id="100" dur="1" fill="hold">
                                          <p:stCondLst>
                                            <p:cond delay="499"/>
                                          </p:stCondLst>
                                        </p:cTn>
                                        <p:tgtEl>
                                          <p:spTgt spid="95"/>
                                        </p:tgtEl>
                                        <p:attrNameLst>
                                          <p:attrName>style.visibility</p:attrName>
                                        </p:attrNameLst>
                                      </p:cBhvr>
                                      <p:to>
                                        <p:strVal val="hidden"/>
                                      </p:to>
                                    </p:set>
                                  </p:childTnLst>
                                </p:cTn>
                              </p:par>
                            </p:childTnLst>
                          </p:cTn>
                        </p:par>
                        <p:par>
                          <p:cTn id="101" fill="hold">
                            <p:stCondLst>
                              <p:cond delay="500"/>
                            </p:stCondLst>
                            <p:childTnLst>
                              <p:par>
                                <p:cTn id="102" presetID="10" presetClass="entr" presetSubtype="0" fill="hold" nodeType="afterEffect">
                                  <p:stCondLst>
                                    <p:cond delay="0"/>
                                  </p:stCondLst>
                                  <p:childTnLst>
                                    <p:set>
                                      <p:cBhvr>
                                        <p:cTn id="103" dur="1" fill="hold">
                                          <p:stCondLst>
                                            <p:cond delay="0"/>
                                          </p:stCondLst>
                                        </p:cTn>
                                        <p:tgtEl>
                                          <p:spTgt spid="167"/>
                                        </p:tgtEl>
                                        <p:attrNameLst>
                                          <p:attrName>style.visibility</p:attrName>
                                        </p:attrNameLst>
                                      </p:cBhvr>
                                      <p:to>
                                        <p:strVal val="visible"/>
                                      </p:to>
                                    </p:set>
                                    <p:animEffect transition="in" filter="fade">
                                      <p:cBhvr>
                                        <p:cTn id="104" dur="500"/>
                                        <p:tgtEl>
                                          <p:spTgt spid="167"/>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nodeType="clickEffect">
                                  <p:stCondLst>
                                    <p:cond delay="0"/>
                                  </p:stCondLst>
                                  <p:childTnLst>
                                    <p:animEffect transition="out" filter="fade">
                                      <p:cBhvr>
                                        <p:cTn id="108" dur="500"/>
                                        <p:tgtEl>
                                          <p:spTgt spid="167"/>
                                        </p:tgtEl>
                                      </p:cBhvr>
                                    </p:animEffect>
                                    <p:set>
                                      <p:cBhvr>
                                        <p:cTn id="109" dur="1" fill="hold">
                                          <p:stCondLst>
                                            <p:cond delay="499"/>
                                          </p:stCondLst>
                                        </p:cTn>
                                        <p:tgtEl>
                                          <p:spTgt spid="167"/>
                                        </p:tgtEl>
                                        <p:attrNameLst>
                                          <p:attrName>style.visibility</p:attrName>
                                        </p:attrNameLst>
                                      </p:cBhvr>
                                      <p:to>
                                        <p:strVal val="hidden"/>
                                      </p:to>
                                    </p:set>
                                  </p:childTnLst>
                                </p:cTn>
                              </p:par>
                            </p:childTnLst>
                          </p:cTn>
                        </p:par>
                        <p:par>
                          <p:cTn id="110" fill="hold">
                            <p:stCondLst>
                              <p:cond delay="500"/>
                            </p:stCondLst>
                            <p:childTnLst>
                              <p:par>
                                <p:cTn id="111" presetID="10" presetClass="entr" presetSubtype="0" fill="hold" nodeType="afterEffect">
                                  <p:stCondLst>
                                    <p:cond delay="0"/>
                                  </p:stCondLst>
                                  <p:childTnLst>
                                    <p:set>
                                      <p:cBhvr>
                                        <p:cTn id="112" dur="1" fill="hold">
                                          <p:stCondLst>
                                            <p:cond delay="0"/>
                                          </p:stCondLst>
                                        </p:cTn>
                                        <p:tgtEl>
                                          <p:spTgt spid="98"/>
                                        </p:tgtEl>
                                        <p:attrNameLst>
                                          <p:attrName>style.visibility</p:attrName>
                                        </p:attrNameLst>
                                      </p:cBhvr>
                                      <p:to>
                                        <p:strVal val="visible"/>
                                      </p:to>
                                    </p:set>
                                    <p:animEffect transition="in" filter="fade">
                                      <p:cBhvr>
                                        <p:cTn id="113" dur="500"/>
                                        <p:tgtEl>
                                          <p:spTgt spid="98"/>
                                        </p:tgtEl>
                                      </p:cBhvr>
                                    </p:animEffect>
                                  </p:childTnLst>
                                </p:cTn>
                              </p:par>
                            </p:childTnLst>
                          </p:cTn>
                        </p:par>
                        <p:par>
                          <p:cTn id="114" fill="hold">
                            <p:stCondLst>
                              <p:cond delay="1000"/>
                            </p:stCondLst>
                            <p:childTnLst>
                              <p:par>
                                <p:cTn id="115" presetID="10" presetClass="entr" presetSubtype="0" fill="hold" nodeType="afterEffect">
                                  <p:stCondLst>
                                    <p:cond delay="0"/>
                                  </p:stCondLst>
                                  <p:childTnLst>
                                    <p:set>
                                      <p:cBhvr>
                                        <p:cTn id="116" dur="1" fill="hold">
                                          <p:stCondLst>
                                            <p:cond delay="0"/>
                                          </p:stCondLst>
                                        </p:cTn>
                                        <p:tgtEl>
                                          <p:spTgt spid="101"/>
                                        </p:tgtEl>
                                        <p:attrNameLst>
                                          <p:attrName>style.visibility</p:attrName>
                                        </p:attrNameLst>
                                      </p:cBhvr>
                                      <p:to>
                                        <p:strVal val="visible"/>
                                      </p:to>
                                    </p:set>
                                    <p:animEffect transition="in" filter="fade">
                                      <p:cBhvr>
                                        <p:cTn id="117" dur="500"/>
                                        <p:tgtEl>
                                          <p:spTgt spid="101"/>
                                        </p:tgtEl>
                                      </p:cBhvr>
                                    </p:animEffect>
                                  </p:childTnLst>
                                </p:cTn>
                              </p:par>
                            </p:childTnLst>
                          </p:cTn>
                        </p:par>
                        <p:par>
                          <p:cTn id="118" fill="hold">
                            <p:stCondLst>
                              <p:cond delay="1500"/>
                            </p:stCondLst>
                            <p:childTnLst>
                              <p:par>
                                <p:cTn id="119" presetID="10" presetClass="entr" presetSubtype="0" fill="hold" nodeType="afterEffect">
                                  <p:stCondLst>
                                    <p:cond delay="0"/>
                                  </p:stCondLst>
                                  <p:childTnLst>
                                    <p:set>
                                      <p:cBhvr>
                                        <p:cTn id="120" dur="1" fill="hold">
                                          <p:stCondLst>
                                            <p:cond delay="0"/>
                                          </p:stCondLst>
                                        </p:cTn>
                                        <p:tgtEl>
                                          <p:spTgt spid="104"/>
                                        </p:tgtEl>
                                        <p:attrNameLst>
                                          <p:attrName>style.visibility</p:attrName>
                                        </p:attrNameLst>
                                      </p:cBhvr>
                                      <p:to>
                                        <p:strVal val="visible"/>
                                      </p:to>
                                    </p:set>
                                    <p:animEffect transition="in" filter="fade">
                                      <p:cBhvr>
                                        <p:cTn id="121" dur="500"/>
                                        <p:tgtEl>
                                          <p:spTgt spid="104"/>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xit" presetSubtype="0" fill="hold" nodeType="clickEffect">
                                  <p:stCondLst>
                                    <p:cond delay="0"/>
                                  </p:stCondLst>
                                  <p:childTnLst>
                                    <p:animEffect transition="out" filter="fade">
                                      <p:cBhvr>
                                        <p:cTn id="125" dur="500"/>
                                        <p:tgtEl>
                                          <p:spTgt spid="98"/>
                                        </p:tgtEl>
                                      </p:cBhvr>
                                    </p:animEffect>
                                    <p:set>
                                      <p:cBhvr>
                                        <p:cTn id="126" dur="1" fill="hold">
                                          <p:stCondLst>
                                            <p:cond delay="499"/>
                                          </p:stCondLst>
                                        </p:cTn>
                                        <p:tgtEl>
                                          <p:spTgt spid="98"/>
                                        </p:tgtEl>
                                        <p:attrNameLst>
                                          <p:attrName>style.visibility</p:attrName>
                                        </p:attrNameLst>
                                      </p:cBhvr>
                                      <p:to>
                                        <p:strVal val="hidden"/>
                                      </p:to>
                                    </p:set>
                                  </p:childTnLst>
                                </p:cTn>
                              </p:par>
                              <p:par>
                                <p:cTn id="127" presetID="10" presetClass="exit" presetSubtype="0" fill="hold" nodeType="withEffect">
                                  <p:stCondLst>
                                    <p:cond delay="0"/>
                                  </p:stCondLst>
                                  <p:childTnLst>
                                    <p:animEffect transition="out" filter="fade">
                                      <p:cBhvr>
                                        <p:cTn id="128" dur="500"/>
                                        <p:tgtEl>
                                          <p:spTgt spid="101"/>
                                        </p:tgtEl>
                                      </p:cBhvr>
                                    </p:animEffect>
                                    <p:set>
                                      <p:cBhvr>
                                        <p:cTn id="129" dur="1" fill="hold">
                                          <p:stCondLst>
                                            <p:cond delay="499"/>
                                          </p:stCondLst>
                                        </p:cTn>
                                        <p:tgtEl>
                                          <p:spTgt spid="101"/>
                                        </p:tgtEl>
                                        <p:attrNameLst>
                                          <p:attrName>style.visibility</p:attrName>
                                        </p:attrNameLst>
                                      </p:cBhvr>
                                      <p:to>
                                        <p:strVal val="hidden"/>
                                      </p:to>
                                    </p:set>
                                  </p:childTnLst>
                                </p:cTn>
                              </p:par>
                              <p:par>
                                <p:cTn id="130" presetID="10" presetClass="exit" presetSubtype="0" fill="hold" nodeType="withEffect">
                                  <p:stCondLst>
                                    <p:cond delay="0"/>
                                  </p:stCondLst>
                                  <p:childTnLst>
                                    <p:animEffect transition="out" filter="fade">
                                      <p:cBhvr>
                                        <p:cTn id="131" dur="500"/>
                                        <p:tgtEl>
                                          <p:spTgt spid="104"/>
                                        </p:tgtEl>
                                      </p:cBhvr>
                                    </p:animEffect>
                                    <p:set>
                                      <p:cBhvr>
                                        <p:cTn id="132" dur="1" fill="hold">
                                          <p:stCondLst>
                                            <p:cond delay="499"/>
                                          </p:stCondLst>
                                        </p:cTn>
                                        <p:tgtEl>
                                          <p:spTgt spid="104"/>
                                        </p:tgtEl>
                                        <p:attrNameLst>
                                          <p:attrName>style.visibility</p:attrName>
                                        </p:attrNameLst>
                                      </p:cBhvr>
                                      <p:to>
                                        <p:strVal val="hidden"/>
                                      </p:to>
                                    </p:set>
                                  </p:childTnLst>
                                </p:cTn>
                              </p:par>
                            </p:childTnLst>
                          </p:cTn>
                        </p:par>
                        <p:par>
                          <p:cTn id="133" fill="hold">
                            <p:stCondLst>
                              <p:cond delay="500"/>
                            </p:stCondLst>
                            <p:childTnLst>
                              <p:par>
                                <p:cTn id="134" presetID="10" presetClass="entr" presetSubtype="0" fill="hold" nodeType="afterEffect">
                                  <p:stCondLst>
                                    <p:cond delay="0"/>
                                  </p:stCondLst>
                                  <p:childTnLst>
                                    <p:set>
                                      <p:cBhvr>
                                        <p:cTn id="135" dur="1" fill="hold">
                                          <p:stCondLst>
                                            <p:cond delay="0"/>
                                          </p:stCondLst>
                                        </p:cTn>
                                        <p:tgtEl>
                                          <p:spTgt spid="107"/>
                                        </p:tgtEl>
                                        <p:attrNameLst>
                                          <p:attrName>style.visibility</p:attrName>
                                        </p:attrNameLst>
                                      </p:cBhvr>
                                      <p:to>
                                        <p:strVal val="visible"/>
                                      </p:to>
                                    </p:set>
                                    <p:animEffect transition="in" filter="fade">
                                      <p:cBhvr>
                                        <p:cTn id="136" dur="500"/>
                                        <p:tgtEl>
                                          <p:spTgt spid="107"/>
                                        </p:tgtEl>
                                      </p:cBhvr>
                                    </p:animEffect>
                                  </p:childTnLst>
                                </p:cTn>
                              </p:par>
                            </p:childTnLst>
                          </p:cTn>
                        </p:par>
                        <p:par>
                          <p:cTn id="137" fill="hold">
                            <p:stCondLst>
                              <p:cond delay="1000"/>
                            </p:stCondLst>
                            <p:childTnLst>
                              <p:par>
                                <p:cTn id="138" presetID="10" presetClass="entr" presetSubtype="0" fill="hold" nodeType="afterEffect">
                                  <p:stCondLst>
                                    <p:cond delay="0"/>
                                  </p:stCondLst>
                                  <p:childTnLst>
                                    <p:set>
                                      <p:cBhvr>
                                        <p:cTn id="139" dur="1" fill="hold">
                                          <p:stCondLst>
                                            <p:cond delay="0"/>
                                          </p:stCondLst>
                                        </p:cTn>
                                        <p:tgtEl>
                                          <p:spTgt spid="111"/>
                                        </p:tgtEl>
                                        <p:attrNameLst>
                                          <p:attrName>style.visibility</p:attrName>
                                        </p:attrNameLst>
                                      </p:cBhvr>
                                      <p:to>
                                        <p:strVal val="visible"/>
                                      </p:to>
                                    </p:set>
                                    <p:animEffect transition="in" filter="fade">
                                      <p:cBhvr>
                                        <p:cTn id="140" dur="500"/>
                                        <p:tgtEl>
                                          <p:spTgt spid="111"/>
                                        </p:tgtEl>
                                      </p:cBhvr>
                                    </p:animEffect>
                                  </p:childTnLst>
                                </p:cTn>
                              </p:par>
                            </p:childTnLst>
                          </p:cTn>
                        </p:par>
                      </p:childTnLst>
                    </p:cTn>
                  </p:par>
                  <p:par>
                    <p:cTn id="141" fill="hold">
                      <p:stCondLst>
                        <p:cond delay="indefinite"/>
                      </p:stCondLst>
                      <p:childTnLst>
                        <p:par>
                          <p:cTn id="142" fill="hold">
                            <p:stCondLst>
                              <p:cond delay="0"/>
                            </p:stCondLst>
                            <p:childTnLst>
                              <p:par>
                                <p:cTn id="143" presetID="10" presetClass="exit" presetSubtype="0" fill="hold" nodeType="clickEffect">
                                  <p:stCondLst>
                                    <p:cond delay="0"/>
                                  </p:stCondLst>
                                  <p:childTnLst>
                                    <p:animEffect transition="out" filter="fade">
                                      <p:cBhvr>
                                        <p:cTn id="144" dur="500"/>
                                        <p:tgtEl>
                                          <p:spTgt spid="107"/>
                                        </p:tgtEl>
                                      </p:cBhvr>
                                    </p:animEffect>
                                    <p:set>
                                      <p:cBhvr>
                                        <p:cTn id="145" dur="1" fill="hold">
                                          <p:stCondLst>
                                            <p:cond delay="499"/>
                                          </p:stCondLst>
                                        </p:cTn>
                                        <p:tgtEl>
                                          <p:spTgt spid="107"/>
                                        </p:tgtEl>
                                        <p:attrNameLst>
                                          <p:attrName>style.visibility</p:attrName>
                                        </p:attrNameLst>
                                      </p:cBhvr>
                                      <p:to>
                                        <p:strVal val="hidden"/>
                                      </p:to>
                                    </p:set>
                                  </p:childTnLst>
                                </p:cTn>
                              </p:par>
                              <p:par>
                                <p:cTn id="146" presetID="10" presetClass="exit" presetSubtype="0" fill="hold" nodeType="withEffect">
                                  <p:stCondLst>
                                    <p:cond delay="0"/>
                                  </p:stCondLst>
                                  <p:childTnLst>
                                    <p:animEffect transition="out" filter="fade">
                                      <p:cBhvr>
                                        <p:cTn id="147" dur="500"/>
                                        <p:tgtEl>
                                          <p:spTgt spid="111"/>
                                        </p:tgtEl>
                                      </p:cBhvr>
                                    </p:animEffect>
                                    <p:set>
                                      <p:cBhvr>
                                        <p:cTn id="148" dur="1" fill="hold">
                                          <p:stCondLst>
                                            <p:cond delay="499"/>
                                          </p:stCondLst>
                                        </p:cTn>
                                        <p:tgtEl>
                                          <p:spTgt spid="111"/>
                                        </p:tgtEl>
                                        <p:attrNameLst>
                                          <p:attrName>style.visibility</p:attrName>
                                        </p:attrNameLst>
                                      </p:cBhvr>
                                      <p:to>
                                        <p:strVal val="hidden"/>
                                      </p:to>
                                    </p:set>
                                  </p:childTnLst>
                                </p:cTn>
                              </p:par>
                            </p:childTnLst>
                          </p:cTn>
                        </p:par>
                        <p:par>
                          <p:cTn id="149" fill="hold">
                            <p:stCondLst>
                              <p:cond delay="500"/>
                            </p:stCondLst>
                            <p:childTnLst>
                              <p:par>
                                <p:cTn id="150" presetID="10" presetClass="entr" presetSubtype="0" fill="hold" nodeType="afterEffect">
                                  <p:stCondLst>
                                    <p:cond delay="0"/>
                                  </p:stCondLst>
                                  <p:childTnLst>
                                    <p:set>
                                      <p:cBhvr>
                                        <p:cTn id="151" dur="1" fill="hold">
                                          <p:stCondLst>
                                            <p:cond delay="0"/>
                                          </p:stCondLst>
                                        </p:cTn>
                                        <p:tgtEl>
                                          <p:spTgt spid="170"/>
                                        </p:tgtEl>
                                        <p:attrNameLst>
                                          <p:attrName>style.visibility</p:attrName>
                                        </p:attrNameLst>
                                      </p:cBhvr>
                                      <p:to>
                                        <p:strVal val="visible"/>
                                      </p:to>
                                    </p:set>
                                    <p:animEffect transition="in" filter="fade">
                                      <p:cBhvr>
                                        <p:cTn id="152" dur="500"/>
                                        <p:tgtEl>
                                          <p:spTgt spid="170"/>
                                        </p:tgtEl>
                                      </p:cBhvr>
                                    </p:animEffect>
                                  </p:childTnLst>
                                </p:cTn>
                              </p:par>
                            </p:childTnLst>
                          </p:cTn>
                        </p:par>
                        <p:par>
                          <p:cTn id="153" fill="hold">
                            <p:stCondLst>
                              <p:cond delay="1000"/>
                            </p:stCondLst>
                            <p:childTnLst>
                              <p:par>
                                <p:cTn id="154" presetID="10" presetClass="entr" presetSubtype="0" fill="hold" nodeType="afterEffect">
                                  <p:stCondLst>
                                    <p:cond delay="0"/>
                                  </p:stCondLst>
                                  <p:childTnLst>
                                    <p:set>
                                      <p:cBhvr>
                                        <p:cTn id="155" dur="1" fill="hold">
                                          <p:stCondLst>
                                            <p:cond delay="0"/>
                                          </p:stCondLst>
                                        </p:cTn>
                                        <p:tgtEl>
                                          <p:spTgt spid="173"/>
                                        </p:tgtEl>
                                        <p:attrNameLst>
                                          <p:attrName>style.visibility</p:attrName>
                                        </p:attrNameLst>
                                      </p:cBhvr>
                                      <p:to>
                                        <p:strVal val="visible"/>
                                      </p:to>
                                    </p:set>
                                    <p:animEffect transition="in" filter="fade">
                                      <p:cBhvr>
                                        <p:cTn id="156" dur="500"/>
                                        <p:tgtEl>
                                          <p:spTgt spid="173"/>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xit" presetSubtype="0" fill="hold" nodeType="clickEffect">
                                  <p:stCondLst>
                                    <p:cond delay="0"/>
                                  </p:stCondLst>
                                  <p:childTnLst>
                                    <p:animEffect transition="out" filter="fade">
                                      <p:cBhvr>
                                        <p:cTn id="160" dur="500"/>
                                        <p:tgtEl>
                                          <p:spTgt spid="170"/>
                                        </p:tgtEl>
                                      </p:cBhvr>
                                    </p:animEffect>
                                    <p:set>
                                      <p:cBhvr>
                                        <p:cTn id="161" dur="1" fill="hold">
                                          <p:stCondLst>
                                            <p:cond delay="499"/>
                                          </p:stCondLst>
                                        </p:cTn>
                                        <p:tgtEl>
                                          <p:spTgt spid="170"/>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73"/>
                                        </p:tgtEl>
                                      </p:cBhvr>
                                    </p:animEffect>
                                    <p:set>
                                      <p:cBhvr>
                                        <p:cTn id="164" dur="1" fill="hold">
                                          <p:stCondLst>
                                            <p:cond delay="499"/>
                                          </p:stCondLst>
                                        </p:cTn>
                                        <p:tgtEl>
                                          <p:spTgt spid="173"/>
                                        </p:tgtEl>
                                        <p:attrNameLst>
                                          <p:attrName>style.visibility</p:attrName>
                                        </p:attrNameLst>
                                      </p:cBhvr>
                                      <p:to>
                                        <p:strVal val="hidden"/>
                                      </p:to>
                                    </p:set>
                                  </p:childTnLst>
                                </p:cTn>
                              </p:par>
                            </p:childTnLst>
                          </p:cTn>
                        </p:par>
                        <p:par>
                          <p:cTn id="165" fill="hold">
                            <p:stCondLst>
                              <p:cond delay="500"/>
                            </p:stCondLst>
                            <p:childTnLst>
                              <p:par>
                                <p:cTn id="166" presetID="10" presetClass="entr" presetSubtype="0" fill="hold" nodeType="afterEffect">
                                  <p:stCondLst>
                                    <p:cond delay="0"/>
                                  </p:stCondLst>
                                  <p:childTnLst>
                                    <p:set>
                                      <p:cBhvr>
                                        <p:cTn id="167" dur="1" fill="hold">
                                          <p:stCondLst>
                                            <p:cond delay="0"/>
                                          </p:stCondLst>
                                        </p:cTn>
                                        <p:tgtEl>
                                          <p:spTgt spid="114"/>
                                        </p:tgtEl>
                                        <p:attrNameLst>
                                          <p:attrName>style.visibility</p:attrName>
                                        </p:attrNameLst>
                                      </p:cBhvr>
                                      <p:to>
                                        <p:strVal val="visible"/>
                                      </p:to>
                                    </p:set>
                                    <p:animEffect transition="in" filter="fade">
                                      <p:cBhvr>
                                        <p:cTn id="168" dur="500"/>
                                        <p:tgtEl>
                                          <p:spTgt spid="114"/>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xit" presetSubtype="0" fill="hold" nodeType="clickEffect">
                                  <p:stCondLst>
                                    <p:cond delay="0"/>
                                  </p:stCondLst>
                                  <p:childTnLst>
                                    <p:animEffect transition="out" filter="fade">
                                      <p:cBhvr>
                                        <p:cTn id="172" dur="500"/>
                                        <p:tgtEl>
                                          <p:spTgt spid="114"/>
                                        </p:tgtEl>
                                      </p:cBhvr>
                                    </p:animEffect>
                                    <p:set>
                                      <p:cBhvr>
                                        <p:cTn id="173" dur="1" fill="hold">
                                          <p:stCondLst>
                                            <p:cond delay="499"/>
                                          </p:stCondLst>
                                        </p:cTn>
                                        <p:tgtEl>
                                          <p:spTgt spid="114"/>
                                        </p:tgtEl>
                                        <p:attrNameLst>
                                          <p:attrName>style.visibility</p:attrName>
                                        </p:attrNameLst>
                                      </p:cBhvr>
                                      <p:to>
                                        <p:strVal val="hidden"/>
                                      </p:to>
                                    </p:set>
                                  </p:childTnLst>
                                </p:cTn>
                              </p:par>
                            </p:childTnLst>
                          </p:cTn>
                        </p:par>
                        <p:par>
                          <p:cTn id="174" fill="hold">
                            <p:stCondLst>
                              <p:cond delay="500"/>
                            </p:stCondLst>
                            <p:childTnLst>
                              <p:par>
                                <p:cTn id="175" presetID="10" presetClass="entr" presetSubtype="0" fill="hold" nodeType="afterEffect">
                                  <p:stCondLst>
                                    <p:cond delay="0"/>
                                  </p:stCondLst>
                                  <p:childTnLst>
                                    <p:set>
                                      <p:cBhvr>
                                        <p:cTn id="176" dur="1" fill="hold">
                                          <p:stCondLst>
                                            <p:cond delay="0"/>
                                          </p:stCondLst>
                                        </p:cTn>
                                        <p:tgtEl>
                                          <p:spTgt spid="140"/>
                                        </p:tgtEl>
                                        <p:attrNameLst>
                                          <p:attrName>style.visibility</p:attrName>
                                        </p:attrNameLst>
                                      </p:cBhvr>
                                      <p:to>
                                        <p:strVal val="visible"/>
                                      </p:to>
                                    </p:set>
                                    <p:animEffect transition="in" filter="fade">
                                      <p:cBhvr>
                                        <p:cTn id="177" dur="500"/>
                                        <p:tgtEl>
                                          <p:spTgt spid="140"/>
                                        </p:tgtEl>
                                      </p:cBhvr>
                                    </p:animEffect>
                                  </p:childTnLst>
                                </p:cTn>
                              </p:par>
                            </p:childTnLst>
                          </p:cTn>
                        </p:par>
                        <p:par>
                          <p:cTn id="178" fill="hold">
                            <p:stCondLst>
                              <p:cond delay="1000"/>
                            </p:stCondLst>
                            <p:childTnLst>
                              <p:par>
                                <p:cTn id="179" presetID="10" presetClass="entr" presetSubtype="0" fill="hold" nodeType="afterEffect">
                                  <p:stCondLst>
                                    <p:cond delay="0"/>
                                  </p:stCondLst>
                                  <p:childTnLst>
                                    <p:set>
                                      <p:cBhvr>
                                        <p:cTn id="180" dur="1" fill="hold">
                                          <p:stCondLst>
                                            <p:cond delay="0"/>
                                          </p:stCondLst>
                                        </p:cTn>
                                        <p:tgtEl>
                                          <p:spTgt spid="117"/>
                                        </p:tgtEl>
                                        <p:attrNameLst>
                                          <p:attrName>style.visibility</p:attrName>
                                        </p:attrNameLst>
                                      </p:cBhvr>
                                      <p:to>
                                        <p:strVal val="visible"/>
                                      </p:to>
                                    </p:set>
                                    <p:animEffect transition="in" filter="fade">
                                      <p:cBhvr>
                                        <p:cTn id="181"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44" name="Rectangle 4"/>
          <p:cNvSpPr>
            <a:spLocks noGrp="1" noChangeArrowheads="1"/>
          </p:cNvSpPr>
          <p:nvPr>
            <p:ph type="title"/>
          </p:nvPr>
        </p:nvSpPr>
        <p:spPr>
          <a:xfrm>
            <a:off x="525380" y="126898"/>
            <a:ext cx="8382000" cy="415607"/>
          </a:xfrm>
        </p:spPr>
        <p:txBody>
          <a:bodyPr>
            <a:normAutofit fontScale="90000"/>
          </a:bodyPr>
          <a:lstStyle/>
          <a:p>
            <a:r>
              <a:rPr lang="en-US" dirty="0" smtClean="0"/>
              <a:t>Failover </a:t>
            </a:r>
            <a:r>
              <a:rPr lang="en-US" dirty="0"/>
              <a:t>Cluster </a:t>
            </a:r>
            <a:r>
              <a:rPr lang="en-US" dirty="0" smtClean="0"/>
              <a:t>Upgrade </a:t>
            </a:r>
            <a:r>
              <a:rPr lang="en-US" dirty="0"/>
              <a:t>– </a:t>
            </a:r>
            <a:r>
              <a:rPr lang="en-US" dirty="0" smtClean="0"/>
              <a:t>Overview</a:t>
            </a:r>
            <a:endParaRPr lang="en-US" sz="2701" dirty="0">
              <a:solidFill>
                <a:schemeClr val="tx2"/>
              </a:solidFill>
            </a:endParaRPr>
          </a:p>
        </p:txBody>
      </p:sp>
      <p:sp>
        <p:nvSpPr>
          <p:cNvPr id="5" name="Slide Number Placeholder 4"/>
          <p:cNvSpPr>
            <a:spLocks noGrp="1"/>
          </p:cNvSpPr>
          <p:nvPr>
            <p:ph type="sldNum" sz="quarter" idx="4294967295"/>
          </p:nvPr>
        </p:nvSpPr>
        <p:spPr>
          <a:xfrm>
            <a:off x="8226426" y="5728696"/>
            <a:ext cx="917575" cy="181022"/>
          </a:xfrm>
          <a:prstGeom prst="rect">
            <a:avLst/>
          </a:prstGeom>
        </p:spPr>
        <p:txBody>
          <a:bodyPr/>
          <a:lstStyle/>
          <a:p>
            <a:fld id="{799F4AB0-6E97-4470-AC1C-6EB32C8426DF}" type="slidenum">
              <a:rPr lang="en-US"/>
              <a:pPr/>
              <a:t>31</a:t>
            </a:fld>
            <a:endParaRPr lang="en-US" dirty="0"/>
          </a:p>
        </p:txBody>
      </p:sp>
      <p:sp>
        <p:nvSpPr>
          <p:cNvPr id="9" name="Text Placeholder 2"/>
          <p:cNvSpPr>
            <a:spLocks noGrp="1"/>
          </p:cNvSpPr>
          <p:nvPr>
            <p:ph idx="1"/>
          </p:nvPr>
        </p:nvSpPr>
        <p:spPr>
          <a:xfrm>
            <a:off x="381001" y="1598533"/>
            <a:ext cx="8381901" cy="4537572"/>
          </a:xfrm>
        </p:spPr>
        <p:txBody>
          <a:bodyPr>
            <a:normAutofit/>
          </a:bodyPr>
          <a:lstStyle/>
          <a:p>
            <a:r>
              <a:rPr lang="en-US" sz="2800" dirty="0" smtClean="0"/>
              <a:t>Rolling upgrade</a:t>
            </a:r>
          </a:p>
          <a:p>
            <a:pPr lvl="1"/>
            <a:r>
              <a:rPr lang="en-US" sz="2400" dirty="0" smtClean="0"/>
              <a:t>Via SQL Server Installation Center</a:t>
            </a:r>
          </a:p>
          <a:p>
            <a:r>
              <a:rPr lang="en-US" sz="2600" dirty="0" smtClean="0"/>
              <a:t>Install </a:t>
            </a:r>
            <a:r>
              <a:rPr lang="en-US" sz="2600" dirty="0"/>
              <a:t>prerequisites on all nodes before upgrade</a:t>
            </a:r>
          </a:p>
          <a:p>
            <a:pPr lvl="2"/>
            <a:r>
              <a:rPr lang="en-US" sz="1700" dirty="0" smtClean="0"/>
              <a:t>.NET Framework 3.5 SP1</a:t>
            </a:r>
          </a:p>
          <a:p>
            <a:pPr lvl="2"/>
            <a:r>
              <a:rPr lang="en-US" sz="1700" dirty="0" smtClean="0"/>
              <a:t>Windows Installer 4.5</a:t>
            </a:r>
          </a:p>
          <a:p>
            <a:pPr lvl="2"/>
            <a:r>
              <a:rPr lang="en-US" sz="1700" dirty="0" smtClean="0"/>
              <a:t>SQL Server setup support files</a:t>
            </a:r>
          </a:p>
          <a:p>
            <a:pPr lvl="1"/>
            <a:r>
              <a:rPr lang="en-US" sz="2100" dirty="0" smtClean="0"/>
              <a:t>Windows Server 2003 SP2 – need hotfix for </a:t>
            </a:r>
            <a:r>
              <a:rPr lang="en-US" sz="2100" dirty="0" err="1"/>
              <a:t>FileStream</a:t>
            </a:r>
            <a:r>
              <a:rPr lang="en-US" sz="2100" dirty="0"/>
              <a:t> (</a:t>
            </a:r>
            <a:r>
              <a:rPr lang="en-US" sz="2100" dirty="0">
                <a:hlinkClick r:id="rId3"/>
              </a:rPr>
              <a:t>KB 937444</a:t>
            </a:r>
            <a:r>
              <a:rPr lang="en-US" sz="2100" dirty="0"/>
              <a:t>)</a:t>
            </a:r>
          </a:p>
          <a:p>
            <a:pPr lvl="1"/>
            <a:r>
              <a:rPr lang="en-US" sz="2200" dirty="0"/>
              <a:t>Fail over to an upgraded node.</a:t>
            </a:r>
          </a:p>
          <a:p>
            <a:r>
              <a:rPr lang="en-US" sz="2600" dirty="0" smtClean="0"/>
              <a:t>Passive node </a:t>
            </a:r>
            <a:r>
              <a:rPr lang="en-US" sz="2600" dirty="0" smtClean="0">
                <a:sym typeface="Wingdings" panose="05000000000000000000" pitchFamily="2" charset="2"/>
              </a:rPr>
              <a:t></a:t>
            </a:r>
            <a:r>
              <a:rPr lang="en-US" sz="2600" dirty="0" smtClean="0"/>
              <a:t> Active node!</a:t>
            </a:r>
          </a:p>
          <a:p>
            <a:pPr lvl="1"/>
            <a:endParaRPr lang="en-US" dirty="0" smtClean="0"/>
          </a:p>
        </p:txBody>
      </p:sp>
    </p:spTree>
    <p:extLst>
      <p:ext uri="{BB962C8B-B14F-4D97-AF65-F5344CB8AC3E}">
        <p14:creationId xmlns:p14="http://schemas.microsoft.com/office/powerpoint/2010/main" val="125532694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1" end="1"/>
                                            </p:txEl>
                                          </p:spTgt>
                                        </p:tgtEl>
                                        <p:attrNameLst>
                                          <p:attrName>style.visibility</p:attrName>
                                        </p:attrNameLst>
                                      </p:cBhvr>
                                      <p:to>
                                        <p:strVal val="visible"/>
                                      </p:to>
                                    </p:set>
                                    <p:animEffect transition="in" filter="fade">
                                      <p:cBhvr>
                                        <p:cTn id="10" dur="500"/>
                                        <p:tgtEl>
                                          <p:spTgt spid="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xEl>
                                              <p:pRg st="8" end="8"/>
                                            </p:txEl>
                                          </p:spTgt>
                                        </p:tgtEl>
                                        <p:attrNameLst>
                                          <p:attrName>style.visibility</p:attrName>
                                        </p:attrNameLst>
                                      </p:cBhvr>
                                      <p:to>
                                        <p:strVal val="visible"/>
                                      </p:to>
                                    </p:set>
                                    <p:animEffect transition="in" filter="fade">
                                      <p:cBhvr>
                                        <p:cTn id="15" dur="500"/>
                                        <p:tgtEl>
                                          <p:spTgt spid="9">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xEl>
                                              <p:pRg st="2" end="2"/>
                                            </p:txEl>
                                          </p:spTgt>
                                        </p:tgtEl>
                                        <p:attrNameLst>
                                          <p:attrName>style.visibility</p:attrName>
                                        </p:attrNameLst>
                                      </p:cBhvr>
                                      <p:to>
                                        <p:strVal val="visible"/>
                                      </p:to>
                                    </p:set>
                                    <p:animEffect transition="in" filter="fade">
                                      <p:cBhvr>
                                        <p:cTn id="20" dur="500"/>
                                        <p:tgtEl>
                                          <p:spTgt spid="9">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Effect transition="in" filter="fade">
                                      <p:cBhvr>
                                        <p:cTn id="23" dur="500"/>
                                        <p:tgtEl>
                                          <p:spTgt spid="9">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xEl>
                                              <p:pRg st="4" end="4"/>
                                            </p:txEl>
                                          </p:spTgt>
                                        </p:tgtEl>
                                        <p:attrNameLst>
                                          <p:attrName>style.visibility</p:attrName>
                                        </p:attrNameLst>
                                      </p:cBhvr>
                                      <p:to>
                                        <p:strVal val="visible"/>
                                      </p:to>
                                    </p:set>
                                    <p:animEffect transition="in" filter="fade">
                                      <p:cBhvr>
                                        <p:cTn id="26" dur="500"/>
                                        <p:tgtEl>
                                          <p:spTgt spid="9">
                                            <p:txEl>
                                              <p:pRg st="4" end="4"/>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animEffect transition="in" filter="fade">
                                      <p:cBhvr>
                                        <p:cTn id="29" dur="500"/>
                                        <p:tgtEl>
                                          <p:spTgt spid="9">
                                            <p:txEl>
                                              <p:pRg st="5" end="5"/>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6" end="6"/>
                                            </p:txEl>
                                          </p:spTgt>
                                        </p:tgtEl>
                                        <p:attrNameLst>
                                          <p:attrName>style.visibility</p:attrName>
                                        </p:attrNameLst>
                                      </p:cBhvr>
                                      <p:to>
                                        <p:strVal val="visible"/>
                                      </p:to>
                                    </p:set>
                                    <p:animEffect transition="in" filter="fade">
                                      <p:cBhvr>
                                        <p:cTn id="32" dur="500"/>
                                        <p:tgtEl>
                                          <p:spTgt spid="9">
                                            <p:txEl>
                                              <p:pRg st="6" end="6"/>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animEffect transition="in" filter="fade">
                                      <p:cBhvr>
                                        <p:cTn id="35" dur="500"/>
                                        <p:tgtEl>
                                          <p:spTgt spid="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5065" y="102836"/>
            <a:ext cx="8382000" cy="831213"/>
          </a:xfrm>
        </p:spPr>
        <p:txBody>
          <a:bodyPr>
            <a:normAutofit fontScale="90000"/>
          </a:bodyPr>
          <a:lstStyle/>
          <a:p>
            <a:r>
              <a:rPr lang="en-US" dirty="0" smtClean="0"/>
              <a:t>Sample scenario</a:t>
            </a:r>
            <a:br>
              <a:rPr lang="en-US" dirty="0" smtClean="0"/>
            </a:br>
            <a:r>
              <a:rPr lang="en-US" sz="2701" dirty="0" smtClean="0">
                <a:solidFill>
                  <a:schemeClr val="tx2"/>
                </a:solidFill>
              </a:rPr>
              <a:t>Initial </a:t>
            </a:r>
            <a:r>
              <a:rPr lang="en-US" sz="2701" dirty="0">
                <a:solidFill>
                  <a:schemeClr val="tx2"/>
                </a:solidFill>
              </a:rPr>
              <a:t>configuration</a:t>
            </a:r>
          </a:p>
        </p:txBody>
      </p:sp>
      <p:sp>
        <p:nvSpPr>
          <p:cNvPr id="6" name="Rectangle 5"/>
          <p:cNvSpPr/>
          <p:nvPr/>
        </p:nvSpPr>
        <p:spPr>
          <a:xfrm>
            <a:off x="1" y="2054186"/>
            <a:ext cx="9144000" cy="3465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5"/>
          <p:cNvGrpSpPr/>
          <p:nvPr/>
        </p:nvGrpSpPr>
        <p:grpSpPr>
          <a:xfrm>
            <a:off x="189331" y="2182572"/>
            <a:ext cx="8487945" cy="3097142"/>
            <a:chOff x="189330" y="1767528"/>
            <a:chExt cx="8487945" cy="4128447"/>
          </a:xfrm>
        </p:grpSpPr>
        <p:pic>
          <p:nvPicPr>
            <p:cNvPr id="8" name="Picture 2" descr="E:\Users\ashammou.ITS\AppData\Local\Microsoft\Windows\Temporary Internet Files\Content.IE5\5UFWJ0G8\MCj04352420000[1].png"/>
            <p:cNvPicPr>
              <a:picLocks noChangeAspect="1" noChangeArrowheads="1"/>
            </p:cNvPicPr>
            <p:nvPr/>
          </p:nvPicPr>
          <p:blipFill>
            <a:blip r:embed="rId3"/>
            <a:srcRect/>
            <a:stretch>
              <a:fillRect/>
            </a:stretch>
          </p:blipFill>
          <p:spPr bwMode="auto">
            <a:xfrm>
              <a:off x="6790156" y="2162175"/>
              <a:ext cx="1887119" cy="3733800"/>
            </a:xfrm>
            <a:prstGeom prst="rect">
              <a:avLst/>
            </a:prstGeom>
            <a:noFill/>
          </p:spPr>
        </p:pic>
        <p:pic>
          <p:nvPicPr>
            <p:cNvPr id="9" name="Picture 2" descr="E:\Users\ashammou.ITS\AppData\Local\Microsoft\Windows\Temporary Internet Files\Content.IE5\5UFWJ0G8\MCj04352420000[1].png"/>
            <p:cNvPicPr>
              <a:picLocks noChangeAspect="1" noChangeArrowheads="1"/>
            </p:cNvPicPr>
            <p:nvPr/>
          </p:nvPicPr>
          <p:blipFill>
            <a:blip r:embed="rId3"/>
            <a:srcRect/>
            <a:stretch>
              <a:fillRect/>
            </a:stretch>
          </p:blipFill>
          <p:spPr bwMode="auto">
            <a:xfrm>
              <a:off x="2139682" y="2162175"/>
              <a:ext cx="1887119" cy="3733800"/>
            </a:xfrm>
            <a:prstGeom prst="rect">
              <a:avLst/>
            </a:prstGeom>
            <a:noFill/>
          </p:spPr>
        </p:pic>
        <p:sp>
          <p:nvSpPr>
            <p:cNvPr id="10" name="Freeform 9"/>
            <p:cNvSpPr/>
            <p:nvPr/>
          </p:nvSpPr>
          <p:spPr>
            <a:xfrm>
              <a:off x="3723106" y="2983706"/>
              <a:ext cx="1828800" cy="688182"/>
            </a:xfrm>
            <a:custGeom>
              <a:avLst/>
              <a:gdLst>
                <a:gd name="connsiteX0" fmla="*/ 0 w 1562100"/>
                <a:gd name="connsiteY0" fmla="*/ 688182 h 688182"/>
                <a:gd name="connsiteX1" fmla="*/ 1042988 w 1562100"/>
                <a:gd name="connsiteY1" fmla="*/ 16669 h 688182"/>
                <a:gd name="connsiteX2" fmla="*/ 1485900 w 1562100"/>
                <a:gd name="connsiteY2" fmla="*/ 588169 h 688182"/>
                <a:gd name="connsiteX3" fmla="*/ 1500188 w 1562100"/>
                <a:gd name="connsiteY3" fmla="*/ 559594 h 688182"/>
              </a:gdLst>
              <a:ahLst/>
              <a:cxnLst>
                <a:cxn ang="0">
                  <a:pos x="connsiteX0" y="connsiteY0"/>
                </a:cxn>
                <a:cxn ang="0">
                  <a:pos x="connsiteX1" y="connsiteY1"/>
                </a:cxn>
                <a:cxn ang="0">
                  <a:pos x="connsiteX2" y="connsiteY2"/>
                </a:cxn>
                <a:cxn ang="0">
                  <a:pos x="connsiteX3" y="connsiteY3"/>
                </a:cxn>
              </a:cxnLst>
              <a:rect l="l" t="t" r="r" b="b"/>
              <a:pathLst>
                <a:path w="1562100" h="688182">
                  <a:moveTo>
                    <a:pt x="0" y="688182"/>
                  </a:moveTo>
                  <a:cubicBezTo>
                    <a:pt x="397669" y="360760"/>
                    <a:pt x="795338" y="33338"/>
                    <a:pt x="1042988" y="16669"/>
                  </a:cubicBezTo>
                  <a:cubicBezTo>
                    <a:pt x="1290638" y="0"/>
                    <a:pt x="1409700" y="497682"/>
                    <a:pt x="1485900" y="588169"/>
                  </a:cubicBezTo>
                  <a:cubicBezTo>
                    <a:pt x="1562100" y="678656"/>
                    <a:pt x="1531144" y="619125"/>
                    <a:pt x="1500188" y="559594"/>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 name="Freeform 10"/>
            <p:cNvSpPr/>
            <p:nvPr/>
          </p:nvSpPr>
          <p:spPr>
            <a:xfrm>
              <a:off x="5494755" y="3381375"/>
              <a:ext cx="1447801" cy="1347787"/>
            </a:xfrm>
            <a:custGeom>
              <a:avLst/>
              <a:gdLst>
                <a:gd name="connsiteX0" fmla="*/ 0 w 1457325"/>
                <a:gd name="connsiteY0" fmla="*/ 685800 h 1271587"/>
                <a:gd name="connsiteX1" fmla="*/ 957262 w 1457325"/>
                <a:gd name="connsiteY1" fmla="*/ 1157287 h 1271587"/>
                <a:gd name="connsiteX2" fmla="*/ 1457325 w 1457325"/>
                <a:gd name="connsiteY2" fmla="*/ 0 h 1271587"/>
                <a:gd name="connsiteX3" fmla="*/ 1457325 w 1457325"/>
                <a:gd name="connsiteY3" fmla="*/ 0 h 1271587"/>
              </a:gdLst>
              <a:ahLst/>
              <a:cxnLst>
                <a:cxn ang="0">
                  <a:pos x="connsiteX0" y="connsiteY0"/>
                </a:cxn>
                <a:cxn ang="0">
                  <a:pos x="connsiteX1" y="connsiteY1"/>
                </a:cxn>
                <a:cxn ang="0">
                  <a:pos x="connsiteX2" y="connsiteY2"/>
                </a:cxn>
                <a:cxn ang="0">
                  <a:pos x="connsiteX3" y="connsiteY3"/>
                </a:cxn>
              </a:cxnLst>
              <a:rect l="l" t="t" r="r" b="b"/>
              <a:pathLst>
                <a:path w="1457325" h="1271587">
                  <a:moveTo>
                    <a:pt x="0" y="685800"/>
                  </a:moveTo>
                  <a:cubicBezTo>
                    <a:pt x="357187" y="978693"/>
                    <a:pt x="714375" y="1271587"/>
                    <a:pt x="957262" y="1157287"/>
                  </a:cubicBezTo>
                  <a:cubicBezTo>
                    <a:pt x="1200150" y="1042987"/>
                    <a:pt x="1457325" y="0"/>
                    <a:pt x="1457325" y="0"/>
                  </a:cubicBezTo>
                  <a:lnTo>
                    <a:pt x="1457325" y="0"/>
                  </a:ln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2" name="TextBox 11"/>
            <p:cNvSpPr txBox="1"/>
            <p:nvPr/>
          </p:nvSpPr>
          <p:spPr>
            <a:xfrm>
              <a:off x="6942556" y="1781175"/>
              <a:ext cx="1371600" cy="400005"/>
            </a:xfrm>
            <a:prstGeom prst="rect">
              <a:avLst/>
            </a:prstGeom>
            <a:noFill/>
          </p:spPr>
          <p:txBody>
            <a:bodyPr wrap="square" rtlCol="0">
              <a:spAutoFit/>
            </a:bodyPr>
            <a:lstStyle/>
            <a:p>
              <a:r>
                <a:rPr lang="en-US" sz="1350" dirty="0"/>
                <a:t>Passive</a:t>
              </a:r>
            </a:p>
          </p:txBody>
        </p:sp>
        <p:sp>
          <p:nvSpPr>
            <p:cNvPr id="13" name="TextBox 12"/>
            <p:cNvSpPr txBox="1"/>
            <p:nvPr/>
          </p:nvSpPr>
          <p:spPr>
            <a:xfrm>
              <a:off x="2373967" y="1767528"/>
              <a:ext cx="1219200" cy="400005"/>
            </a:xfrm>
            <a:prstGeom prst="rect">
              <a:avLst/>
            </a:prstGeom>
            <a:noFill/>
          </p:spPr>
          <p:txBody>
            <a:bodyPr wrap="square" rtlCol="0">
              <a:spAutoFit/>
            </a:bodyPr>
            <a:lstStyle/>
            <a:p>
              <a:r>
                <a:rPr lang="en-US" sz="1350" dirty="0"/>
                <a:t>Active</a:t>
              </a:r>
            </a:p>
          </p:txBody>
        </p:sp>
        <p:sp>
          <p:nvSpPr>
            <p:cNvPr id="14" name="TextBox 13"/>
            <p:cNvSpPr txBox="1"/>
            <p:nvPr/>
          </p:nvSpPr>
          <p:spPr>
            <a:xfrm>
              <a:off x="189330" y="3152775"/>
              <a:ext cx="2226323" cy="2615420"/>
            </a:xfrm>
            <a:prstGeom prst="rect">
              <a:avLst/>
            </a:prstGeom>
            <a:noFill/>
          </p:spPr>
          <p:txBody>
            <a:bodyPr wrap="square" rtlCol="0">
              <a:spAutoFit/>
            </a:bodyPr>
            <a:lstStyle/>
            <a:p>
              <a:pPr>
                <a:buFont typeface="Wingdings" pitchFamily="2" charset="2"/>
                <a:buChar char="Ø"/>
              </a:pPr>
              <a:r>
                <a:rPr lang="en-US" sz="1350" dirty="0"/>
                <a:t> Windows Server </a:t>
              </a:r>
              <a:r>
                <a:rPr lang="en-US" sz="1350" dirty="0" smtClean="0"/>
                <a:t>EE </a:t>
              </a:r>
              <a:r>
                <a:rPr lang="en-US" sz="1350" dirty="0"/>
                <a:t>SP2, </a:t>
              </a:r>
              <a:r>
                <a:rPr lang="en-US" sz="1350" dirty="0" smtClean="0"/>
                <a:t>32-Bit  or</a:t>
              </a:r>
            </a:p>
            <a:p>
              <a:pPr>
                <a:buFont typeface="Wingdings" pitchFamily="2" charset="2"/>
                <a:buChar char="Ø"/>
              </a:pPr>
              <a:r>
                <a:rPr lang="en-US" sz="1350" dirty="0"/>
                <a:t>Windows Server </a:t>
              </a:r>
              <a:r>
                <a:rPr lang="en-US" sz="1350" dirty="0" smtClean="0"/>
                <a:t>2008  R2 EE </a:t>
              </a:r>
              <a:r>
                <a:rPr lang="en-US" sz="1350" dirty="0"/>
                <a:t>SP2, 64-Bit</a:t>
              </a:r>
            </a:p>
            <a:p>
              <a:endParaRPr lang="en-US" sz="1350" dirty="0"/>
            </a:p>
            <a:p>
              <a:pPr>
                <a:buFont typeface="Wingdings" pitchFamily="2" charset="2"/>
                <a:buChar char="Ø"/>
              </a:pPr>
              <a:r>
                <a:rPr lang="en-US" sz="1350" dirty="0"/>
                <a:t> SQL Server 2000 EE  SP4 </a:t>
              </a:r>
              <a:r>
                <a:rPr lang="en-US" sz="1350" dirty="0" smtClean="0"/>
                <a:t>64-Bit or</a:t>
              </a:r>
            </a:p>
            <a:p>
              <a:pPr>
                <a:buFont typeface="Wingdings" pitchFamily="2" charset="2"/>
                <a:buChar char="Ø"/>
              </a:pPr>
              <a:r>
                <a:rPr lang="en-US" sz="1350" dirty="0" smtClean="0"/>
                <a:t>SQL Server 2005 EE SP4 32-BIT</a:t>
              </a:r>
              <a:endParaRPr lang="en-US" sz="1350" dirty="0"/>
            </a:p>
          </p:txBody>
        </p:sp>
      </p:grpSp>
      <p:pic>
        <p:nvPicPr>
          <p:cNvPr id="15" name="Picture 2" descr="\\sr42windham\ashammou$\My Pictures\DB\database2.gif"/>
          <p:cNvPicPr>
            <a:picLocks noChangeAspect="1" noChangeArrowheads="1"/>
          </p:cNvPicPr>
          <p:nvPr/>
        </p:nvPicPr>
        <p:blipFill>
          <a:blip r:embed="rId4"/>
          <a:srcRect/>
          <a:stretch>
            <a:fillRect/>
          </a:stretch>
        </p:blipFill>
        <p:spPr bwMode="auto">
          <a:xfrm>
            <a:off x="4968241" y="3337536"/>
            <a:ext cx="1112520" cy="834607"/>
          </a:xfrm>
          <a:prstGeom prst="rect">
            <a:avLst/>
          </a:prstGeom>
          <a:noFill/>
        </p:spPr>
      </p:pic>
      <p:sp>
        <p:nvSpPr>
          <p:cNvPr id="16" name="TextBox 15"/>
          <p:cNvSpPr txBox="1"/>
          <p:nvPr/>
        </p:nvSpPr>
        <p:spPr>
          <a:xfrm>
            <a:off x="5304257" y="3036652"/>
            <a:ext cx="914400" cy="300082"/>
          </a:xfrm>
          <a:prstGeom prst="rect">
            <a:avLst/>
          </a:prstGeom>
          <a:noFill/>
        </p:spPr>
        <p:txBody>
          <a:bodyPr wrap="square" rtlCol="0">
            <a:spAutoFit/>
          </a:bodyPr>
          <a:lstStyle/>
          <a:p>
            <a:r>
              <a:rPr lang="en-US" sz="1350" b="1" dirty="0"/>
              <a:t>Storage</a:t>
            </a:r>
          </a:p>
        </p:txBody>
      </p:sp>
      <p:sp>
        <p:nvSpPr>
          <p:cNvPr id="4" name="TextBox 3"/>
          <p:cNvSpPr txBox="1"/>
          <p:nvPr/>
        </p:nvSpPr>
        <p:spPr>
          <a:xfrm>
            <a:off x="3008395" y="5073841"/>
            <a:ext cx="5967788" cy="738664"/>
          </a:xfrm>
          <a:prstGeom prst="rect">
            <a:avLst/>
          </a:prstGeom>
          <a:noFill/>
        </p:spPr>
        <p:txBody>
          <a:bodyPr wrap="none" rtlCol="0">
            <a:spAutoFit/>
          </a:bodyPr>
          <a:lstStyle/>
          <a:p>
            <a:pPr marL="285750" indent="-285750">
              <a:buFont typeface="Arial" panose="020B0604020202020204" pitchFamily="34" charset="0"/>
              <a:buChar char="•"/>
            </a:pPr>
            <a:r>
              <a:rPr lang="en-GB" sz="1400" dirty="0" smtClean="0"/>
              <a:t>Minimum Hardware &amp; Software requirements: </a:t>
            </a:r>
          </a:p>
          <a:p>
            <a:pPr lvl="1"/>
            <a:r>
              <a:rPr lang="en-GB" sz="1400" dirty="0" smtClean="0">
                <a:hlinkClick r:id="rId5"/>
              </a:rPr>
              <a:t>http</a:t>
            </a:r>
            <a:r>
              <a:rPr lang="en-GB" sz="1400" dirty="0">
                <a:hlinkClick r:id="rId5"/>
              </a:rPr>
              <a:t>://msdn.microsoft.com/en-us/library/ms143506(v=sql.110).</a:t>
            </a:r>
            <a:r>
              <a:rPr lang="en-GB" sz="1400" dirty="0" smtClean="0">
                <a:hlinkClick r:id="rId5"/>
              </a:rPr>
              <a:t>aspx</a:t>
            </a:r>
            <a:r>
              <a:rPr lang="en-GB" sz="1400" dirty="0" smtClean="0"/>
              <a:t> </a:t>
            </a:r>
          </a:p>
          <a:p>
            <a:pPr marL="285750" indent="-285750">
              <a:buFont typeface="Arial" panose="020B0604020202020204" pitchFamily="34" charset="0"/>
              <a:buChar char="•"/>
            </a:pPr>
            <a:r>
              <a:rPr lang="en-GB" sz="1400" dirty="0"/>
              <a:t>One big change to SQL Server 2012 is how it is licensed.</a:t>
            </a:r>
          </a:p>
        </p:txBody>
      </p:sp>
    </p:spTree>
    <p:extLst>
      <p:ext uri="{BB962C8B-B14F-4D97-AF65-F5344CB8AC3E}">
        <p14:creationId xmlns:p14="http://schemas.microsoft.com/office/powerpoint/2010/main" val="160028632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36347" y="112169"/>
            <a:ext cx="8382000" cy="789653"/>
          </a:xfrm>
        </p:spPr>
        <p:txBody>
          <a:bodyPr>
            <a:normAutofit fontScale="90000"/>
          </a:bodyPr>
          <a:lstStyle/>
          <a:p>
            <a:r>
              <a:rPr lang="en-US" sz="3001" dirty="0" smtClean="0"/>
              <a:t>Sample scenario</a:t>
            </a:r>
            <a:r>
              <a:rPr lang="en-US" dirty="0" smtClean="0"/>
              <a:t/>
            </a:r>
            <a:br>
              <a:rPr lang="en-US" dirty="0" smtClean="0"/>
            </a:br>
            <a:r>
              <a:rPr lang="en-US" sz="2701" dirty="0" smtClean="0">
                <a:solidFill>
                  <a:schemeClr val="tx2"/>
                </a:solidFill>
              </a:rPr>
              <a:t>Installation </a:t>
            </a:r>
            <a:r>
              <a:rPr lang="en-US" sz="2701" dirty="0">
                <a:solidFill>
                  <a:schemeClr val="tx2"/>
                </a:solidFill>
              </a:rPr>
              <a:t>of prerequisites</a:t>
            </a:r>
          </a:p>
        </p:txBody>
      </p:sp>
      <p:sp>
        <p:nvSpPr>
          <p:cNvPr id="6" name="Rectangle 5"/>
          <p:cNvSpPr/>
          <p:nvPr/>
        </p:nvSpPr>
        <p:spPr>
          <a:xfrm>
            <a:off x="1" y="2054186"/>
            <a:ext cx="9144000" cy="3465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p:cNvSpPr/>
          <p:nvPr/>
        </p:nvSpPr>
        <p:spPr>
          <a:xfrm>
            <a:off x="1" y="2054186"/>
            <a:ext cx="9144000" cy="3465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8" name="Picture 2" descr="E:\Users\ashammou.ITS\AppData\Local\Microsoft\Windows\Temporary Internet Files\Content.IE5\5UFWJ0G8\MCj04352420000[1].png"/>
          <p:cNvPicPr>
            <a:picLocks noChangeAspect="1" noChangeArrowheads="1"/>
          </p:cNvPicPr>
          <p:nvPr/>
        </p:nvPicPr>
        <p:blipFill>
          <a:blip r:embed="rId3"/>
          <a:srcRect/>
          <a:stretch>
            <a:fillRect/>
          </a:stretch>
        </p:blipFill>
        <p:spPr bwMode="auto">
          <a:xfrm>
            <a:off x="6035041" y="3453500"/>
            <a:ext cx="1582319" cy="2348660"/>
          </a:xfrm>
          <a:prstGeom prst="rect">
            <a:avLst/>
          </a:prstGeom>
          <a:noFill/>
        </p:spPr>
      </p:pic>
      <p:pic>
        <p:nvPicPr>
          <p:cNvPr id="29" name="Picture 2" descr="E:\Users\ashammou.ITS\AppData\Local\Microsoft\Windows\Temporary Internet Files\Content.IE5\5UFWJ0G8\MCj04352420000[1].png"/>
          <p:cNvPicPr>
            <a:picLocks noChangeAspect="1" noChangeArrowheads="1"/>
          </p:cNvPicPr>
          <p:nvPr/>
        </p:nvPicPr>
        <p:blipFill>
          <a:blip r:embed="rId3"/>
          <a:srcRect/>
          <a:stretch>
            <a:fillRect/>
          </a:stretch>
        </p:blipFill>
        <p:spPr bwMode="auto">
          <a:xfrm>
            <a:off x="1234441" y="3515565"/>
            <a:ext cx="1582319" cy="2348660"/>
          </a:xfrm>
          <a:prstGeom prst="rect">
            <a:avLst/>
          </a:prstGeom>
          <a:noFill/>
        </p:spPr>
      </p:pic>
      <p:sp>
        <p:nvSpPr>
          <p:cNvPr id="30" name="Freeform 29"/>
          <p:cNvSpPr/>
          <p:nvPr/>
        </p:nvSpPr>
        <p:spPr>
          <a:xfrm>
            <a:off x="2663191" y="3617389"/>
            <a:ext cx="1828800" cy="516271"/>
          </a:xfrm>
          <a:custGeom>
            <a:avLst/>
            <a:gdLst>
              <a:gd name="connsiteX0" fmla="*/ 0 w 1562100"/>
              <a:gd name="connsiteY0" fmla="*/ 688182 h 688182"/>
              <a:gd name="connsiteX1" fmla="*/ 1042988 w 1562100"/>
              <a:gd name="connsiteY1" fmla="*/ 16669 h 688182"/>
              <a:gd name="connsiteX2" fmla="*/ 1485900 w 1562100"/>
              <a:gd name="connsiteY2" fmla="*/ 588169 h 688182"/>
              <a:gd name="connsiteX3" fmla="*/ 1500188 w 1562100"/>
              <a:gd name="connsiteY3" fmla="*/ 559594 h 688182"/>
            </a:gdLst>
            <a:ahLst/>
            <a:cxnLst>
              <a:cxn ang="0">
                <a:pos x="connsiteX0" y="connsiteY0"/>
              </a:cxn>
              <a:cxn ang="0">
                <a:pos x="connsiteX1" y="connsiteY1"/>
              </a:cxn>
              <a:cxn ang="0">
                <a:pos x="connsiteX2" y="connsiteY2"/>
              </a:cxn>
              <a:cxn ang="0">
                <a:pos x="connsiteX3" y="connsiteY3"/>
              </a:cxn>
            </a:cxnLst>
            <a:rect l="l" t="t" r="r" b="b"/>
            <a:pathLst>
              <a:path w="1562100" h="688182">
                <a:moveTo>
                  <a:pt x="0" y="688182"/>
                </a:moveTo>
                <a:cubicBezTo>
                  <a:pt x="397669" y="360760"/>
                  <a:pt x="795338" y="33338"/>
                  <a:pt x="1042988" y="16669"/>
                </a:cubicBezTo>
                <a:cubicBezTo>
                  <a:pt x="1290638" y="0"/>
                  <a:pt x="1409700" y="497682"/>
                  <a:pt x="1485900" y="588169"/>
                </a:cubicBezTo>
                <a:cubicBezTo>
                  <a:pt x="1562100" y="678656"/>
                  <a:pt x="1531144" y="619125"/>
                  <a:pt x="1500188" y="559594"/>
                </a:cubicBezTo>
              </a:path>
            </a:pathLst>
          </a:cu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1" name="Freeform 30"/>
          <p:cNvSpPr/>
          <p:nvPr/>
        </p:nvSpPr>
        <p:spPr>
          <a:xfrm>
            <a:off x="4434841" y="3972884"/>
            <a:ext cx="1676401" cy="953939"/>
          </a:xfrm>
          <a:custGeom>
            <a:avLst/>
            <a:gdLst>
              <a:gd name="connsiteX0" fmla="*/ 0 w 1457325"/>
              <a:gd name="connsiteY0" fmla="*/ 685800 h 1271587"/>
              <a:gd name="connsiteX1" fmla="*/ 957262 w 1457325"/>
              <a:gd name="connsiteY1" fmla="*/ 1157287 h 1271587"/>
              <a:gd name="connsiteX2" fmla="*/ 1457325 w 1457325"/>
              <a:gd name="connsiteY2" fmla="*/ 0 h 1271587"/>
              <a:gd name="connsiteX3" fmla="*/ 1457325 w 1457325"/>
              <a:gd name="connsiteY3" fmla="*/ 0 h 1271587"/>
            </a:gdLst>
            <a:ahLst/>
            <a:cxnLst>
              <a:cxn ang="0">
                <a:pos x="connsiteX0" y="connsiteY0"/>
              </a:cxn>
              <a:cxn ang="0">
                <a:pos x="connsiteX1" y="connsiteY1"/>
              </a:cxn>
              <a:cxn ang="0">
                <a:pos x="connsiteX2" y="connsiteY2"/>
              </a:cxn>
              <a:cxn ang="0">
                <a:pos x="connsiteX3" y="connsiteY3"/>
              </a:cxn>
            </a:cxnLst>
            <a:rect l="l" t="t" r="r" b="b"/>
            <a:pathLst>
              <a:path w="1457325" h="1271587">
                <a:moveTo>
                  <a:pt x="0" y="685800"/>
                </a:moveTo>
                <a:cubicBezTo>
                  <a:pt x="357187" y="978693"/>
                  <a:pt x="714375" y="1271587"/>
                  <a:pt x="957262" y="1157287"/>
                </a:cubicBezTo>
                <a:cubicBezTo>
                  <a:pt x="1200150" y="1042987"/>
                  <a:pt x="1457325" y="0"/>
                  <a:pt x="1457325" y="0"/>
                </a:cubicBezTo>
                <a:lnTo>
                  <a:pt x="1457325" y="0"/>
                </a:lnTo>
              </a:path>
            </a:pathLst>
          </a:cu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2" name="TextBox 31"/>
          <p:cNvSpPr txBox="1"/>
          <p:nvPr/>
        </p:nvSpPr>
        <p:spPr>
          <a:xfrm>
            <a:off x="7406640" y="4601697"/>
            <a:ext cx="990600" cy="300082"/>
          </a:xfrm>
          <a:prstGeom prst="rect">
            <a:avLst/>
          </a:prstGeom>
          <a:noFill/>
        </p:spPr>
        <p:txBody>
          <a:bodyPr wrap="square" rtlCol="0">
            <a:spAutoFit/>
          </a:bodyPr>
          <a:lstStyle/>
          <a:p>
            <a:r>
              <a:rPr lang="en-US" sz="1350" dirty="0"/>
              <a:t>Passive</a:t>
            </a:r>
          </a:p>
        </p:txBody>
      </p:sp>
      <p:sp>
        <p:nvSpPr>
          <p:cNvPr id="33" name="TextBox 32"/>
          <p:cNvSpPr txBox="1"/>
          <p:nvPr/>
        </p:nvSpPr>
        <p:spPr>
          <a:xfrm>
            <a:off x="2606041" y="4658862"/>
            <a:ext cx="1219200" cy="300082"/>
          </a:xfrm>
          <a:prstGeom prst="rect">
            <a:avLst/>
          </a:prstGeom>
          <a:noFill/>
        </p:spPr>
        <p:txBody>
          <a:bodyPr wrap="square" rtlCol="0">
            <a:spAutoFit/>
          </a:bodyPr>
          <a:lstStyle/>
          <a:p>
            <a:r>
              <a:rPr lang="en-US" sz="1350" dirty="0"/>
              <a:t>Active</a:t>
            </a:r>
          </a:p>
        </p:txBody>
      </p:sp>
      <p:sp>
        <p:nvSpPr>
          <p:cNvPr id="34" name="TextBox 33"/>
          <p:cNvSpPr txBox="1"/>
          <p:nvPr/>
        </p:nvSpPr>
        <p:spPr>
          <a:xfrm>
            <a:off x="4892041" y="2029278"/>
            <a:ext cx="3505200" cy="1384995"/>
          </a:xfrm>
          <a:prstGeom prst="rect">
            <a:avLst/>
          </a:prstGeom>
          <a:noFill/>
        </p:spPr>
        <p:txBody>
          <a:bodyPr wrap="square" rtlCol="0">
            <a:spAutoFit/>
          </a:bodyPr>
          <a:lstStyle/>
          <a:p>
            <a:r>
              <a:rPr lang="en-US" sz="1200" dirty="0"/>
              <a:t>Step #1:</a:t>
            </a:r>
          </a:p>
          <a:p>
            <a:r>
              <a:rPr lang="en-US" sz="1200" dirty="0"/>
              <a:t>Install Prerequisites:</a:t>
            </a:r>
          </a:p>
          <a:p>
            <a:r>
              <a:rPr lang="en-US" sz="1200" dirty="0"/>
              <a:t>1- </a:t>
            </a:r>
            <a:r>
              <a:rPr lang="en-US" sz="1200" dirty="0" err="1"/>
              <a:t>.Net</a:t>
            </a:r>
            <a:r>
              <a:rPr lang="en-US" sz="1200" dirty="0"/>
              <a:t> Framework 3.5 SP1</a:t>
            </a:r>
          </a:p>
          <a:p>
            <a:r>
              <a:rPr lang="en-US" sz="1200" dirty="0"/>
              <a:t>2- Windows Installer 4.5</a:t>
            </a:r>
          </a:p>
          <a:p>
            <a:r>
              <a:rPr lang="en-US" sz="1200" dirty="0"/>
              <a:t>3- Windows QFE (KB937444) (WIN2003SP2)</a:t>
            </a:r>
          </a:p>
          <a:p>
            <a:r>
              <a:rPr lang="en-US" sz="1200" dirty="0" smtClean="0"/>
              <a:t>4- SQL2008 R2 or 2012  </a:t>
            </a:r>
            <a:r>
              <a:rPr lang="en-US" sz="1200" dirty="0"/>
              <a:t>Setup R2Support files</a:t>
            </a:r>
          </a:p>
          <a:p>
            <a:r>
              <a:rPr lang="en-US" sz="1200" dirty="0"/>
              <a:t>REBOOT….</a:t>
            </a:r>
          </a:p>
        </p:txBody>
      </p:sp>
      <p:sp>
        <p:nvSpPr>
          <p:cNvPr id="35" name="TextBox 34"/>
          <p:cNvSpPr txBox="1"/>
          <p:nvPr/>
        </p:nvSpPr>
        <p:spPr>
          <a:xfrm>
            <a:off x="701041" y="2086442"/>
            <a:ext cx="3505200" cy="1384995"/>
          </a:xfrm>
          <a:prstGeom prst="rect">
            <a:avLst/>
          </a:prstGeom>
          <a:noFill/>
        </p:spPr>
        <p:txBody>
          <a:bodyPr wrap="square" rtlCol="0">
            <a:spAutoFit/>
          </a:bodyPr>
          <a:lstStyle/>
          <a:p>
            <a:r>
              <a:rPr lang="en-US" sz="1200" dirty="0"/>
              <a:t>Step #2:</a:t>
            </a:r>
          </a:p>
          <a:p>
            <a:r>
              <a:rPr lang="en-US" sz="1200" dirty="0"/>
              <a:t>Install Prerequisites:</a:t>
            </a:r>
          </a:p>
          <a:p>
            <a:r>
              <a:rPr lang="en-US" sz="1200" dirty="0"/>
              <a:t>1- </a:t>
            </a:r>
            <a:r>
              <a:rPr lang="en-US" sz="1200" dirty="0" err="1"/>
              <a:t>.Net</a:t>
            </a:r>
            <a:r>
              <a:rPr lang="en-US" sz="1200" dirty="0"/>
              <a:t> Framework 3.5 SP1</a:t>
            </a:r>
          </a:p>
          <a:p>
            <a:r>
              <a:rPr lang="en-US" sz="1200" dirty="0"/>
              <a:t>2- Windows Installer 4.5</a:t>
            </a:r>
          </a:p>
          <a:p>
            <a:r>
              <a:rPr lang="en-US" sz="1200" dirty="0"/>
              <a:t>3- Windows QFE (KB937444</a:t>
            </a:r>
            <a:r>
              <a:rPr lang="en-US" sz="1200" dirty="0" smtClean="0"/>
              <a:t>) (WIN2003SP2)</a:t>
            </a:r>
            <a:endParaRPr lang="en-US" sz="1200" dirty="0"/>
          </a:p>
          <a:p>
            <a:r>
              <a:rPr lang="en-US" sz="1200" dirty="0"/>
              <a:t>4- SQL2008 </a:t>
            </a:r>
            <a:r>
              <a:rPr lang="en-US" sz="1200" dirty="0" smtClean="0"/>
              <a:t>R2 or 2012 </a:t>
            </a:r>
            <a:r>
              <a:rPr lang="en-US" sz="1200" dirty="0"/>
              <a:t>Setup Support files</a:t>
            </a:r>
          </a:p>
          <a:p>
            <a:r>
              <a:rPr lang="en-US" sz="1200" dirty="0"/>
              <a:t>REBOOT …..</a:t>
            </a:r>
          </a:p>
        </p:txBody>
      </p:sp>
      <p:sp>
        <p:nvSpPr>
          <p:cNvPr id="36" name="Right Arrow 35"/>
          <p:cNvSpPr/>
          <p:nvPr/>
        </p:nvSpPr>
        <p:spPr>
          <a:xfrm>
            <a:off x="3368040" y="5001852"/>
            <a:ext cx="2743200" cy="3429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TextBox 36"/>
          <p:cNvSpPr txBox="1"/>
          <p:nvPr/>
        </p:nvSpPr>
        <p:spPr>
          <a:xfrm>
            <a:off x="3230985" y="4830357"/>
            <a:ext cx="3051061" cy="276999"/>
          </a:xfrm>
          <a:prstGeom prst="rect">
            <a:avLst/>
          </a:prstGeom>
          <a:noFill/>
        </p:spPr>
        <p:txBody>
          <a:bodyPr wrap="square" rtlCol="0">
            <a:spAutoFit/>
          </a:bodyPr>
          <a:lstStyle/>
          <a:p>
            <a:r>
              <a:rPr lang="en-US" sz="1200" dirty="0"/>
              <a:t>SQL Instance Manual Failover  </a:t>
            </a:r>
          </a:p>
        </p:txBody>
      </p:sp>
      <p:pic>
        <p:nvPicPr>
          <p:cNvPr id="38" name="Picture 2" descr="\\sr42windham\ashammou$\My Pictures\DB\database2.gif"/>
          <p:cNvPicPr>
            <a:picLocks noChangeAspect="1" noChangeArrowheads="1"/>
          </p:cNvPicPr>
          <p:nvPr/>
        </p:nvPicPr>
        <p:blipFill>
          <a:blip r:embed="rId4"/>
          <a:srcRect/>
          <a:stretch>
            <a:fillRect/>
          </a:stretch>
        </p:blipFill>
        <p:spPr bwMode="auto">
          <a:xfrm>
            <a:off x="3962401" y="3966350"/>
            <a:ext cx="975360" cy="731711"/>
          </a:xfrm>
          <a:prstGeom prst="rect">
            <a:avLst/>
          </a:prstGeom>
          <a:noFill/>
        </p:spPr>
      </p:pic>
      <p:sp>
        <p:nvSpPr>
          <p:cNvPr id="16" name="Slide Number Placeholder 4"/>
          <p:cNvSpPr txBox="1">
            <a:spLocks/>
          </p:cNvSpPr>
          <p:nvPr/>
        </p:nvSpPr>
        <p:spPr>
          <a:xfrm>
            <a:off x="7002464" y="5728696"/>
            <a:ext cx="917575" cy="181022"/>
          </a:xfrm>
          <a:prstGeom prst="rect">
            <a:avLst/>
          </a:prstGeom>
        </p:spPr>
        <p:txBody>
          <a:bodyPr/>
          <a:lstStyle/>
          <a:p>
            <a:pPr defTabSz="685955">
              <a:defRPr/>
            </a:pPr>
            <a:endParaRPr lang="en-US" sz="1350" dirty="0"/>
          </a:p>
        </p:txBody>
      </p:sp>
    </p:spTree>
    <p:extLst>
      <p:ext uri="{BB962C8B-B14F-4D97-AF65-F5344CB8AC3E}">
        <p14:creationId xmlns:p14="http://schemas.microsoft.com/office/powerpoint/2010/main" val="340587947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20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28"/>
                                        </p:tgtEl>
                                      </p:cBhvr>
                                    </p:animEffect>
                                    <p:animScale>
                                      <p:cBhvr>
                                        <p:cTn id="12" dur="250" autoRev="1" fill="hold"/>
                                        <p:tgtEl>
                                          <p:spTgt spid="2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54" presetClass="entr" presetSubtype="0" accel="10000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strVal val="#ppt_w*0.05"/>
                                          </p:val>
                                        </p:tav>
                                        <p:tav tm="100000">
                                          <p:val>
                                            <p:strVal val="#ppt_w"/>
                                          </p:val>
                                        </p:tav>
                                      </p:tavLst>
                                    </p:anim>
                                    <p:anim calcmode="lin" valueType="num">
                                      <p:cBhvr>
                                        <p:cTn id="18" dur="500" fill="hold"/>
                                        <p:tgtEl>
                                          <p:spTgt spid="36"/>
                                        </p:tgtEl>
                                        <p:attrNameLst>
                                          <p:attrName>ppt_h</p:attrName>
                                        </p:attrNameLst>
                                      </p:cBhvr>
                                      <p:tavLst>
                                        <p:tav tm="0">
                                          <p:val>
                                            <p:strVal val="#ppt_h"/>
                                          </p:val>
                                        </p:tav>
                                        <p:tav tm="100000">
                                          <p:val>
                                            <p:strVal val="#ppt_h"/>
                                          </p:val>
                                        </p:tav>
                                      </p:tavLst>
                                    </p:anim>
                                    <p:anim calcmode="lin" valueType="num">
                                      <p:cBhvr>
                                        <p:cTn id="19" dur="500" fill="hold"/>
                                        <p:tgtEl>
                                          <p:spTgt spid="36"/>
                                        </p:tgtEl>
                                        <p:attrNameLst>
                                          <p:attrName>ppt_x</p:attrName>
                                        </p:attrNameLst>
                                      </p:cBhvr>
                                      <p:tavLst>
                                        <p:tav tm="0">
                                          <p:val>
                                            <p:strVal val="#ppt_x-.2"/>
                                          </p:val>
                                        </p:tav>
                                        <p:tav tm="100000">
                                          <p:val>
                                            <p:strVal val="#ppt_x"/>
                                          </p:val>
                                        </p:tav>
                                      </p:tavLst>
                                    </p:anim>
                                    <p:anim calcmode="lin" valueType="num">
                                      <p:cBhvr>
                                        <p:cTn id="20" dur="500" fill="hold"/>
                                        <p:tgtEl>
                                          <p:spTgt spid="36"/>
                                        </p:tgtEl>
                                        <p:attrNameLst>
                                          <p:attrName>ppt_y</p:attrName>
                                        </p:attrNameLst>
                                      </p:cBhvr>
                                      <p:tavLst>
                                        <p:tav tm="0">
                                          <p:val>
                                            <p:strVal val="#ppt_y"/>
                                          </p:val>
                                        </p:tav>
                                        <p:tav tm="100000">
                                          <p:val>
                                            <p:strVal val="#ppt_y"/>
                                          </p:val>
                                        </p:tav>
                                      </p:tavLst>
                                    </p:anim>
                                    <p:animEffect transition="in" filter="fade">
                                      <p:cBhvr>
                                        <p:cTn id="21" dur="500"/>
                                        <p:tgtEl>
                                          <p:spTgt spid="36"/>
                                        </p:tgtEl>
                                      </p:cBhvr>
                                    </p:animEffect>
                                  </p:childTnLst>
                                </p:cTn>
                              </p:par>
                              <p:par>
                                <p:cTn id="22" presetID="54" presetClass="entr" presetSubtype="0" accel="10000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 calcmode="lin" valueType="num">
                                      <p:cBhvr>
                                        <p:cTn id="24" dur="500" fill="hold"/>
                                        <p:tgtEl>
                                          <p:spTgt spid="37"/>
                                        </p:tgtEl>
                                        <p:attrNameLst>
                                          <p:attrName>ppt_w</p:attrName>
                                        </p:attrNameLst>
                                      </p:cBhvr>
                                      <p:tavLst>
                                        <p:tav tm="0">
                                          <p:val>
                                            <p:strVal val="#ppt_w*0.05"/>
                                          </p:val>
                                        </p:tav>
                                        <p:tav tm="100000">
                                          <p:val>
                                            <p:strVal val="#ppt_w"/>
                                          </p:val>
                                        </p:tav>
                                      </p:tavLst>
                                    </p:anim>
                                    <p:anim calcmode="lin" valueType="num">
                                      <p:cBhvr>
                                        <p:cTn id="25" dur="500" fill="hold"/>
                                        <p:tgtEl>
                                          <p:spTgt spid="37"/>
                                        </p:tgtEl>
                                        <p:attrNameLst>
                                          <p:attrName>ppt_h</p:attrName>
                                        </p:attrNameLst>
                                      </p:cBhvr>
                                      <p:tavLst>
                                        <p:tav tm="0">
                                          <p:val>
                                            <p:strVal val="#ppt_h"/>
                                          </p:val>
                                        </p:tav>
                                        <p:tav tm="100000">
                                          <p:val>
                                            <p:strVal val="#ppt_h"/>
                                          </p:val>
                                        </p:tav>
                                      </p:tavLst>
                                    </p:anim>
                                    <p:anim calcmode="lin" valueType="num">
                                      <p:cBhvr>
                                        <p:cTn id="26" dur="500" fill="hold"/>
                                        <p:tgtEl>
                                          <p:spTgt spid="37"/>
                                        </p:tgtEl>
                                        <p:attrNameLst>
                                          <p:attrName>ppt_x</p:attrName>
                                        </p:attrNameLst>
                                      </p:cBhvr>
                                      <p:tavLst>
                                        <p:tav tm="0">
                                          <p:val>
                                            <p:strVal val="#ppt_x-.2"/>
                                          </p:val>
                                        </p:tav>
                                        <p:tav tm="100000">
                                          <p:val>
                                            <p:strVal val="#ppt_x"/>
                                          </p:val>
                                        </p:tav>
                                      </p:tavLst>
                                    </p:anim>
                                    <p:anim calcmode="lin" valueType="num">
                                      <p:cBhvr>
                                        <p:cTn id="27" dur="500" fill="hold"/>
                                        <p:tgtEl>
                                          <p:spTgt spid="37"/>
                                        </p:tgtEl>
                                        <p:attrNameLst>
                                          <p:attrName>ppt_y</p:attrName>
                                        </p:attrNameLst>
                                      </p:cBhvr>
                                      <p:tavLst>
                                        <p:tav tm="0">
                                          <p:val>
                                            <p:strVal val="#ppt_y"/>
                                          </p:val>
                                        </p:tav>
                                        <p:tav tm="100000">
                                          <p:val>
                                            <p:strVal val="#ppt_y"/>
                                          </p:val>
                                        </p:tav>
                                      </p:tavLst>
                                    </p:anim>
                                    <p:animEffect transition="in" filter="fade">
                                      <p:cBhvr>
                                        <p:cTn id="28" dur="500"/>
                                        <p:tgtEl>
                                          <p:spTgt spid="37"/>
                                        </p:tgtEl>
                                      </p:cBhvr>
                                    </p:animEffect>
                                  </p:childTnLst>
                                </p:cTn>
                              </p:par>
                              <p:par>
                                <p:cTn id="29" presetID="35" presetClass="path" presetSubtype="0" accel="50000" decel="50000" fill="hold" grpId="0" nodeType="withEffect">
                                  <p:stCondLst>
                                    <p:cond delay="0"/>
                                  </p:stCondLst>
                                  <p:childTnLst>
                                    <p:animMotion origin="layout" path="M 3.88889E-6 -2.81221E-6 L -0.52414 -0.00347 " pathEditMode="relative" rAng="0" ptsTypes="AA">
                                      <p:cBhvr>
                                        <p:cTn id="30" dur="2000" fill="hold"/>
                                        <p:tgtEl>
                                          <p:spTgt spid="32"/>
                                        </p:tgtEl>
                                        <p:attrNameLst>
                                          <p:attrName>ppt_x</p:attrName>
                                          <p:attrName>ppt_y</p:attrName>
                                        </p:attrNameLst>
                                      </p:cBhvr>
                                      <p:rCtr x="-26200" y="-200"/>
                                    </p:animMotion>
                                  </p:childTnLst>
                                </p:cTn>
                              </p:par>
                              <p:par>
                                <p:cTn id="31" presetID="63" presetClass="path" presetSubtype="0" accel="50000" decel="50000" fill="hold" grpId="0" nodeType="withEffect">
                                  <p:stCondLst>
                                    <p:cond delay="0"/>
                                  </p:stCondLst>
                                  <p:childTnLst>
                                    <p:animMotion origin="layout" path="M -4.16667E-6 -3.80204E-6 L 0.52657 0.00509 " pathEditMode="relative" rAng="0" ptsTypes="AA">
                                      <p:cBhvr>
                                        <p:cTn id="32" dur="2000" fill="hold"/>
                                        <p:tgtEl>
                                          <p:spTgt spid="33"/>
                                        </p:tgtEl>
                                        <p:attrNameLst>
                                          <p:attrName>ppt_x</p:attrName>
                                          <p:attrName>ppt_y</p:attrName>
                                        </p:attrNameLst>
                                      </p:cBhvr>
                                      <p:rCtr x="26300" y="300"/>
                                    </p:animMotion>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20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nodeType="clickEffect">
                                  <p:stCondLst>
                                    <p:cond delay="0"/>
                                  </p:stCondLst>
                                  <p:childTnLst>
                                    <p:animEffect transition="out" filter="fade">
                                      <p:cBhvr>
                                        <p:cTn id="41" dur="500" tmFilter="0, 0; .2, .5; .8, .5; 1, 0"/>
                                        <p:tgtEl>
                                          <p:spTgt spid="29"/>
                                        </p:tgtEl>
                                      </p:cBhvr>
                                    </p:animEffect>
                                    <p:animScale>
                                      <p:cBhvr>
                                        <p:cTn id="42" dur="250" autoRev="1" fill="hold"/>
                                        <p:tgtEl>
                                          <p:spTgt spid="29"/>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2000"/>
                                        <p:tgtEl>
                                          <p:spTgt spid="37"/>
                                        </p:tgtEl>
                                      </p:cBhvr>
                                    </p:animEffect>
                                    <p:set>
                                      <p:cBhvr>
                                        <p:cTn id="47" dur="1" fill="hold">
                                          <p:stCondLst>
                                            <p:cond delay="1999"/>
                                          </p:stCondLst>
                                        </p:cTn>
                                        <p:tgtEl>
                                          <p:spTgt spid="37"/>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2000"/>
                                        <p:tgtEl>
                                          <p:spTgt spid="36"/>
                                        </p:tgtEl>
                                      </p:cBhvr>
                                    </p:animEffect>
                                    <p:set>
                                      <p:cBhvr>
                                        <p:cTn id="50" dur="1" fill="hold">
                                          <p:stCondLst>
                                            <p:cond delay="19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animBg="1"/>
      <p:bldP spid="36" grpId="1" animBg="1"/>
      <p:bldP spid="37" grpId="0"/>
      <p:bldP spid="37" grpId="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75391"/>
            <a:ext cx="8382000" cy="789653"/>
          </a:xfrm>
        </p:spPr>
        <p:txBody>
          <a:bodyPr>
            <a:normAutofit fontScale="90000"/>
          </a:bodyPr>
          <a:lstStyle/>
          <a:p>
            <a:r>
              <a:rPr lang="en-US" sz="3001" dirty="0" smtClean="0"/>
              <a:t>Sample Scenario</a:t>
            </a:r>
            <a:r>
              <a:rPr lang="en-US" dirty="0" smtClean="0"/>
              <a:t/>
            </a:r>
            <a:br>
              <a:rPr lang="en-US" dirty="0" smtClean="0"/>
            </a:br>
            <a:r>
              <a:rPr lang="en-US" sz="2701" dirty="0" smtClean="0">
                <a:solidFill>
                  <a:schemeClr val="tx2"/>
                </a:solidFill>
              </a:rPr>
              <a:t>Upgrade </a:t>
            </a:r>
            <a:r>
              <a:rPr lang="en-US" sz="2701" dirty="0">
                <a:solidFill>
                  <a:schemeClr val="tx2"/>
                </a:solidFill>
              </a:rPr>
              <a:t>clustered components</a:t>
            </a:r>
          </a:p>
        </p:txBody>
      </p:sp>
      <p:sp>
        <p:nvSpPr>
          <p:cNvPr id="6" name="Rectangle 5"/>
          <p:cNvSpPr/>
          <p:nvPr/>
        </p:nvSpPr>
        <p:spPr>
          <a:xfrm>
            <a:off x="1" y="2054186"/>
            <a:ext cx="9144000" cy="3465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p:cNvSpPr/>
          <p:nvPr/>
        </p:nvSpPr>
        <p:spPr>
          <a:xfrm>
            <a:off x="1" y="2054186"/>
            <a:ext cx="9144000" cy="34656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1" y="1931280"/>
            <a:ext cx="9144000" cy="3577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7" name="Picture 2" descr="E:\Users\ashammou.ITS\AppData\Local\Microsoft\Windows\Temporary Internet Files\Content.IE5\5UFWJ0G8\MCj04352420000[1].png"/>
          <p:cNvPicPr>
            <a:picLocks noChangeAspect="1" noChangeArrowheads="1"/>
          </p:cNvPicPr>
          <p:nvPr/>
        </p:nvPicPr>
        <p:blipFill>
          <a:blip r:embed="rId3"/>
          <a:srcRect/>
          <a:stretch>
            <a:fillRect/>
          </a:stretch>
        </p:blipFill>
        <p:spPr bwMode="auto">
          <a:xfrm>
            <a:off x="6781801" y="3680525"/>
            <a:ext cx="1386455" cy="2057936"/>
          </a:xfrm>
          <a:prstGeom prst="rect">
            <a:avLst/>
          </a:prstGeom>
          <a:noFill/>
        </p:spPr>
      </p:pic>
      <p:pic>
        <p:nvPicPr>
          <p:cNvPr id="18" name="Picture 2" descr="E:\Users\ashammou.ITS\AppData\Local\Microsoft\Windows\Temporary Internet Files\Content.IE5\5UFWJ0G8\MCj04352420000[1].png"/>
          <p:cNvPicPr>
            <a:picLocks noChangeAspect="1" noChangeArrowheads="1"/>
          </p:cNvPicPr>
          <p:nvPr/>
        </p:nvPicPr>
        <p:blipFill>
          <a:blip r:embed="rId3"/>
          <a:srcRect/>
          <a:stretch>
            <a:fillRect/>
          </a:stretch>
        </p:blipFill>
        <p:spPr bwMode="auto">
          <a:xfrm>
            <a:off x="1676401" y="3566196"/>
            <a:ext cx="1540505" cy="2286595"/>
          </a:xfrm>
          <a:prstGeom prst="rect">
            <a:avLst/>
          </a:prstGeom>
          <a:noFill/>
        </p:spPr>
      </p:pic>
      <p:sp>
        <p:nvSpPr>
          <p:cNvPr id="19" name="Freeform 18"/>
          <p:cNvSpPr/>
          <p:nvPr/>
        </p:nvSpPr>
        <p:spPr>
          <a:xfrm>
            <a:off x="3124201" y="4023515"/>
            <a:ext cx="1828800" cy="342990"/>
          </a:xfrm>
          <a:custGeom>
            <a:avLst/>
            <a:gdLst>
              <a:gd name="connsiteX0" fmla="*/ 0 w 1562100"/>
              <a:gd name="connsiteY0" fmla="*/ 688182 h 688182"/>
              <a:gd name="connsiteX1" fmla="*/ 1042988 w 1562100"/>
              <a:gd name="connsiteY1" fmla="*/ 16669 h 688182"/>
              <a:gd name="connsiteX2" fmla="*/ 1485900 w 1562100"/>
              <a:gd name="connsiteY2" fmla="*/ 588169 h 688182"/>
              <a:gd name="connsiteX3" fmla="*/ 1500188 w 1562100"/>
              <a:gd name="connsiteY3" fmla="*/ 559594 h 688182"/>
            </a:gdLst>
            <a:ahLst/>
            <a:cxnLst>
              <a:cxn ang="0">
                <a:pos x="connsiteX0" y="connsiteY0"/>
              </a:cxn>
              <a:cxn ang="0">
                <a:pos x="connsiteX1" y="connsiteY1"/>
              </a:cxn>
              <a:cxn ang="0">
                <a:pos x="connsiteX2" y="connsiteY2"/>
              </a:cxn>
              <a:cxn ang="0">
                <a:pos x="connsiteX3" y="connsiteY3"/>
              </a:cxn>
            </a:cxnLst>
            <a:rect l="l" t="t" r="r" b="b"/>
            <a:pathLst>
              <a:path w="1562100" h="688182">
                <a:moveTo>
                  <a:pt x="0" y="688182"/>
                </a:moveTo>
                <a:cubicBezTo>
                  <a:pt x="397669" y="360760"/>
                  <a:pt x="795338" y="33338"/>
                  <a:pt x="1042988" y="16669"/>
                </a:cubicBezTo>
                <a:cubicBezTo>
                  <a:pt x="1290638" y="0"/>
                  <a:pt x="1409700" y="497682"/>
                  <a:pt x="1485900" y="588169"/>
                </a:cubicBezTo>
                <a:cubicBezTo>
                  <a:pt x="1562100" y="678656"/>
                  <a:pt x="1531144" y="619125"/>
                  <a:pt x="1500188" y="559594"/>
                </a:cubicBezTo>
              </a:path>
            </a:pathLst>
          </a:cu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0" name="Freeform 19"/>
          <p:cNvSpPr/>
          <p:nvPr/>
        </p:nvSpPr>
        <p:spPr>
          <a:xfrm>
            <a:off x="5181600" y="4252175"/>
            <a:ext cx="1676401" cy="685979"/>
          </a:xfrm>
          <a:custGeom>
            <a:avLst/>
            <a:gdLst>
              <a:gd name="connsiteX0" fmla="*/ 0 w 1457325"/>
              <a:gd name="connsiteY0" fmla="*/ 685800 h 1271587"/>
              <a:gd name="connsiteX1" fmla="*/ 957262 w 1457325"/>
              <a:gd name="connsiteY1" fmla="*/ 1157287 h 1271587"/>
              <a:gd name="connsiteX2" fmla="*/ 1457325 w 1457325"/>
              <a:gd name="connsiteY2" fmla="*/ 0 h 1271587"/>
              <a:gd name="connsiteX3" fmla="*/ 1457325 w 1457325"/>
              <a:gd name="connsiteY3" fmla="*/ 0 h 1271587"/>
            </a:gdLst>
            <a:ahLst/>
            <a:cxnLst>
              <a:cxn ang="0">
                <a:pos x="connsiteX0" y="connsiteY0"/>
              </a:cxn>
              <a:cxn ang="0">
                <a:pos x="connsiteX1" y="connsiteY1"/>
              </a:cxn>
              <a:cxn ang="0">
                <a:pos x="connsiteX2" y="connsiteY2"/>
              </a:cxn>
              <a:cxn ang="0">
                <a:pos x="connsiteX3" y="connsiteY3"/>
              </a:cxn>
            </a:cxnLst>
            <a:rect l="l" t="t" r="r" b="b"/>
            <a:pathLst>
              <a:path w="1457325" h="1271587">
                <a:moveTo>
                  <a:pt x="0" y="685800"/>
                </a:moveTo>
                <a:cubicBezTo>
                  <a:pt x="357187" y="978693"/>
                  <a:pt x="714375" y="1271587"/>
                  <a:pt x="957262" y="1157287"/>
                </a:cubicBezTo>
                <a:cubicBezTo>
                  <a:pt x="1200150" y="1042987"/>
                  <a:pt x="1457325" y="0"/>
                  <a:pt x="1457325" y="0"/>
                </a:cubicBezTo>
                <a:lnTo>
                  <a:pt x="1457325" y="0"/>
                </a:lnTo>
              </a:path>
            </a:pathLst>
          </a:cu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1" name="TextBox 20"/>
          <p:cNvSpPr txBox="1"/>
          <p:nvPr/>
        </p:nvSpPr>
        <p:spPr>
          <a:xfrm>
            <a:off x="8153400" y="4823823"/>
            <a:ext cx="990600" cy="300082"/>
          </a:xfrm>
          <a:prstGeom prst="rect">
            <a:avLst/>
          </a:prstGeom>
          <a:noFill/>
        </p:spPr>
        <p:txBody>
          <a:bodyPr wrap="square" rtlCol="0">
            <a:spAutoFit/>
          </a:bodyPr>
          <a:lstStyle/>
          <a:p>
            <a:r>
              <a:rPr lang="en-US" sz="1350" dirty="0"/>
              <a:t>Active</a:t>
            </a:r>
          </a:p>
        </p:txBody>
      </p:sp>
      <p:sp>
        <p:nvSpPr>
          <p:cNvPr id="22" name="TextBox 21"/>
          <p:cNvSpPr txBox="1"/>
          <p:nvPr/>
        </p:nvSpPr>
        <p:spPr>
          <a:xfrm>
            <a:off x="762001" y="4880988"/>
            <a:ext cx="1219200" cy="300082"/>
          </a:xfrm>
          <a:prstGeom prst="rect">
            <a:avLst/>
          </a:prstGeom>
          <a:noFill/>
        </p:spPr>
        <p:txBody>
          <a:bodyPr wrap="square" rtlCol="0">
            <a:spAutoFit/>
          </a:bodyPr>
          <a:lstStyle/>
          <a:p>
            <a:r>
              <a:rPr lang="en-US" sz="1350" dirty="0"/>
              <a:t>Passive</a:t>
            </a:r>
          </a:p>
        </p:txBody>
      </p:sp>
      <p:sp>
        <p:nvSpPr>
          <p:cNvPr id="23" name="TextBox 22"/>
          <p:cNvSpPr txBox="1"/>
          <p:nvPr/>
        </p:nvSpPr>
        <p:spPr>
          <a:xfrm>
            <a:off x="5638801" y="2359745"/>
            <a:ext cx="3505200" cy="646331"/>
          </a:xfrm>
          <a:prstGeom prst="rect">
            <a:avLst/>
          </a:prstGeom>
          <a:noFill/>
        </p:spPr>
        <p:txBody>
          <a:bodyPr wrap="square" rtlCol="0">
            <a:spAutoFit/>
          </a:bodyPr>
          <a:lstStyle/>
          <a:p>
            <a:r>
              <a:rPr lang="en-US" sz="1200" dirty="0"/>
              <a:t>Step #4:</a:t>
            </a:r>
          </a:p>
          <a:p>
            <a:r>
              <a:rPr lang="en-US" sz="1200" dirty="0"/>
              <a:t>Upgrade to SQL Server 2008 </a:t>
            </a:r>
            <a:r>
              <a:rPr lang="en-US" sz="1200" dirty="0" smtClean="0"/>
              <a:t>R2 SP2 or 2012 SP1 </a:t>
            </a:r>
            <a:r>
              <a:rPr lang="en-US" sz="1200" dirty="0"/>
              <a:t>on Active Node</a:t>
            </a:r>
          </a:p>
        </p:txBody>
      </p:sp>
      <p:sp>
        <p:nvSpPr>
          <p:cNvPr id="24" name="TextBox 23"/>
          <p:cNvSpPr txBox="1"/>
          <p:nvPr/>
        </p:nvSpPr>
        <p:spPr>
          <a:xfrm>
            <a:off x="1" y="2425949"/>
            <a:ext cx="3505200" cy="646331"/>
          </a:xfrm>
          <a:prstGeom prst="rect">
            <a:avLst/>
          </a:prstGeom>
          <a:noFill/>
        </p:spPr>
        <p:txBody>
          <a:bodyPr wrap="square" rtlCol="0">
            <a:spAutoFit/>
          </a:bodyPr>
          <a:lstStyle/>
          <a:p>
            <a:r>
              <a:rPr lang="en-US" sz="1200" dirty="0"/>
              <a:t>Step #3:</a:t>
            </a:r>
          </a:p>
          <a:p>
            <a:r>
              <a:rPr lang="en-US" sz="1200" dirty="0"/>
              <a:t>Upgrade to SQL Server 2008 </a:t>
            </a:r>
            <a:r>
              <a:rPr lang="en-US" sz="1200" dirty="0" smtClean="0"/>
              <a:t>R2 SP2 or 2012 SP1 on </a:t>
            </a:r>
            <a:r>
              <a:rPr lang="en-US" sz="1200" dirty="0"/>
              <a:t>Passive Node</a:t>
            </a:r>
          </a:p>
        </p:txBody>
      </p:sp>
      <p:sp>
        <p:nvSpPr>
          <p:cNvPr id="25" name="TextBox 24"/>
          <p:cNvSpPr txBox="1"/>
          <p:nvPr/>
        </p:nvSpPr>
        <p:spPr>
          <a:xfrm>
            <a:off x="3229407" y="5194869"/>
            <a:ext cx="3872037" cy="276999"/>
          </a:xfrm>
          <a:prstGeom prst="rect">
            <a:avLst/>
          </a:prstGeom>
          <a:noFill/>
        </p:spPr>
        <p:txBody>
          <a:bodyPr wrap="square" rtlCol="0">
            <a:spAutoFit/>
          </a:bodyPr>
          <a:lstStyle/>
          <a:p>
            <a:r>
              <a:rPr lang="en-US" sz="1200" dirty="0"/>
              <a:t>Step 5: SQL Instance Automatic Failover</a:t>
            </a:r>
          </a:p>
        </p:txBody>
      </p:sp>
      <p:cxnSp>
        <p:nvCxnSpPr>
          <p:cNvPr id="26" name="Straight Arrow Connector 25"/>
          <p:cNvCxnSpPr/>
          <p:nvPr/>
        </p:nvCxnSpPr>
        <p:spPr>
          <a:xfrm>
            <a:off x="5105401" y="2823052"/>
            <a:ext cx="1752600" cy="857473"/>
          </a:xfrm>
          <a:prstGeom prst="straightConnector1">
            <a:avLst/>
          </a:prstGeom>
          <a:ln w="254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5400000">
            <a:off x="2895482" y="2842207"/>
            <a:ext cx="914638" cy="7620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0" name="Multiply 39"/>
          <p:cNvSpPr/>
          <p:nvPr/>
        </p:nvSpPr>
        <p:spPr>
          <a:xfrm>
            <a:off x="5641770" y="2811916"/>
            <a:ext cx="762000" cy="857473"/>
          </a:xfrm>
          <a:prstGeom prst="mathMultiply">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bg2"/>
              </a:solidFill>
            </a:endParaRPr>
          </a:p>
        </p:txBody>
      </p:sp>
      <p:sp>
        <p:nvSpPr>
          <p:cNvPr id="41" name="TextBox 40"/>
          <p:cNvSpPr txBox="1"/>
          <p:nvPr/>
        </p:nvSpPr>
        <p:spPr>
          <a:xfrm>
            <a:off x="3486684" y="3331235"/>
            <a:ext cx="2230452" cy="738664"/>
          </a:xfrm>
          <a:prstGeom prst="rect">
            <a:avLst/>
          </a:prstGeom>
          <a:noFill/>
        </p:spPr>
        <p:txBody>
          <a:bodyPr wrap="square" rtlCol="0">
            <a:spAutoFit/>
          </a:bodyPr>
          <a:lstStyle/>
          <a:p>
            <a:r>
              <a:rPr lang="en-US" sz="1050" b="1" dirty="0">
                <a:solidFill>
                  <a:schemeClr val="bg1">
                    <a:lumMod val="50000"/>
                  </a:schemeClr>
                </a:solidFill>
              </a:rPr>
              <a:t>No client connection for 1-2 minutes while db is being upgraded to 2008 on the left node</a:t>
            </a:r>
          </a:p>
        </p:txBody>
      </p:sp>
      <p:sp>
        <p:nvSpPr>
          <p:cNvPr id="42" name="TextBox 41"/>
          <p:cNvSpPr txBox="1"/>
          <p:nvPr/>
        </p:nvSpPr>
        <p:spPr>
          <a:xfrm>
            <a:off x="6431030" y="3285353"/>
            <a:ext cx="2479055" cy="507831"/>
          </a:xfrm>
          <a:prstGeom prst="rect">
            <a:avLst/>
          </a:prstGeom>
          <a:solidFill>
            <a:srgbClr val="0070C0"/>
          </a:solidFill>
        </p:spPr>
        <p:txBody>
          <a:bodyPr wrap="square" rtlCol="0">
            <a:spAutoFit/>
          </a:bodyPr>
          <a:lstStyle/>
          <a:p>
            <a:r>
              <a:rPr lang="en-US" sz="1350" b="1" dirty="0">
                <a:solidFill>
                  <a:schemeClr val="bg1"/>
                </a:solidFill>
              </a:rPr>
              <a:t>SQL Server 2008 </a:t>
            </a:r>
            <a:r>
              <a:rPr lang="en-US" sz="1350" b="1" dirty="0" smtClean="0">
                <a:solidFill>
                  <a:schemeClr val="bg1"/>
                </a:solidFill>
              </a:rPr>
              <a:t>R2 SP2 or SQL Server 2012 SP1</a:t>
            </a:r>
            <a:endParaRPr lang="en-US" sz="1350" b="1" dirty="0">
              <a:solidFill>
                <a:schemeClr val="bg1"/>
              </a:solidFill>
            </a:endParaRPr>
          </a:p>
        </p:txBody>
      </p:sp>
      <p:sp>
        <p:nvSpPr>
          <p:cNvPr id="43" name="TextBox 42"/>
          <p:cNvSpPr txBox="1"/>
          <p:nvPr/>
        </p:nvSpPr>
        <p:spPr>
          <a:xfrm>
            <a:off x="166256" y="3087864"/>
            <a:ext cx="2478904" cy="507831"/>
          </a:xfrm>
          <a:prstGeom prst="rect">
            <a:avLst/>
          </a:prstGeom>
          <a:solidFill>
            <a:srgbClr val="0070C0"/>
          </a:solidFill>
        </p:spPr>
        <p:txBody>
          <a:bodyPr wrap="square" rtlCol="0">
            <a:spAutoFit/>
          </a:bodyPr>
          <a:lstStyle/>
          <a:p>
            <a:r>
              <a:rPr lang="en-US" sz="1350" b="1" dirty="0">
                <a:solidFill>
                  <a:schemeClr val="bg1"/>
                </a:solidFill>
              </a:rPr>
              <a:t>SQL Server 2008 </a:t>
            </a:r>
            <a:r>
              <a:rPr lang="en-US" sz="1350" b="1" dirty="0" smtClean="0">
                <a:solidFill>
                  <a:schemeClr val="bg1"/>
                </a:solidFill>
              </a:rPr>
              <a:t>R2 SP2 or SQL Server 2012 SP1</a:t>
            </a:r>
            <a:endParaRPr lang="en-US" sz="1350" b="1" dirty="0">
              <a:solidFill>
                <a:schemeClr val="bg1"/>
              </a:solidFill>
            </a:endParaRPr>
          </a:p>
        </p:txBody>
      </p:sp>
      <p:sp>
        <p:nvSpPr>
          <p:cNvPr id="44" name="TextBox 43"/>
          <p:cNvSpPr txBox="1"/>
          <p:nvPr/>
        </p:nvSpPr>
        <p:spPr>
          <a:xfrm>
            <a:off x="780804" y="5039862"/>
            <a:ext cx="990600" cy="300082"/>
          </a:xfrm>
          <a:prstGeom prst="rect">
            <a:avLst/>
          </a:prstGeom>
          <a:noFill/>
        </p:spPr>
        <p:txBody>
          <a:bodyPr wrap="square" rtlCol="0">
            <a:spAutoFit/>
          </a:bodyPr>
          <a:lstStyle/>
          <a:p>
            <a:r>
              <a:rPr lang="en-US" sz="1350" dirty="0"/>
              <a:t>Active</a:t>
            </a:r>
          </a:p>
        </p:txBody>
      </p:sp>
      <p:pic>
        <p:nvPicPr>
          <p:cNvPr id="45" name="Picture 3" descr="E:\Users\ashammou.ITS\Pictures\Microsoft Clip Organizer\j0238951.wmf"/>
          <p:cNvPicPr>
            <a:picLocks noChangeAspect="1" noChangeArrowheads="1"/>
          </p:cNvPicPr>
          <p:nvPr/>
        </p:nvPicPr>
        <p:blipFill>
          <a:blip r:embed="rId4">
            <a:duotone>
              <a:schemeClr val="accent5">
                <a:shade val="45000"/>
                <a:satMod val="135000"/>
              </a:schemeClr>
              <a:prstClr val="white"/>
            </a:duotone>
          </a:blip>
          <a:stretch>
            <a:fillRect/>
          </a:stretch>
        </p:blipFill>
        <p:spPr bwMode="auto">
          <a:xfrm>
            <a:off x="3785871" y="2019409"/>
            <a:ext cx="1783994" cy="1265631"/>
          </a:xfrm>
          <a:prstGeom prst="rect">
            <a:avLst/>
          </a:prstGeom>
          <a:noFill/>
          <a:ln>
            <a:noFill/>
          </a:ln>
        </p:spPr>
      </p:pic>
      <p:pic>
        <p:nvPicPr>
          <p:cNvPr id="46" name="Picture 2" descr="\\sr42windham\ashammou$\My Pictures\DB\database2.gif"/>
          <p:cNvPicPr>
            <a:picLocks noChangeAspect="1" noChangeArrowheads="1"/>
          </p:cNvPicPr>
          <p:nvPr/>
        </p:nvPicPr>
        <p:blipFill>
          <a:blip r:embed="rId5"/>
          <a:srcRect/>
          <a:stretch>
            <a:fillRect/>
          </a:stretch>
        </p:blipFill>
        <p:spPr bwMode="auto">
          <a:xfrm>
            <a:off x="4617720" y="4149277"/>
            <a:ext cx="914400" cy="685979"/>
          </a:xfrm>
          <a:prstGeom prst="rect">
            <a:avLst/>
          </a:prstGeom>
          <a:noFill/>
        </p:spPr>
      </p:pic>
      <p:sp>
        <p:nvSpPr>
          <p:cNvPr id="47" name="Left Arrow 46"/>
          <p:cNvSpPr/>
          <p:nvPr/>
        </p:nvSpPr>
        <p:spPr>
          <a:xfrm>
            <a:off x="3455720" y="4865548"/>
            <a:ext cx="3075710" cy="3830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TextBox 47"/>
          <p:cNvSpPr txBox="1"/>
          <p:nvPr/>
        </p:nvSpPr>
        <p:spPr>
          <a:xfrm>
            <a:off x="142505" y="3671766"/>
            <a:ext cx="1520042" cy="64633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n-US" sz="1200" dirty="0"/>
              <a:t>Removed from Cluster Group Possible Owners</a:t>
            </a:r>
          </a:p>
        </p:txBody>
      </p:sp>
    </p:spTree>
    <p:extLst>
      <p:ext uri="{BB962C8B-B14F-4D97-AF65-F5344CB8AC3E}">
        <p14:creationId xmlns:p14="http://schemas.microsoft.com/office/powerpoint/2010/main" val="341157298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2000"/>
                                        <p:tgtEl>
                                          <p:spTgt spid="24"/>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18"/>
                                        </p:tgtEl>
                                      </p:cBhvr>
                                    </p:animEffect>
                                    <p:animScale>
                                      <p:cBhvr>
                                        <p:cTn id="10" dur="250" autoRev="1" fill="hold"/>
                                        <p:tgtEl>
                                          <p:spTgt spid="18"/>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52"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Scale>
                                      <p:cBhvr>
                                        <p:cTn id="15" dur="10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48"/>
                                        </p:tgtEl>
                                        <p:attrNameLst>
                                          <p:attrName>ppt_x</p:attrName>
                                          <p:attrName>ppt_y</p:attrName>
                                        </p:attrNameLst>
                                      </p:cBhvr>
                                    </p:animMotion>
                                    <p:animEffect transition="in" filter="fade">
                                      <p:cBhvr>
                                        <p:cTn id="17" dur="10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20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000"/>
                                        <p:tgtEl>
                                          <p:spTgt spid="23"/>
                                        </p:tgtEl>
                                      </p:cBhvr>
                                    </p:animEffect>
                                  </p:childTnLst>
                                </p:cTn>
                              </p:par>
                              <p:par>
                                <p:cTn id="28" presetID="26" presetClass="emph" presetSubtype="0" fill="hold" nodeType="withEffect">
                                  <p:stCondLst>
                                    <p:cond delay="0"/>
                                  </p:stCondLst>
                                  <p:childTnLst>
                                    <p:animEffect transition="out" filter="fade">
                                      <p:cBhvr>
                                        <p:cTn id="29" dur="500" tmFilter="0, 0; .2, .5; .8, .5; 1, 0"/>
                                        <p:tgtEl>
                                          <p:spTgt spid="17"/>
                                        </p:tgtEl>
                                      </p:cBhvr>
                                    </p:animEffect>
                                    <p:animScale>
                                      <p:cBhvr>
                                        <p:cTn id="30" dur="250" autoRev="1" fill="hold"/>
                                        <p:tgtEl>
                                          <p:spTgt spid="17"/>
                                        </p:tgtEl>
                                      </p:cBhvr>
                                      <p:by x="105000" y="105000"/>
                                    </p:animScale>
                                  </p:childTnLst>
                                </p:cTn>
                              </p:par>
                              <p:par>
                                <p:cTn id="31" presetID="10" presetClass="exit" presetSubtype="0" fill="hold" grpId="1" nodeType="withEffect">
                                  <p:stCondLst>
                                    <p:cond delay="0"/>
                                  </p:stCondLst>
                                  <p:childTnLst>
                                    <p:animEffect transition="out" filter="fade">
                                      <p:cBhvr>
                                        <p:cTn id="32" dur="2000"/>
                                        <p:tgtEl>
                                          <p:spTgt spid="48"/>
                                        </p:tgtEl>
                                      </p:cBhvr>
                                    </p:animEffect>
                                    <p:set>
                                      <p:cBhvr>
                                        <p:cTn id="33" dur="1" fill="hold">
                                          <p:stCondLst>
                                            <p:cond delay="1999"/>
                                          </p:stCondLst>
                                        </p:cTn>
                                        <p:tgtEl>
                                          <p:spTgt spid="4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54" presetClass="entr" presetSubtype="0" accel="10000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strVal val="#ppt_w*0.05"/>
                                          </p:val>
                                        </p:tav>
                                        <p:tav tm="100000">
                                          <p:val>
                                            <p:strVal val="#ppt_w"/>
                                          </p:val>
                                        </p:tav>
                                      </p:tavLst>
                                    </p:anim>
                                    <p:anim calcmode="lin" valueType="num">
                                      <p:cBhvr>
                                        <p:cTn id="39" dur="500" fill="hold"/>
                                        <p:tgtEl>
                                          <p:spTgt spid="25"/>
                                        </p:tgtEl>
                                        <p:attrNameLst>
                                          <p:attrName>ppt_h</p:attrName>
                                        </p:attrNameLst>
                                      </p:cBhvr>
                                      <p:tavLst>
                                        <p:tav tm="0">
                                          <p:val>
                                            <p:strVal val="#ppt_h"/>
                                          </p:val>
                                        </p:tav>
                                        <p:tav tm="100000">
                                          <p:val>
                                            <p:strVal val="#ppt_h"/>
                                          </p:val>
                                        </p:tav>
                                      </p:tavLst>
                                    </p:anim>
                                    <p:anim calcmode="lin" valueType="num">
                                      <p:cBhvr>
                                        <p:cTn id="40" dur="500" fill="hold"/>
                                        <p:tgtEl>
                                          <p:spTgt spid="25"/>
                                        </p:tgtEl>
                                        <p:attrNameLst>
                                          <p:attrName>ppt_x</p:attrName>
                                        </p:attrNameLst>
                                      </p:cBhvr>
                                      <p:tavLst>
                                        <p:tav tm="0">
                                          <p:val>
                                            <p:strVal val="#ppt_x-.2"/>
                                          </p:val>
                                        </p:tav>
                                        <p:tav tm="100000">
                                          <p:val>
                                            <p:strVal val="#ppt_x"/>
                                          </p:val>
                                        </p:tav>
                                      </p:tavLst>
                                    </p:anim>
                                    <p:anim calcmode="lin" valueType="num">
                                      <p:cBhvr>
                                        <p:cTn id="41" dur="500" fill="hold"/>
                                        <p:tgtEl>
                                          <p:spTgt spid="25"/>
                                        </p:tgtEl>
                                        <p:attrNameLst>
                                          <p:attrName>ppt_y</p:attrName>
                                        </p:attrNameLst>
                                      </p:cBhvr>
                                      <p:tavLst>
                                        <p:tav tm="0">
                                          <p:val>
                                            <p:strVal val="#ppt_y"/>
                                          </p:val>
                                        </p:tav>
                                        <p:tav tm="100000">
                                          <p:val>
                                            <p:strVal val="#ppt_y"/>
                                          </p:val>
                                        </p:tav>
                                      </p:tavLst>
                                    </p:anim>
                                    <p:animEffect transition="in" filter="fade">
                                      <p:cBhvr>
                                        <p:cTn id="42" dur="500"/>
                                        <p:tgtEl>
                                          <p:spTgt spid="25"/>
                                        </p:tgtEl>
                                      </p:cBhvr>
                                    </p:animEffect>
                                  </p:childTnLst>
                                </p:cTn>
                              </p:par>
                              <p:par>
                                <p:cTn id="43" presetID="23" presetClass="entr" presetSubtype="16"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 calcmode="lin" valueType="num">
                                      <p:cBhvr>
                                        <p:cTn id="45" dur="500" fill="hold"/>
                                        <p:tgtEl>
                                          <p:spTgt spid="47"/>
                                        </p:tgtEl>
                                        <p:attrNameLst>
                                          <p:attrName>ppt_w</p:attrName>
                                        </p:attrNameLst>
                                      </p:cBhvr>
                                      <p:tavLst>
                                        <p:tav tm="0">
                                          <p:val>
                                            <p:fltVal val="0"/>
                                          </p:val>
                                        </p:tav>
                                        <p:tav tm="100000">
                                          <p:val>
                                            <p:strVal val="#ppt_w"/>
                                          </p:val>
                                        </p:tav>
                                      </p:tavLst>
                                    </p:anim>
                                    <p:anim calcmode="lin" valueType="num">
                                      <p:cBhvr>
                                        <p:cTn id="46" dur="500" fill="hold"/>
                                        <p:tgtEl>
                                          <p:spTgt spid="47"/>
                                        </p:tgtEl>
                                        <p:attrNameLst>
                                          <p:attrName>ppt_h</p:attrName>
                                        </p:attrNameLst>
                                      </p:cBhvr>
                                      <p:tavLst>
                                        <p:tav tm="0">
                                          <p:val>
                                            <p:fltVal val="0"/>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2000"/>
                                        <p:tgtEl>
                                          <p:spTgt spid="41"/>
                                        </p:tgtEl>
                                      </p:cBhvr>
                                    </p:animEffect>
                                  </p:childTnLst>
                                </p:cTn>
                              </p:par>
                              <p:par>
                                <p:cTn id="52" presetID="10" presetClass="entr" presetSubtype="0"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2000"/>
                                        <p:tgtEl>
                                          <p:spTgt spid="40"/>
                                        </p:tgtEl>
                                      </p:cBhvr>
                                    </p:animEffect>
                                  </p:childTnLst>
                                </p:cTn>
                              </p:par>
                              <p:par>
                                <p:cTn id="55" presetID="26" presetClass="emph" presetSubtype="0" fill="hold" grpId="0" nodeType="withEffect">
                                  <p:stCondLst>
                                    <p:cond delay="0"/>
                                  </p:stCondLst>
                                  <p:childTnLst>
                                    <p:animEffect transition="out" filter="fade">
                                      <p:cBhvr>
                                        <p:cTn id="56" dur="500" tmFilter="0, 0; .2, .5; .8, .5; 1, 0"/>
                                        <p:tgtEl>
                                          <p:spTgt spid="40"/>
                                        </p:tgtEl>
                                      </p:cBhvr>
                                    </p:animEffect>
                                    <p:animScale>
                                      <p:cBhvr>
                                        <p:cTn id="57" dur="250" autoRev="1" fill="hold"/>
                                        <p:tgtEl>
                                          <p:spTgt spid="40"/>
                                        </p:tgtEl>
                                      </p:cBhvr>
                                      <p:by x="105000" y="105000"/>
                                    </p:animScale>
                                  </p:childTnLst>
                                </p:cTn>
                              </p:par>
                            </p:childTnLst>
                          </p:cTn>
                        </p:par>
                      </p:childTnLst>
                    </p:cTn>
                  </p:par>
                  <p:par>
                    <p:cTn id="58" fill="hold">
                      <p:stCondLst>
                        <p:cond delay="indefinite"/>
                      </p:stCondLst>
                      <p:childTnLst>
                        <p:par>
                          <p:cTn id="59" fill="hold">
                            <p:stCondLst>
                              <p:cond delay="0"/>
                            </p:stCondLst>
                            <p:childTnLst>
                              <p:par>
                                <p:cTn id="60" presetID="26" presetClass="emph" presetSubtype="0" fill="hold" grpId="0" nodeType="clickEffect">
                                  <p:stCondLst>
                                    <p:cond delay="0"/>
                                  </p:stCondLst>
                                  <p:childTnLst>
                                    <p:animEffect transition="out" filter="fade">
                                      <p:cBhvr>
                                        <p:cTn id="61" dur="500" tmFilter="0, 0; .2, .5; .8, .5; 1, 0"/>
                                        <p:tgtEl>
                                          <p:spTgt spid="41"/>
                                        </p:tgtEl>
                                      </p:cBhvr>
                                    </p:animEffect>
                                    <p:animScale>
                                      <p:cBhvr>
                                        <p:cTn id="62" dur="250" autoRev="1" fill="hold"/>
                                        <p:tgtEl>
                                          <p:spTgt spid="41"/>
                                        </p:tgtEl>
                                      </p:cBhvr>
                                      <p:by x="105000" y="105000"/>
                                    </p:animScale>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2000"/>
                                        <p:tgtEl>
                                          <p:spTgt spid="41"/>
                                        </p:tgtEl>
                                      </p:cBhvr>
                                    </p:animEffect>
                                    <p:set>
                                      <p:cBhvr>
                                        <p:cTn id="67" dur="1" fill="hold">
                                          <p:stCondLst>
                                            <p:cond delay="1999"/>
                                          </p:stCondLst>
                                        </p:cTn>
                                        <p:tgtEl>
                                          <p:spTgt spid="41"/>
                                        </p:tgtEl>
                                        <p:attrNameLst>
                                          <p:attrName>style.visibility</p:attrName>
                                        </p:attrNameLst>
                                      </p:cBhvr>
                                      <p:to>
                                        <p:strVal val="hidden"/>
                                      </p:to>
                                    </p:set>
                                  </p:childTnLst>
                                </p:cTn>
                              </p:par>
                              <p:par>
                                <p:cTn id="68" presetID="35" presetClass="path" presetSubtype="0" accel="50000" decel="50000" fill="hold" grpId="0" nodeType="withEffect">
                                  <p:stCondLst>
                                    <p:cond delay="0"/>
                                  </p:stCondLst>
                                  <p:childTnLst>
                                    <p:animMotion origin="layout" path="M 3.33333E-6 -3.33333E-6 L -0.78334 -0.01111 " pathEditMode="relative" rAng="0" ptsTypes="AA">
                                      <p:cBhvr>
                                        <p:cTn id="69" dur="2000" fill="hold"/>
                                        <p:tgtEl>
                                          <p:spTgt spid="21"/>
                                        </p:tgtEl>
                                        <p:attrNameLst>
                                          <p:attrName>ppt_x</p:attrName>
                                          <p:attrName>ppt_y</p:attrName>
                                        </p:attrNameLst>
                                      </p:cBhvr>
                                      <p:rCtr x="-39200" y="-600"/>
                                    </p:animMotion>
                                  </p:childTnLst>
                                </p:cTn>
                              </p:par>
                              <p:par>
                                <p:cTn id="70" presetID="63" presetClass="path" presetSubtype="0" accel="50000" decel="50000" fill="hold" grpId="0" nodeType="withEffect">
                                  <p:stCondLst>
                                    <p:cond delay="0"/>
                                  </p:stCondLst>
                                  <p:childTnLst>
                                    <p:animMotion origin="layout" path="M 2.77556E-17 -1.85185E-6 L 0.77917 0.00648 " pathEditMode="relative" rAng="0" ptsTypes="AA">
                                      <p:cBhvr>
                                        <p:cTn id="71" dur="2000" fill="hold"/>
                                        <p:tgtEl>
                                          <p:spTgt spid="22"/>
                                        </p:tgtEl>
                                        <p:attrNameLst>
                                          <p:attrName>ppt_x</p:attrName>
                                          <p:attrName>ppt_y</p:attrName>
                                        </p:attrNameLst>
                                      </p:cBhvr>
                                      <p:rCtr x="39000" y="300"/>
                                    </p:animMotion>
                                  </p:childTnLst>
                                </p:cTn>
                              </p:par>
                              <p:par>
                                <p:cTn id="72" presetID="10" presetClass="entr" presetSubtype="0" fill="hold" nodeType="with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fade">
                                      <p:cBhvr>
                                        <p:cTn id="74" dur="2000"/>
                                        <p:tgtEl>
                                          <p:spTgt spid="39"/>
                                        </p:tgtEl>
                                      </p:cBhvr>
                                    </p:animEffect>
                                  </p:childTnLst>
                                </p:cTn>
                              </p:par>
                              <p:par>
                                <p:cTn id="75" presetID="10" presetClass="exit" presetSubtype="0" fill="hold" grpId="1" nodeType="withEffect">
                                  <p:stCondLst>
                                    <p:cond delay="0"/>
                                  </p:stCondLst>
                                  <p:childTnLst>
                                    <p:animEffect transition="out" filter="fade">
                                      <p:cBhvr>
                                        <p:cTn id="76" dur="2000"/>
                                        <p:tgtEl>
                                          <p:spTgt spid="25"/>
                                        </p:tgtEl>
                                      </p:cBhvr>
                                    </p:animEffect>
                                    <p:set>
                                      <p:cBhvr>
                                        <p:cTn id="77" dur="1" fill="hold">
                                          <p:stCondLst>
                                            <p:cond delay="1999"/>
                                          </p:stCondLst>
                                        </p:cTn>
                                        <p:tgtEl>
                                          <p:spTgt spid="25"/>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2000"/>
                                        <p:tgtEl>
                                          <p:spTgt spid="47"/>
                                        </p:tgtEl>
                                      </p:cBhvr>
                                    </p:animEffect>
                                    <p:set>
                                      <p:cBhvr>
                                        <p:cTn id="80" dur="1" fill="hold">
                                          <p:stCondLst>
                                            <p:cond delay="1999"/>
                                          </p:stCondLst>
                                        </p:cTn>
                                        <p:tgtEl>
                                          <p:spTgt spid="4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iterate type="lt">
                                    <p:tmPct val="0"/>
                                  </p:iterate>
                                  <p:childTnLst>
                                    <p:set>
                                      <p:cBhvr>
                                        <p:cTn id="84" dur="1" fill="hold">
                                          <p:stCondLst>
                                            <p:cond delay="0"/>
                                          </p:stCondLst>
                                        </p:cTn>
                                        <p:tgtEl>
                                          <p:spTgt spid="42"/>
                                        </p:tgtEl>
                                        <p:attrNameLst>
                                          <p:attrName>style.visibility</p:attrName>
                                        </p:attrNameLst>
                                      </p:cBhvr>
                                      <p:to>
                                        <p:strVal val="visible"/>
                                      </p:to>
                                    </p:set>
                                    <p:anim calcmode="lin" valueType="num">
                                      <p:cBhvr additive="base">
                                        <p:cTn id="85" dur="500" fill="hold"/>
                                        <p:tgtEl>
                                          <p:spTgt spid="42"/>
                                        </p:tgtEl>
                                        <p:attrNameLst>
                                          <p:attrName>ppt_x</p:attrName>
                                        </p:attrNameLst>
                                      </p:cBhvr>
                                      <p:tavLst>
                                        <p:tav tm="0">
                                          <p:val>
                                            <p:strVal val="#ppt_x"/>
                                          </p:val>
                                        </p:tav>
                                        <p:tav tm="100000">
                                          <p:val>
                                            <p:strVal val="#ppt_x"/>
                                          </p:val>
                                        </p:tav>
                                      </p:tavLst>
                                    </p:anim>
                                    <p:anim calcmode="lin" valueType="num">
                                      <p:cBhvr additive="base">
                                        <p:cTn id="8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10" presetClass="exit" presetSubtype="0" fill="hold" grpId="1" nodeType="clickEffect">
                                  <p:stCondLst>
                                    <p:cond delay="0"/>
                                  </p:stCondLst>
                                  <p:childTnLst>
                                    <p:animEffect transition="out" filter="fade">
                                      <p:cBhvr>
                                        <p:cTn id="90" dur="2000"/>
                                        <p:tgtEl>
                                          <p:spTgt spid="40"/>
                                        </p:tgtEl>
                                      </p:cBhvr>
                                    </p:animEffect>
                                    <p:set>
                                      <p:cBhvr>
                                        <p:cTn id="91" dur="1" fill="hold">
                                          <p:stCondLst>
                                            <p:cond delay="1999"/>
                                          </p:stCondLst>
                                        </p:cTn>
                                        <p:tgtEl>
                                          <p:spTgt spid="40"/>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2000"/>
                                        <p:tgtEl>
                                          <p:spTgt spid="26"/>
                                        </p:tgtEl>
                                      </p:cBhvr>
                                    </p:animEffect>
                                    <p:set>
                                      <p:cBhvr>
                                        <p:cTn id="94" dur="1" fill="hold">
                                          <p:stCondLst>
                                            <p:cond delay="1999"/>
                                          </p:stCondLst>
                                        </p:cTn>
                                        <p:tgtEl>
                                          <p:spTgt spid="26"/>
                                        </p:tgtEl>
                                        <p:attrNameLst>
                                          <p:attrName>style.visibility</p:attrName>
                                        </p:attrNameLst>
                                      </p:cBhvr>
                                      <p:to>
                                        <p:strVal val="hidden"/>
                                      </p:to>
                                    </p:set>
                                  </p:childTnLst>
                                </p:cTn>
                              </p:par>
                              <p:par>
                                <p:cTn id="95" presetID="10" presetClass="exit" presetSubtype="0" fill="hold" grpId="1" nodeType="withEffect">
                                  <p:stCondLst>
                                    <p:cond delay="0"/>
                                  </p:stCondLst>
                                  <p:childTnLst>
                                    <p:animEffect transition="out" filter="fade">
                                      <p:cBhvr>
                                        <p:cTn id="96" dur="2000"/>
                                        <p:tgtEl>
                                          <p:spTgt spid="21"/>
                                        </p:tgtEl>
                                      </p:cBhvr>
                                    </p:animEffect>
                                    <p:set>
                                      <p:cBhvr>
                                        <p:cTn id="97" dur="1" fill="hold">
                                          <p:stCondLst>
                                            <p:cond delay="1999"/>
                                          </p:stCondLst>
                                        </p:cTn>
                                        <p:tgtEl>
                                          <p:spTgt spid="21"/>
                                        </p:tgtEl>
                                        <p:attrNameLst>
                                          <p:attrName>style.visibility</p:attrName>
                                        </p:attrNameLst>
                                      </p:cBhvr>
                                      <p:to>
                                        <p:strVal val="hidden"/>
                                      </p:to>
                                    </p:set>
                                  </p:childTnLst>
                                </p:cTn>
                              </p:par>
                              <p:par>
                                <p:cTn id="98" presetID="10" presetClass="exit" presetSubtype="0" fill="hold" grpId="1" nodeType="withEffect">
                                  <p:stCondLst>
                                    <p:cond delay="0"/>
                                  </p:stCondLst>
                                  <p:childTnLst>
                                    <p:animEffect transition="out" filter="fade">
                                      <p:cBhvr>
                                        <p:cTn id="99" dur="2000"/>
                                        <p:tgtEl>
                                          <p:spTgt spid="22"/>
                                        </p:tgtEl>
                                      </p:cBhvr>
                                    </p:animEffect>
                                    <p:set>
                                      <p:cBhvr>
                                        <p:cTn id="100" dur="1" fill="hold">
                                          <p:stCondLst>
                                            <p:cond delay="1999"/>
                                          </p:stCondLst>
                                        </p:cTn>
                                        <p:tgtEl>
                                          <p:spTgt spid="22"/>
                                        </p:tgtEl>
                                        <p:attrNameLst>
                                          <p:attrName>style.visibility</p:attrName>
                                        </p:attrNameLst>
                                      </p:cBhvr>
                                      <p:to>
                                        <p:strVal val="hidden"/>
                                      </p:to>
                                    </p:set>
                                  </p:childTnLst>
                                </p:cTn>
                              </p:par>
                              <p:par>
                                <p:cTn id="101" presetID="10" presetClass="entr" presetSubtype="0" fill="hold" grpId="0" nodeType="with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fade">
                                      <p:cBhvr>
                                        <p:cTn id="103" dur="2000"/>
                                        <p:tgtEl>
                                          <p:spTgt spid="44"/>
                                        </p:tgtEl>
                                      </p:cBhvr>
                                    </p:animEffect>
                                  </p:childTnLst>
                                </p:cTn>
                              </p:par>
                              <p:par>
                                <p:cTn id="104" presetID="10" presetClass="exit" presetSubtype="0" fill="hold" grpId="1" nodeType="withEffect">
                                  <p:stCondLst>
                                    <p:cond delay="0"/>
                                  </p:stCondLst>
                                  <p:childTnLst>
                                    <p:animEffect transition="out" filter="fade">
                                      <p:cBhvr>
                                        <p:cTn id="105" dur="2000"/>
                                        <p:tgtEl>
                                          <p:spTgt spid="23"/>
                                        </p:tgtEl>
                                      </p:cBhvr>
                                    </p:animEffect>
                                    <p:set>
                                      <p:cBhvr>
                                        <p:cTn id="106" dur="1" fill="hold">
                                          <p:stCondLst>
                                            <p:cond delay="1999"/>
                                          </p:stCondLst>
                                        </p:cTn>
                                        <p:tgtEl>
                                          <p:spTgt spid="23"/>
                                        </p:tgtEl>
                                        <p:attrNameLst>
                                          <p:attrName>style.visibility</p:attrName>
                                        </p:attrNameLst>
                                      </p:cBhvr>
                                      <p:to>
                                        <p:strVal val="hidden"/>
                                      </p:to>
                                    </p:set>
                                  </p:childTnLst>
                                </p:cTn>
                              </p:par>
                              <p:par>
                                <p:cTn id="107" presetID="10" presetClass="exit" presetSubtype="0" fill="hold" grpId="1" nodeType="withEffect">
                                  <p:stCondLst>
                                    <p:cond delay="0"/>
                                  </p:stCondLst>
                                  <p:childTnLst>
                                    <p:animEffect transition="out" filter="fade">
                                      <p:cBhvr>
                                        <p:cTn id="108" dur="2000"/>
                                        <p:tgtEl>
                                          <p:spTgt spid="24"/>
                                        </p:tgtEl>
                                      </p:cBhvr>
                                    </p:animEffect>
                                    <p:set>
                                      <p:cBhvr>
                                        <p:cTn id="109" dur="1" fill="hold">
                                          <p:stCondLst>
                                            <p:cond delay="19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2" grpId="0"/>
      <p:bldP spid="22" grpId="1"/>
      <p:bldP spid="23" grpId="0"/>
      <p:bldP spid="23" grpId="1"/>
      <p:bldP spid="24" grpId="0"/>
      <p:bldP spid="24" grpId="1"/>
      <p:bldP spid="25" grpId="0"/>
      <p:bldP spid="25" grpId="1"/>
      <p:bldP spid="40" grpId="0" animBg="1"/>
      <p:bldP spid="40" grpId="1" animBg="1"/>
      <p:bldP spid="41" grpId="0"/>
      <p:bldP spid="41" grpId="1"/>
      <p:bldP spid="42" grpId="0" animBg="1"/>
      <p:bldP spid="43" grpId="0" animBg="1"/>
      <p:bldP spid="44" grpId="0"/>
      <p:bldP spid="47" grpId="0" animBg="1"/>
      <p:bldP spid="47" grpId="1" animBg="1"/>
      <p:bldP spid="48" grpId="0" animBg="1"/>
      <p:bldP spid="48" grpId="1"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4"/>
          <p:cNvSpPr txBox="1">
            <a:spLocks noChangeArrowheads="1"/>
          </p:cNvSpPr>
          <p:nvPr/>
        </p:nvSpPr>
        <p:spPr>
          <a:xfrm>
            <a:off x="513349" y="215093"/>
            <a:ext cx="8382000" cy="415607"/>
          </a:xfrm>
          <a:prstGeom prst="rect">
            <a:avLst/>
          </a:prstGeom>
        </p:spPr>
        <p:txBody>
          <a:bodyPr vert="horz" lIns="91440" tIns="45720" rIns="91440" bIns="45720" rtlCol="0" anchor="ctr">
            <a:normAutofit fontScale="82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stStyle>
          <a:p>
            <a:r>
              <a:rPr lang="en-US" sz="3001" dirty="0" smtClean="0"/>
              <a:t>Database Mirroring - Upgrade Scenario</a:t>
            </a:r>
            <a:endParaRPr lang="en-US" sz="2701" dirty="0">
              <a:solidFill>
                <a:schemeClr val="tx2"/>
              </a:solidFill>
            </a:endParaRPr>
          </a:p>
        </p:txBody>
      </p:sp>
      <p:sp>
        <p:nvSpPr>
          <p:cNvPr id="9" name="Rectangle 5"/>
          <p:cNvSpPr txBox="1">
            <a:spLocks noChangeArrowheads="1"/>
          </p:cNvSpPr>
          <p:nvPr/>
        </p:nvSpPr>
        <p:spPr>
          <a:xfrm>
            <a:off x="17294" y="1404206"/>
            <a:ext cx="2197038" cy="357075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rgbClr val="474947"/>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rgbClr val="474947"/>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rgbClr val="474947"/>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rgbClr val="47494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85000"/>
              </a:lnSpc>
              <a:spcBef>
                <a:spcPts val="225"/>
              </a:spcBef>
            </a:pPr>
            <a:r>
              <a:rPr lang="en-US" sz="1800" dirty="0" smtClean="0"/>
              <a:t>Rolling upgrades supported to minimize impact</a:t>
            </a:r>
          </a:p>
          <a:p>
            <a:pPr>
              <a:lnSpc>
                <a:spcPct val="85000"/>
              </a:lnSpc>
              <a:spcBef>
                <a:spcPts val="225"/>
              </a:spcBef>
            </a:pPr>
            <a:r>
              <a:rPr lang="en-US" sz="1800" dirty="0" smtClean="0"/>
              <a:t>Keep similar versions &amp; SP - Mirror &amp; Principal</a:t>
            </a:r>
          </a:p>
          <a:p>
            <a:pPr>
              <a:lnSpc>
                <a:spcPct val="85000"/>
              </a:lnSpc>
              <a:spcBef>
                <a:spcPts val="225"/>
              </a:spcBef>
            </a:pPr>
            <a:r>
              <a:rPr lang="en-US" sz="1800" dirty="0" smtClean="0"/>
              <a:t>At least one manual failover required</a:t>
            </a:r>
          </a:p>
          <a:p>
            <a:pPr marL="0" indent="0">
              <a:lnSpc>
                <a:spcPct val="85000"/>
              </a:lnSpc>
              <a:spcBef>
                <a:spcPts val="225"/>
              </a:spcBef>
              <a:buSzPct val="100000"/>
              <a:buFont typeface="Wingdings" charset="2"/>
              <a:buNone/>
            </a:pPr>
            <a:r>
              <a:rPr lang="en-US" sz="1800" dirty="0" smtClean="0"/>
              <a:t>Typical upgrade flow</a:t>
            </a:r>
            <a:endParaRPr lang="en-US" sz="1800" dirty="0"/>
          </a:p>
        </p:txBody>
      </p:sp>
      <p:pic>
        <p:nvPicPr>
          <p:cNvPr id="10" name="Picture 9"/>
          <p:cNvPicPr>
            <a:picLocks noChangeAspect="1"/>
          </p:cNvPicPr>
          <p:nvPr/>
        </p:nvPicPr>
        <p:blipFill>
          <a:blip r:embed="rId2"/>
          <a:stretch>
            <a:fillRect/>
          </a:stretch>
        </p:blipFill>
        <p:spPr>
          <a:xfrm>
            <a:off x="2338795" y="577876"/>
            <a:ext cx="6915150" cy="6591300"/>
          </a:xfrm>
          <a:prstGeom prst="rect">
            <a:avLst/>
          </a:prstGeom>
        </p:spPr>
      </p:pic>
      <p:pic>
        <p:nvPicPr>
          <p:cNvPr id="11" name="Picture 10"/>
          <p:cNvPicPr>
            <a:picLocks noChangeAspect="1"/>
          </p:cNvPicPr>
          <p:nvPr/>
        </p:nvPicPr>
        <p:blipFill>
          <a:blip r:embed="rId3"/>
          <a:stretch>
            <a:fillRect/>
          </a:stretch>
        </p:blipFill>
        <p:spPr>
          <a:xfrm>
            <a:off x="2297539" y="1357712"/>
            <a:ext cx="2162175" cy="5019675"/>
          </a:xfrm>
          <a:prstGeom prst="rect">
            <a:avLst/>
          </a:prstGeom>
        </p:spPr>
      </p:pic>
      <p:pic>
        <p:nvPicPr>
          <p:cNvPr id="12" name="Picture 11"/>
          <p:cNvPicPr>
            <a:picLocks noChangeAspect="1"/>
          </p:cNvPicPr>
          <p:nvPr/>
        </p:nvPicPr>
        <p:blipFill>
          <a:blip r:embed="rId4"/>
          <a:stretch>
            <a:fillRect/>
          </a:stretch>
        </p:blipFill>
        <p:spPr>
          <a:xfrm>
            <a:off x="4490710" y="1371089"/>
            <a:ext cx="2238375" cy="5000625"/>
          </a:xfrm>
          <a:prstGeom prst="rect">
            <a:avLst/>
          </a:prstGeom>
        </p:spPr>
      </p:pic>
      <p:pic>
        <p:nvPicPr>
          <p:cNvPr id="13" name="Picture 12"/>
          <p:cNvPicPr>
            <a:picLocks noChangeAspect="1"/>
          </p:cNvPicPr>
          <p:nvPr/>
        </p:nvPicPr>
        <p:blipFill>
          <a:blip r:embed="rId5"/>
          <a:stretch>
            <a:fillRect/>
          </a:stretch>
        </p:blipFill>
        <p:spPr>
          <a:xfrm>
            <a:off x="6661810" y="1309036"/>
            <a:ext cx="2200275" cy="5076825"/>
          </a:xfrm>
          <a:prstGeom prst="rect">
            <a:avLst/>
          </a:prstGeom>
        </p:spPr>
      </p:pic>
      <p:cxnSp>
        <p:nvCxnSpPr>
          <p:cNvPr id="16" name="Straight Connector 15"/>
          <p:cNvCxnSpPr/>
          <p:nvPr/>
        </p:nvCxnSpPr>
        <p:spPr>
          <a:xfrm>
            <a:off x="2338792" y="6371714"/>
            <a:ext cx="6523293" cy="1414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338795" y="6796008"/>
            <a:ext cx="652329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026909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 calcmode="lin" valueType="num">
                                      <p:cBhvr additive="base">
                                        <p:cTn id="12" dur="500" fill="hold"/>
                                        <p:tgtEl>
                                          <p:spTgt spid="9">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9">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 calcmode="lin" valueType="num">
                                      <p:cBhvr additive="base">
                                        <p:cTn id="1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anim calcmode="lin" valueType="num">
                                      <p:cBhvr additive="base">
                                        <p:cTn id="23" dur="500" fill="hold"/>
                                        <p:tgtEl>
                                          <p:spTgt spid="9">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1000"/>
                                        <p:tgtEl>
                                          <p:spTgt spid="11"/>
                                        </p:tgtEl>
                                      </p:cBhvr>
                                    </p:animEffect>
                                    <p:anim calcmode="lin" valueType="num">
                                      <p:cBhvr>
                                        <p:cTn id="36" dur="1000" fill="hold"/>
                                        <p:tgtEl>
                                          <p:spTgt spid="11"/>
                                        </p:tgtEl>
                                        <p:attrNameLst>
                                          <p:attrName>ppt_x</p:attrName>
                                        </p:attrNameLst>
                                      </p:cBhvr>
                                      <p:tavLst>
                                        <p:tav tm="0">
                                          <p:val>
                                            <p:strVal val="#ppt_x"/>
                                          </p:val>
                                        </p:tav>
                                        <p:tav tm="100000">
                                          <p:val>
                                            <p:strVal val="#ppt_x"/>
                                          </p:val>
                                        </p:tav>
                                      </p:tavLst>
                                    </p:anim>
                                    <p:anim calcmode="lin" valueType="num">
                                      <p:cBhvr>
                                        <p:cTn id="3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1000"/>
                                        <p:tgtEl>
                                          <p:spTgt spid="12"/>
                                        </p:tgtEl>
                                      </p:cBhvr>
                                    </p:animEffect>
                                    <p:anim calcmode="lin" valueType="num">
                                      <p:cBhvr>
                                        <p:cTn id="43" dur="1000" fill="hold"/>
                                        <p:tgtEl>
                                          <p:spTgt spid="12"/>
                                        </p:tgtEl>
                                        <p:attrNameLst>
                                          <p:attrName>ppt_x</p:attrName>
                                        </p:attrNameLst>
                                      </p:cBhvr>
                                      <p:tavLst>
                                        <p:tav tm="0">
                                          <p:val>
                                            <p:strVal val="#ppt_x"/>
                                          </p:val>
                                        </p:tav>
                                        <p:tav tm="100000">
                                          <p:val>
                                            <p:strVal val="#ppt_x"/>
                                          </p:val>
                                        </p:tav>
                                      </p:tavLst>
                                    </p:anim>
                                    <p:anim calcmode="lin" valueType="num">
                                      <p:cBhvr>
                                        <p:cTn id="4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145938"/>
            <a:ext cx="8382000" cy="789653"/>
          </a:xfrm>
        </p:spPr>
        <p:txBody>
          <a:bodyPr>
            <a:normAutofit fontScale="90000"/>
          </a:bodyPr>
          <a:lstStyle/>
          <a:p>
            <a:r>
              <a:rPr lang="en-US" sz="3001" spc="-113" dirty="0">
                <a:ln w="3175">
                  <a:noFill/>
                </a:ln>
                <a:gradFill flip="none" rotWithShape="1">
                  <a:gsLst>
                    <a:gs pos="0">
                      <a:schemeClr val="tx1"/>
                    </a:gs>
                    <a:gs pos="86000">
                      <a:schemeClr val="tx1"/>
                    </a:gs>
                  </a:gsLst>
                  <a:lin ang="5400000" scaled="0"/>
                  <a:tileRect/>
                </a:gradFill>
                <a:ea typeface="+mn-ea"/>
                <a:cs typeface="Arial" charset="0"/>
              </a:rPr>
              <a:t>Additional Upgrade Scenarios</a:t>
            </a:r>
            <a:r>
              <a:rPr lang="en-US" dirty="0" smtClean="0"/>
              <a:t/>
            </a:r>
            <a:br>
              <a:rPr lang="en-US" dirty="0" smtClean="0"/>
            </a:br>
            <a:r>
              <a:rPr lang="en-US" sz="2701" dirty="0" smtClean="0">
                <a:solidFill>
                  <a:schemeClr val="tx2"/>
                </a:solidFill>
              </a:rPr>
              <a:t>Failover </a:t>
            </a:r>
            <a:r>
              <a:rPr lang="en-US" sz="2701" dirty="0">
                <a:solidFill>
                  <a:schemeClr val="tx2"/>
                </a:solidFill>
              </a:rPr>
              <a:t>cluster with mirroring</a:t>
            </a:r>
          </a:p>
        </p:txBody>
      </p:sp>
      <p:sp>
        <p:nvSpPr>
          <p:cNvPr id="28" name="Rectangle 27"/>
          <p:cNvSpPr/>
          <p:nvPr/>
        </p:nvSpPr>
        <p:spPr>
          <a:xfrm>
            <a:off x="1" y="1839817"/>
            <a:ext cx="9144000" cy="3668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Freeform 28"/>
          <p:cNvSpPr/>
          <p:nvPr/>
        </p:nvSpPr>
        <p:spPr>
          <a:xfrm>
            <a:off x="2003324" y="2730483"/>
            <a:ext cx="5412658" cy="885134"/>
          </a:xfrm>
          <a:custGeom>
            <a:avLst/>
            <a:gdLst>
              <a:gd name="connsiteX0" fmla="*/ 0 w 5412658"/>
              <a:gd name="connsiteY0" fmla="*/ 1179871 h 1179871"/>
              <a:gd name="connsiteX1" fmla="*/ 899651 w 5412658"/>
              <a:gd name="connsiteY1" fmla="*/ 29497 h 1179871"/>
              <a:gd name="connsiteX2" fmla="*/ 4144296 w 5412658"/>
              <a:gd name="connsiteY2" fmla="*/ 1002890 h 1179871"/>
              <a:gd name="connsiteX3" fmla="*/ 5412658 w 5412658"/>
              <a:gd name="connsiteY3" fmla="*/ 516194 h 1179871"/>
            </a:gdLst>
            <a:ahLst/>
            <a:cxnLst>
              <a:cxn ang="0">
                <a:pos x="connsiteX0" y="connsiteY0"/>
              </a:cxn>
              <a:cxn ang="0">
                <a:pos x="connsiteX1" y="connsiteY1"/>
              </a:cxn>
              <a:cxn ang="0">
                <a:pos x="connsiteX2" y="connsiteY2"/>
              </a:cxn>
              <a:cxn ang="0">
                <a:pos x="connsiteX3" y="connsiteY3"/>
              </a:cxn>
            </a:cxnLst>
            <a:rect l="l" t="t" r="r" b="b"/>
            <a:pathLst>
              <a:path w="5412658" h="1179871">
                <a:moveTo>
                  <a:pt x="0" y="1179871"/>
                </a:moveTo>
                <a:cubicBezTo>
                  <a:pt x="104467" y="619432"/>
                  <a:pt x="208935" y="58994"/>
                  <a:pt x="899651" y="29497"/>
                </a:cubicBezTo>
                <a:cubicBezTo>
                  <a:pt x="1590367" y="0"/>
                  <a:pt x="3392128" y="921774"/>
                  <a:pt x="4144296" y="1002890"/>
                </a:cubicBezTo>
                <a:cubicBezTo>
                  <a:pt x="4896464" y="1084006"/>
                  <a:pt x="5154561" y="800100"/>
                  <a:pt x="5412658" y="516194"/>
                </a:cubicBezTo>
              </a:path>
            </a:pathLst>
          </a:custGeom>
          <a:solidFill>
            <a:schemeClr val="bg1"/>
          </a:solidFill>
          <a:ln w="31750" cap="rnd">
            <a:solidFill>
              <a:schemeClr val="tx1"/>
            </a:solidFill>
            <a:headEnd type="oval"/>
            <a:tailEnd type="triangle" w="lg" len="lg"/>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0" name="Rounded Rectangle 29"/>
          <p:cNvSpPr/>
          <p:nvPr/>
        </p:nvSpPr>
        <p:spPr>
          <a:xfrm>
            <a:off x="990600" y="2640125"/>
            <a:ext cx="5638800" cy="2858244"/>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1" name="Picture 2" descr="E:\Users\ashammou.ITS\AppData\Local\Microsoft\Windows\Temporary Internet Files\Content.IE5\5UFWJ0G8\MCj04352420000[1].png"/>
          <p:cNvPicPr>
            <a:picLocks noChangeAspect="1" noChangeArrowheads="1"/>
          </p:cNvPicPr>
          <p:nvPr/>
        </p:nvPicPr>
        <p:blipFill>
          <a:blip r:embed="rId3"/>
          <a:srcRect/>
          <a:stretch>
            <a:fillRect/>
          </a:stretch>
        </p:blipFill>
        <p:spPr bwMode="auto">
          <a:xfrm>
            <a:off x="1371601" y="3309907"/>
            <a:ext cx="1066800" cy="2023320"/>
          </a:xfrm>
          <a:prstGeom prst="rect">
            <a:avLst/>
          </a:prstGeom>
          <a:noFill/>
        </p:spPr>
      </p:pic>
      <p:sp>
        <p:nvSpPr>
          <p:cNvPr id="32" name="Freeform 31"/>
          <p:cNvSpPr/>
          <p:nvPr/>
        </p:nvSpPr>
        <p:spPr>
          <a:xfrm>
            <a:off x="2209801" y="4297907"/>
            <a:ext cx="1066800" cy="342990"/>
          </a:xfrm>
          <a:custGeom>
            <a:avLst/>
            <a:gdLst>
              <a:gd name="connsiteX0" fmla="*/ 0 w 1562100"/>
              <a:gd name="connsiteY0" fmla="*/ 688182 h 688182"/>
              <a:gd name="connsiteX1" fmla="*/ 1042988 w 1562100"/>
              <a:gd name="connsiteY1" fmla="*/ 16669 h 688182"/>
              <a:gd name="connsiteX2" fmla="*/ 1485900 w 1562100"/>
              <a:gd name="connsiteY2" fmla="*/ 588169 h 688182"/>
              <a:gd name="connsiteX3" fmla="*/ 1500188 w 1562100"/>
              <a:gd name="connsiteY3" fmla="*/ 559594 h 688182"/>
            </a:gdLst>
            <a:ahLst/>
            <a:cxnLst>
              <a:cxn ang="0">
                <a:pos x="connsiteX0" y="connsiteY0"/>
              </a:cxn>
              <a:cxn ang="0">
                <a:pos x="connsiteX1" y="connsiteY1"/>
              </a:cxn>
              <a:cxn ang="0">
                <a:pos x="connsiteX2" y="connsiteY2"/>
              </a:cxn>
              <a:cxn ang="0">
                <a:pos x="connsiteX3" y="connsiteY3"/>
              </a:cxn>
            </a:cxnLst>
            <a:rect l="l" t="t" r="r" b="b"/>
            <a:pathLst>
              <a:path w="1562100" h="688182">
                <a:moveTo>
                  <a:pt x="0" y="688182"/>
                </a:moveTo>
                <a:cubicBezTo>
                  <a:pt x="397669" y="360760"/>
                  <a:pt x="795338" y="33338"/>
                  <a:pt x="1042988" y="16669"/>
                </a:cubicBezTo>
                <a:cubicBezTo>
                  <a:pt x="1290638" y="0"/>
                  <a:pt x="1409700" y="497682"/>
                  <a:pt x="1485900" y="588169"/>
                </a:cubicBezTo>
                <a:cubicBezTo>
                  <a:pt x="1562100" y="678656"/>
                  <a:pt x="1531144" y="619125"/>
                  <a:pt x="1500188" y="559594"/>
                </a:cubicBezTo>
              </a:path>
            </a:pathLst>
          </a:cu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3" name="Freeform 32"/>
          <p:cNvSpPr/>
          <p:nvPr/>
        </p:nvSpPr>
        <p:spPr>
          <a:xfrm>
            <a:off x="3429001" y="4526566"/>
            <a:ext cx="1219200" cy="590704"/>
          </a:xfrm>
          <a:custGeom>
            <a:avLst/>
            <a:gdLst>
              <a:gd name="connsiteX0" fmla="*/ 0 w 1457325"/>
              <a:gd name="connsiteY0" fmla="*/ 685800 h 1271587"/>
              <a:gd name="connsiteX1" fmla="*/ 957262 w 1457325"/>
              <a:gd name="connsiteY1" fmla="*/ 1157287 h 1271587"/>
              <a:gd name="connsiteX2" fmla="*/ 1457325 w 1457325"/>
              <a:gd name="connsiteY2" fmla="*/ 0 h 1271587"/>
              <a:gd name="connsiteX3" fmla="*/ 1457325 w 1457325"/>
              <a:gd name="connsiteY3" fmla="*/ 0 h 1271587"/>
            </a:gdLst>
            <a:ahLst/>
            <a:cxnLst>
              <a:cxn ang="0">
                <a:pos x="connsiteX0" y="connsiteY0"/>
              </a:cxn>
              <a:cxn ang="0">
                <a:pos x="connsiteX1" y="connsiteY1"/>
              </a:cxn>
              <a:cxn ang="0">
                <a:pos x="connsiteX2" y="connsiteY2"/>
              </a:cxn>
              <a:cxn ang="0">
                <a:pos x="connsiteX3" y="connsiteY3"/>
              </a:cxn>
            </a:cxnLst>
            <a:rect l="l" t="t" r="r" b="b"/>
            <a:pathLst>
              <a:path w="1457325" h="1271587">
                <a:moveTo>
                  <a:pt x="0" y="685800"/>
                </a:moveTo>
                <a:cubicBezTo>
                  <a:pt x="357187" y="978693"/>
                  <a:pt x="714375" y="1271587"/>
                  <a:pt x="957262" y="1157287"/>
                </a:cubicBezTo>
                <a:cubicBezTo>
                  <a:pt x="1200150" y="1042987"/>
                  <a:pt x="1457325" y="0"/>
                  <a:pt x="1457325" y="0"/>
                </a:cubicBezTo>
                <a:lnTo>
                  <a:pt x="1457325" y="0"/>
                </a:lnTo>
              </a:path>
            </a:pathLst>
          </a:cu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4" name="TextBox 33"/>
          <p:cNvSpPr txBox="1"/>
          <p:nvPr/>
        </p:nvSpPr>
        <p:spPr>
          <a:xfrm>
            <a:off x="5410201" y="4983885"/>
            <a:ext cx="1219200" cy="300082"/>
          </a:xfrm>
          <a:prstGeom prst="rect">
            <a:avLst/>
          </a:prstGeom>
          <a:noFill/>
        </p:spPr>
        <p:txBody>
          <a:bodyPr wrap="square" rtlCol="0">
            <a:spAutoFit/>
          </a:bodyPr>
          <a:lstStyle/>
          <a:p>
            <a:r>
              <a:rPr lang="en-US" sz="1350" dirty="0"/>
              <a:t>Passive</a:t>
            </a:r>
          </a:p>
        </p:txBody>
      </p:sp>
      <p:sp>
        <p:nvSpPr>
          <p:cNvPr id="35" name="TextBox 34"/>
          <p:cNvSpPr txBox="1"/>
          <p:nvPr/>
        </p:nvSpPr>
        <p:spPr>
          <a:xfrm>
            <a:off x="1143000" y="4926720"/>
            <a:ext cx="1199322" cy="300082"/>
          </a:xfrm>
          <a:prstGeom prst="rect">
            <a:avLst/>
          </a:prstGeom>
          <a:noFill/>
        </p:spPr>
        <p:txBody>
          <a:bodyPr wrap="square" rtlCol="0">
            <a:spAutoFit/>
          </a:bodyPr>
          <a:lstStyle/>
          <a:p>
            <a:r>
              <a:rPr lang="en-US" sz="1350" dirty="0"/>
              <a:t>Active</a:t>
            </a:r>
          </a:p>
        </p:txBody>
      </p:sp>
      <p:pic>
        <p:nvPicPr>
          <p:cNvPr id="36" name="Picture 2" descr="E:\Users\ashammou.ITS\AppData\Local\Microsoft\Windows\Temporary Internet Files\Content.IE5\5UFWJ0G8\MCj04352420000[1].png"/>
          <p:cNvPicPr>
            <a:picLocks noChangeAspect="1" noChangeArrowheads="1"/>
          </p:cNvPicPr>
          <p:nvPr/>
        </p:nvPicPr>
        <p:blipFill>
          <a:blip r:embed="rId3"/>
          <a:srcRect/>
          <a:stretch>
            <a:fillRect/>
          </a:stretch>
        </p:blipFill>
        <p:spPr bwMode="auto">
          <a:xfrm>
            <a:off x="7315201" y="2405494"/>
            <a:ext cx="1066800" cy="2023320"/>
          </a:xfrm>
          <a:prstGeom prst="rect">
            <a:avLst/>
          </a:prstGeom>
          <a:noFill/>
        </p:spPr>
      </p:pic>
      <p:sp>
        <p:nvSpPr>
          <p:cNvPr id="37" name="TextBox 36"/>
          <p:cNvSpPr txBox="1"/>
          <p:nvPr/>
        </p:nvSpPr>
        <p:spPr>
          <a:xfrm rot="5400000">
            <a:off x="7998663" y="3073274"/>
            <a:ext cx="1257628" cy="276999"/>
          </a:xfrm>
          <a:prstGeom prst="rect">
            <a:avLst/>
          </a:prstGeom>
          <a:noFill/>
        </p:spPr>
        <p:txBody>
          <a:bodyPr wrap="square" rtlCol="0">
            <a:spAutoFit/>
          </a:bodyPr>
          <a:lstStyle/>
          <a:p>
            <a:r>
              <a:rPr lang="en-US" sz="1200" b="1" dirty="0"/>
              <a:t>Mirrored SQL</a:t>
            </a:r>
          </a:p>
        </p:txBody>
      </p:sp>
      <p:sp>
        <p:nvSpPr>
          <p:cNvPr id="38" name="TextBox 37"/>
          <p:cNvSpPr txBox="1"/>
          <p:nvPr/>
        </p:nvSpPr>
        <p:spPr>
          <a:xfrm>
            <a:off x="6096000" y="1839817"/>
            <a:ext cx="2856931" cy="646331"/>
          </a:xfrm>
          <a:prstGeom prst="rect">
            <a:avLst/>
          </a:prstGeom>
          <a:noFill/>
        </p:spPr>
        <p:txBody>
          <a:bodyPr wrap="square" rtlCol="0">
            <a:spAutoFit/>
          </a:bodyPr>
          <a:lstStyle/>
          <a:p>
            <a:r>
              <a:rPr lang="en-US" sz="1200" dirty="0"/>
              <a:t>Step #1:</a:t>
            </a:r>
          </a:p>
          <a:p>
            <a:r>
              <a:rPr lang="en-US" sz="1200" dirty="0"/>
              <a:t>Upgrade to SQL Server 2008 </a:t>
            </a:r>
            <a:r>
              <a:rPr lang="en-US" sz="1200" dirty="0" smtClean="0"/>
              <a:t>R2 or </a:t>
            </a:r>
            <a:r>
              <a:rPr lang="en-US" sz="1200" dirty="0" smtClean="0"/>
              <a:t>2012/2014 </a:t>
            </a:r>
            <a:r>
              <a:rPr lang="en-US" sz="1200" dirty="0"/>
              <a:t>on mirrored instance</a:t>
            </a:r>
          </a:p>
        </p:txBody>
      </p:sp>
      <p:sp>
        <p:nvSpPr>
          <p:cNvPr id="49" name="TextBox 48"/>
          <p:cNvSpPr txBox="1"/>
          <p:nvPr/>
        </p:nvSpPr>
        <p:spPr>
          <a:xfrm>
            <a:off x="2355809" y="1931881"/>
            <a:ext cx="3361328" cy="484748"/>
          </a:xfrm>
          <a:prstGeom prst="rect">
            <a:avLst/>
          </a:prstGeom>
          <a:solidFill>
            <a:schemeClr val="bg1">
              <a:lumMod val="85000"/>
            </a:schemeClr>
          </a:solidFill>
          <a:effectLst>
            <a:innerShdw blurRad="63500" dist="50800" dir="2700000">
              <a:prstClr val="black">
                <a:alpha val="50000"/>
              </a:prstClr>
            </a:innerShdw>
          </a:effectLst>
        </p:spPr>
        <p:txBody>
          <a:bodyPr wrap="square" rtlCol="0">
            <a:spAutoFit/>
          </a:bodyPr>
          <a:lstStyle/>
          <a:p>
            <a:r>
              <a:rPr lang="en-US" sz="1350" dirty="0"/>
              <a:t>Step#2: </a:t>
            </a:r>
            <a:r>
              <a:rPr lang="en-US" sz="1200" dirty="0"/>
              <a:t>Manual Failover to the database mirroring  partner for each database</a:t>
            </a:r>
          </a:p>
        </p:txBody>
      </p:sp>
      <p:sp>
        <p:nvSpPr>
          <p:cNvPr id="50" name="Bent Arrow 49"/>
          <p:cNvSpPr/>
          <p:nvPr/>
        </p:nvSpPr>
        <p:spPr>
          <a:xfrm rot="10800000">
            <a:off x="6885436" y="4376542"/>
            <a:ext cx="1338100" cy="96404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pic>
        <p:nvPicPr>
          <p:cNvPr id="51" name="Picture 2" descr="E:\Users\ashammou.ITS\AppData\Local\Microsoft\Windows\Temporary Internet Files\Content.IE5\5UFWJ0G8\MCj04352420000[1].png"/>
          <p:cNvPicPr>
            <a:picLocks noChangeAspect="1" noChangeArrowheads="1"/>
          </p:cNvPicPr>
          <p:nvPr/>
        </p:nvPicPr>
        <p:blipFill>
          <a:blip r:embed="rId3"/>
          <a:srcRect/>
          <a:stretch>
            <a:fillRect/>
          </a:stretch>
        </p:blipFill>
        <p:spPr bwMode="auto">
          <a:xfrm>
            <a:off x="4495800" y="3733902"/>
            <a:ext cx="990600" cy="1878797"/>
          </a:xfrm>
          <a:prstGeom prst="rect">
            <a:avLst/>
          </a:prstGeom>
          <a:noFill/>
        </p:spPr>
      </p:pic>
      <p:sp>
        <p:nvSpPr>
          <p:cNvPr id="52" name="TextBox 51"/>
          <p:cNvSpPr txBox="1"/>
          <p:nvPr/>
        </p:nvSpPr>
        <p:spPr>
          <a:xfrm>
            <a:off x="7239001" y="3897753"/>
            <a:ext cx="1447800" cy="507831"/>
          </a:xfrm>
          <a:prstGeom prst="rect">
            <a:avLst/>
          </a:prstGeom>
          <a:solidFill>
            <a:schemeClr val="accent2"/>
          </a:solidFill>
        </p:spPr>
        <p:txBody>
          <a:bodyPr wrap="square" rtlCol="0">
            <a:spAutoFit/>
          </a:bodyPr>
          <a:lstStyle/>
          <a:p>
            <a:r>
              <a:rPr lang="en-US" sz="1350" b="1" dirty="0">
                <a:solidFill>
                  <a:schemeClr val="bg1"/>
                </a:solidFill>
              </a:rPr>
              <a:t>Mirroring  suspended</a:t>
            </a:r>
          </a:p>
        </p:txBody>
      </p:sp>
      <p:sp>
        <p:nvSpPr>
          <p:cNvPr id="53" name="TextBox 52"/>
          <p:cNvSpPr txBox="1"/>
          <p:nvPr/>
        </p:nvSpPr>
        <p:spPr>
          <a:xfrm>
            <a:off x="7256092" y="2507742"/>
            <a:ext cx="1295400" cy="715581"/>
          </a:xfrm>
          <a:prstGeom prst="rect">
            <a:avLst/>
          </a:prstGeom>
          <a:noFill/>
        </p:spPr>
        <p:txBody>
          <a:bodyPr wrap="square" rtlCol="0">
            <a:spAutoFit/>
          </a:bodyPr>
          <a:lstStyle/>
          <a:p>
            <a:r>
              <a:rPr lang="en-US" sz="1350" b="1" dirty="0">
                <a:solidFill>
                  <a:srgbClr val="F3AF35"/>
                </a:solidFill>
              </a:rPr>
              <a:t>SQL 2008 </a:t>
            </a:r>
            <a:r>
              <a:rPr lang="en-US" sz="1350" b="1" dirty="0" smtClean="0">
                <a:solidFill>
                  <a:srgbClr val="F3AF35"/>
                </a:solidFill>
              </a:rPr>
              <a:t>R2or </a:t>
            </a:r>
            <a:r>
              <a:rPr lang="en-US" sz="1350" b="1" dirty="0" smtClean="0">
                <a:solidFill>
                  <a:srgbClr val="F3AF35"/>
                </a:solidFill>
              </a:rPr>
              <a:t>2012/2014</a:t>
            </a:r>
            <a:endParaRPr lang="en-US" sz="1350" b="1" dirty="0">
              <a:solidFill>
                <a:srgbClr val="F3AF35"/>
              </a:solidFill>
            </a:endParaRPr>
          </a:p>
        </p:txBody>
      </p:sp>
      <p:sp>
        <p:nvSpPr>
          <p:cNvPr id="54" name="TextBox 53"/>
          <p:cNvSpPr txBox="1"/>
          <p:nvPr/>
        </p:nvSpPr>
        <p:spPr>
          <a:xfrm>
            <a:off x="2819400" y="3268938"/>
            <a:ext cx="2284864" cy="300082"/>
          </a:xfrm>
          <a:prstGeom prst="rect">
            <a:avLst/>
          </a:prstGeom>
          <a:noFill/>
        </p:spPr>
        <p:txBody>
          <a:bodyPr wrap="square" rtlCol="0">
            <a:spAutoFit/>
          </a:bodyPr>
          <a:lstStyle/>
          <a:p>
            <a:r>
              <a:rPr lang="en-US" sz="1350" dirty="0"/>
              <a:t>SQL Server Cluster</a:t>
            </a:r>
          </a:p>
        </p:txBody>
      </p:sp>
      <p:sp>
        <p:nvSpPr>
          <p:cNvPr id="55" name="TextBox 54"/>
          <p:cNvSpPr txBox="1"/>
          <p:nvPr/>
        </p:nvSpPr>
        <p:spPr>
          <a:xfrm rot="5400000">
            <a:off x="8128382" y="3004568"/>
            <a:ext cx="1028968" cy="300082"/>
          </a:xfrm>
          <a:prstGeom prst="rect">
            <a:avLst/>
          </a:prstGeom>
          <a:noFill/>
        </p:spPr>
        <p:txBody>
          <a:bodyPr wrap="square" rtlCol="0">
            <a:spAutoFit/>
          </a:bodyPr>
          <a:lstStyle/>
          <a:p>
            <a:r>
              <a:rPr lang="en-US" sz="1350" dirty="0"/>
              <a:t>Principal</a:t>
            </a:r>
          </a:p>
        </p:txBody>
      </p:sp>
      <p:sp>
        <p:nvSpPr>
          <p:cNvPr id="56" name="16-Point Star 55"/>
          <p:cNvSpPr/>
          <p:nvPr/>
        </p:nvSpPr>
        <p:spPr>
          <a:xfrm>
            <a:off x="509597" y="2182805"/>
            <a:ext cx="1819282" cy="1086133"/>
          </a:xfrm>
          <a:prstGeom prst="star16">
            <a:avLst/>
          </a:prstGeom>
          <a:solidFill>
            <a:srgbClr val="F6AE1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solidFill>
                  <a:schemeClr val="tx1"/>
                </a:solidFill>
              </a:rPr>
              <a:t>SQL</a:t>
            </a:r>
          </a:p>
          <a:p>
            <a:pPr algn="ctr"/>
            <a:r>
              <a:rPr lang="en-US" sz="1350" b="1" dirty="0">
                <a:solidFill>
                  <a:schemeClr val="tx1"/>
                </a:solidFill>
              </a:rPr>
              <a:t>Server 2008 </a:t>
            </a:r>
            <a:r>
              <a:rPr lang="en-US" sz="1350" b="1" dirty="0" smtClean="0">
                <a:solidFill>
                  <a:schemeClr val="tx1"/>
                </a:solidFill>
              </a:rPr>
              <a:t>R2/2012/2014</a:t>
            </a:r>
            <a:endParaRPr lang="en-US" sz="1350" b="1" dirty="0">
              <a:solidFill>
                <a:schemeClr val="tx1"/>
              </a:solidFill>
            </a:endParaRPr>
          </a:p>
        </p:txBody>
      </p:sp>
      <p:sp>
        <p:nvSpPr>
          <p:cNvPr id="57" name="Rectangle 56"/>
          <p:cNvSpPr/>
          <p:nvPr/>
        </p:nvSpPr>
        <p:spPr>
          <a:xfrm>
            <a:off x="7327075" y="3912600"/>
            <a:ext cx="1295400" cy="45731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dirty="0"/>
              <a:t>Mirroring resumed</a:t>
            </a:r>
          </a:p>
        </p:txBody>
      </p:sp>
      <p:sp>
        <p:nvSpPr>
          <p:cNvPr id="58" name="Up Arrow 57"/>
          <p:cNvSpPr/>
          <p:nvPr/>
        </p:nvSpPr>
        <p:spPr>
          <a:xfrm>
            <a:off x="7696201" y="4012082"/>
            <a:ext cx="457200" cy="2286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9" name="Picture 3" descr="E:\Users\ashammou.ITS\Pictures\Microsoft Clip Organizer\j0238951.wmf"/>
          <p:cNvPicPr>
            <a:picLocks noChangeAspect="1" noChangeArrowheads="1"/>
          </p:cNvPicPr>
          <p:nvPr/>
        </p:nvPicPr>
        <p:blipFill>
          <a:blip r:embed="rId4">
            <a:duotone>
              <a:schemeClr val="accent5">
                <a:shade val="45000"/>
                <a:satMod val="135000"/>
              </a:schemeClr>
              <a:prstClr val="white"/>
            </a:duotone>
          </a:blip>
          <a:srcRect/>
          <a:stretch>
            <a:fillRect/>
          </a:stretch>
        </p:blipFill>
        <p:spPr bwMode="auto">
          <a:xfrm>
            <a:off x="7110403" y="4375943"/>
            <a:ext cx="1410335" cy="1000607"/>
          </a:xfrm>
          <a:prstGeom prst="rect">
            <a:avLst/>
          </a:prstGeom>
          <a:noFill/>
        </p:spPr>
      </p:pic>
      <p:pic>
        <p:nvPicPr>
          <p:cNvPr id="60" name="Picture 2" descr="\\sr42windham\ashammou$\My Pictures\DB\database2.gif"/>
          <p:cNvPicPr>
            <a:picLocks noChangeAspect="1" noChangeArrowheads="1"/>
          </p:cNvPicPr>
          <p:nvPr/>
        </p:nvPicPr>
        <p:blipFill>
          <a:blip r:embed="rId5"/>
          <a:srcRect/>
          <a:stretch>
            <a:fillRect/>
          </a:stretch>
        </p:blipFill>
        <p:spPr bwMode="auto">
          <a:xfrm>
            <a:off x="3124201" y="4435102"/>
            <a:ext cx="914400" cy="685979"/>
          </a:xfrm>
          <a:prstGeom prst="rect">
            <a:avLst/>
          </a:prstGeom>
          <a:noFill/>
        </p:spPr>
      </p:pic>
      <p:sp>
        <p:nvSpPr>
          <p:cNvPr id="61" name="Rounded Rectangle 60"/>
          <p:cNvSpPr/>
          <p:nvPr/>
        </p:nvSpPr>
        <p:spPr>
          <a:xfrm>
            <a:off x="2268940" y="3117921"/>
            <a:ext cx="2743200" cy="19436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1" dirty="0">
                <a:solidFill>
                  <a:schemeClr val="tx1"/>
                </a:solidFill>
              </a:rPr>
              <a:t>Step #3:</a:t>
            </a:r>
          </a:p>
          <a:p>
            <a:pPr algn="ctr"/>
            <a:r>
              <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Upgrade Cluster to SQL Server 2008 </a:t>
            </a: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R2 or </a:t>
            </a:r>
            <a:r>
              <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2012/2014</a:t>
            </a: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a:p>
            <a:pPr algn="ctr"/>
            <a:endParaRPr lang="en-US" sz="2101"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62" name="TextBox 61"/>
          <p:cNvSpPr txBox="1"/>
          <p:nvPr/>
        </p:nvSpPr>
        <p:spPr>
          <a:xfrm>
            <a:off x="2407817" y="1953542"/>
            <a:ext cx="3377686" cy="484748"/>
          </a:xfrm>
          <a:prstGeom prst="rect">
            <a:avLst/>
          </a:prstGeom>
          <a:solidFill>
            <a:schemeClr val="bg1">
              <a:lumMod val="85000"/>
            </a:schemeClr>
          </a:solidFill>
          <a:effectLst>
            <a:innerShdw blurRad="63500" dist="50800" dir="2700000">
              <a:prstClr val="black">
                <a:alpha val="50000"/>
              </a:prstClr>
            </a:innerShdw>
          </a:effectLst>
        </p:spPr>
        <p:txBody>
          <a:bodyPr wrap="square" rtlCol="0">
            <a:spAutoFit/>
          </a:bodyPr>
          <a:lstStyle/>
          <a:p>
            <a:r>
              <a:rPr lang="en-US" sz="1350" dirty="0"/>
              <a:t>Step#4: </a:t>
            </a:r>
            <a:r>
              <a:rPr lang="en-US" sz="1200" dirty="0"/>
              <a:t>Manual Failover to the database mirroring  partner for each database</a:t>
            </a:r>
          </a:p>
        </p:txBody>
      </p:sp>
      <p:sp>
        <p:nvSpPr>
          <p:cNvPr id="39" name="Slide Number Placeholder 4"/>
          <p:cNvSpPr txBox="1">
            <a:spLocks/>
          </p:cNvSpPr>
          <p:nvPr/>
        </p:nvSpPr>
        <p:spPr>
          <a:xfrm>
            <a:off x="7002464" y="5728696"/>
            <a:ext cx="917575" cy="181022"/>
          </a:xfrm>
          <a:prstGeom prst="rect">
            <a:avLst/>
          </a:prstGeom>
        </p:spPr>
        <p:txBody>
          <a:bodyPr/>
          <a:lstStyle/>
          <a:p>
            <a:pPr defTabSz="685955">
              <a:defRPr/>
            </a:pPr>
            <a:fld id="{799F4AB0-6E97-4470-AC1C-6EB32C8426DF}" type="slidenum">
              <a:rPr lang="en-US" sz="1350"/>
              <a:pPr defTabSz="685955">
                <a:defRPr/>
              </a:pPr>
              <a:t>36</a:t>
            </a:fld>
            <a:endParaRPr lang="en-US" sz="1350" dirty="0"/>
          </a:p>
        </p:txBody>
      </p:sp>
    </p:spTree>
    <p:extLst>
      <p:ext uri="{BB962C8B-B14F-4D97-AF65-F5344CB8AC3E}">
        <p14:creationId xmlns:p14="http://schemas.microsoft.com/office/powerpoint/2010/main" val="377834374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6"/>
                                        </p:tgtEl>
                                      </p:cBhvr>
                                    </p:animEffect>
                                    <p:animScale>
                                      <p:cBhvr>
                                        <p:cTn id="7" dur="250" autoRev="1" fill="hold"/>
                                        <p:tgtEl>
                                          <p:spTgt spid="3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20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iterate type="lt">
                                    <p:tmPct val="0"/>
                                  </p:iterate>
                                  <p:childTnLst>
                                    <p:set>
                                      <p:cBhvr>
                                        <p:cTn id="16" dur="1" fill="hold">
                                          <p:stCondLst>
                                            <p:cond delay="0"/>
                                          </p:stCondLst>
                                        </p:cTn>
                                        <p:tgtEl>
                                          <p:spTgt spid="53"/>
                                        </p:tgtEl>
                                        <p:attrNameLst>
                                          <p:attrName>style.visibility</p:attrName>
                                        </p:attrNameLst>
                                      </p:cBhvr>
                                      <p:to>
                                        <p:strVal val="visible"/>
                                      </p:to>
                                    </p:set>
                                    <p:anim calcmode="lin" valueType="num">
                                      <p:cBhvr additive="base">
                                        <p:cTn id="17" dur="500" fill="hold"/>
                                        <p:tgtEl>
                                          <p:spTgt spid="53"/>
                                        </p:tgtEl>
                                        <p:attrNameLst>
                                          <p:attrName>ppt_x</p:attrName>
                                        </p:attrNameLst>
                                      </p:cBhvr>
                                      <p:tavLst>
                                        <p:tav tm="0">
                                          <p:val>
                                            <p:strVal val="#ppt_x"/>
                                          </p:val>
                                        </p:tav>
                                        <p:tav tm="100000">
                                          <p:val>
                                            <p:strVal val="#ppt_x"/>
                                          </p:val>
                                        </p:tav>
                                      </p:tavLst>
                                    </p:anim>
                                    <p:anim calcmode="lin" valueType="num">
                                      <p:cBhvr additive="base">
                                        <p:cTn id="1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1" presetClass="entr" presetSubtype="0" fill="hold" grpId="0" nodeType="click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770" decel="100000"/>
                                        <p:tgtEl>
                                          <p:spTgt spid="49"/>
                                        </p:tgtEl>
                                      </p:cBhvr>
                                    </p:animEffect>
                                    <p:animScale>
                                      <p:cBhvr>
                                        <p:cTn id="24" dur="770" decel="100000"/>
                                        <p:tgtEl>
                                          <p:spTgt spid="49"/>
                                        </p:tgtEl>
                                      </p:cBhvr>
                                      <p:from x="10000" y="10000"/>
                                      <p:to x="200000" y="450000"/>
                                    </p:animScale>
                                    <p:animScale>
                                      <p:cBhvr>
                                        <p:cTn id="25" dur="1230" accel="100000" fill="hold">
                                          <p:stCondLst>
                                            <p:cond delay="770"/>
                                          </p:stCondLst>
                                        </p:cTn>
                                        <p:tgtEl>
                                          <p:spTgt spid="49"/>
                                        </p:tgtEl>
                                      </p:cBhvr>
                                      <p:from x="200000" y="450000"/>
                                      <p:to x="100000" y="100000"/>
                                    </p:animScale>
                                    <p:set>
                                      <p:cBhvr>
                                        <p:cTn id="26" dur="770" fill="hold"/>
                                        <p:tgtEl>
                                          <p:spTgt spid="49"/>
                                        </p:tgtEl>
                                        <p:attrNameLst>
                                          <p:attrName>ppt_x</p:attrName>
                                        </p:attrNameLst>
                                      </p:cBhvr>
                                      <p:to>
                                        <p:strVal val="(0.5)"/>
                                      </p:to>
                                    </p:set>
                                    <p:anim from="(0.5)" to="(#ppt_x)" calcmode="lin" valueType="num">
                                      <p:cBhvr>
                                        <p:cTn id="27" dur="1230" accel="100000" fill="hold">
                                          <p:stCondLst>
                                            <p:cond delay="770"/>
                                          </p:stCondLst>
                                        </p:cTn>
                                        <p:tgtEl>
                                          <p:spTgt spid="49"/>
                                        </p:tgtEl>
                                        <p:attrNameLst>
                                          <p:attrName>ppt_x</p:attrName>
                                        </p:attrNameLst>
                                      </p:cBhvr>
                                    </p:anim>
                                    <p:set>
                                      <p:cBhvr>
                                        <p:cTn id="28" dur="770" fill="hold"/>
                                        <p:tgtEl>
                                          <p:spTgt spid="49"/>
                                        </p:tgtEl>
                                        <p:attrNameLst>
                                          <p:attrName>ppt_y</p:attrName>
                                        </p:attrNameLst>
                                      </p:cBhvr>
                                      <p:to>
                                        <p:strVal val="(#ppt_y+0.4)"/>
                                      </p:to>
                                    </p:set>
                                    <p:anim from="(#ppt_y+0.4)" to="(#ppt_y)" calcmode="lin" valueType="num">
                                      <p:cBhvr>
                                        <p:cTn id="29" dur="1230" accel="100000" fill="hold">
                                          <p:stCondLst>
                                            <p:cond delay="770"/>
                                          </p:stCondLst>
                                        </p:cTn>
                                        <p:tgtEl>
                                          <p:spTgt spid="49"/>
                                        </p:tgtEl>
                                        <p:attrNameLst>
                                          <p:attrName>ppt_y</p:attrName>
                                        </p:attrNameLst>
                                      </p:cBhvr>
                                    </p:anim>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2000"/>
                                        <p:tgtEl>
                                          <p:spTgt spid="5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xit" presetSubtype="4" fill="hold" grpId="0" nodeType="clickEffect">
                                  <p:stCondLst>
                                    <p:cond delay="0"/>
                                  </p:stCondLst>
                                  <p:childTnLst>
                                    <p:animEffect transition="out" filter="wipe(down)">
                                      <p:cBhvr>
                                        <p:cTn id="37" dur="500"/>
                                        <p:tgtEl>
                                          <p:spTgt spid="37"/>
                                        </p:tgtEl>
                                      </p:cBhvr>
                                    </p:animEffect>
                                    <p:set>
                                      <p:cBhvr>
                                        <p:cTn id="38" dur="1" fill="hold">
                                          <p:stCondLst>
                                            <p:cond delay="499"/>
                                          </p:stCondLst>
                                        </p:cTn>
                                        <p:tgtEl>
                                          <p:spTgt spid="37"/>
                                        </p:tgtEl>
                                        <p:attrNameLst>
                                          <p:attrName>style.visibility</p:attrName>
                                        </p:attrNameLst>
                                      </p:cBhvr>
                                      <p:to>
                                        <p:strVal val="hidden"/>
                                      </p:to>
                                    </p:set>
                                  </p:childTnLst>
                                </p:cTn>
                              </p:par>
                              <p:par>
                                <p:cTn id="39" presetID="47"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1000"/>
                                        <p:tgtEl>
                                          <p:spTgt spid="55"/>
                                        </p:tgtEl>
                                      </p:cBhvr>
                                    </p:animEffect>
                                    <p:anim calcmode="lin" valueType="num">
                                      <p:cBhvr>
                                        <p:cTn id="42" dur="1000" fill="hold"/>
                                        <p:tgtEl>
                                          <p:spTgt spid="55"/>
                                        </p:tgtEl>
                                        <p:attrNameLst>
                                          <p:attrName>ppt_x</p:attrName>
                                        </p:attrNameLst>
                                      </p:cBhvr>
                                      <p:tavLst>
                                        <p:tav tm="0">
                                          <p:val>
                                            <p:strVal val="#ppt_x"/>
                                          </p:val>
                                        </p:tav>
                                        <p:tav tm="100000">
                                          <p:val>
                                            <p:strVal val="#ppt_x"/>
                                          </p:val>
                                        </p:tav>
                                      </p:tavLst>
                                    </p:anim>
                                    <p:anim calcmode="lin" valueType="num">
                                      <p:cBhvr>
                                        <p:cTn id="43"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51" presetClass="entr" presetSubtype="0" fill="hold" grpId="0" nodeType="click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770" decel="100000"/>
                                        <p:tgtEl>
                                          <p:spTgt spid="61"/>
                                        </p:tgtEl>
                                      </p:cBhvr>
                                    </p:animEffect>
                                    <p:animScale>
                                      <p:cBhvr>
                                        <p:cTn id="49" dur="770" decel="100000"/>
                                        <p:tgtEl>
                                          <p:spTgt spid="61"/>
                                        </p:tgtEl>
                                      </p:cBhvr>
                                      <p:from x="10000" y="10000"/>
                                      <p:to x="200000" y="450000"/>
                                    </p:animScale>
                                    <p:animScale>
                                      <p:cBhvr>
                                        <p:cTn id="50" dur="1230" accel="100000" fill="hold">
                                          <p:stCondLst>
                                            <p:cond delay="770"/>
                                          </p:stCondLst>
                                        </p:cTn>
                                        <p:tgtEl>
                                          <p:spTgt spid="61"/>
                                        </p:tgtEl>
                                      </p:cBhvr>
                                      <p:from x="200000" y="450000"/>
                                      <p:to x="100000" y="100000"/>
                                    </p:animScale>
                                    <p:set>
                                      <p:cBhvr>
                                        <p:cTn id="51" dur="770" fill="hold"/>
                                        <p:tgtEl>
                                          <p:spTgt spid="61"/>
                                        </p:tgtEl>
                                        <p:attrNameLst>
                                          <p:attrName>ppt_x</p:attrName>
                                        </p:attrNameLst>
                                      </p:cBhvr>
                                      <p:to>
                                        <p:strVal val="(0.5)"/>
                                      </p:to>
                                    </p:set>
                                    <p:anim from="(0.5)" to="(#ppt_x)" calcmode="lin" valueType="num">
                                      <p:cBhvr>
                                        <p:cTn id="52" dur="1230" accel="100000" fill="hold">
                                          <p:stCondLst>
                                            <p:cond delay="770"/>
                                          </p:stCondLst>
                                        </p:cTn>
                                        <p:tgtEl>
                                          <p:spTgt spid="61"/>
                                        </p:tgtEl>
                                        <p:attrNameLst>
                                          <p:attrName>ppt_x</p:attrName>
                                        </p:attrNameLst>
                                      </p:cBhvr>
                                    </p:anim>
                                    <p:set>
                                      <p:cBhvr>
                                        <p:cTn id="53" dur="770" fill="hold"/>
                                        <p:tgtEl>
                                          <p:spTgt spid="61"/>
                                        </p:tgtEl>
                                        <p:attrNameLst>
                                          <p:attrName>ppt_y</p:attrName>
                                        </p:attrNameLst>
                                      </p:cBhvr>
                                      <p:to>
                                        <p:strVal val="(#ppt_y+0.4)"/>
                                      </p:to>
                                    </p:set>
                                    <p:anim from="(#ppt_y+0.4)" to="(#ppt_y)" calcmode="lin" valueType="num">
                                      <p:cBhvr>
                                        <p:cTn id="54" dur="1230" accel="100000" fill="hold">
                                          <p:stCondLst>
                                            <p:cond delay="770"/>
                                          </p:stCondLst>
                                        </p:cTn>
                                        <p:tgtEl>
                                          <p:spTgt spid="61"/>
                                        </p:tgtEl>
                                        <p:attrNameLst>
                                          <p:attrName>ppt_y</p:attrName>
                                        </p:attrNameLst>
                                      </p:cBhvr>
                                    </p:anim>
                                  </p:childTnLst>
                                </p:cTn>
                              </p:par>
                              <p:par>
                                <p:cTn id="55" presetID="10"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fade">
                                      <p:cBhvr>
                                        <p:cTn id="57" dur="2000"/>
                                        <p:tgtEl>
                                          <p:spTgt spid="58"/>
                                        </p:tgtEl>
                                      </p:cBhvr>
                                    </p:animEffect>
                                  </p:childTnLst>
                                </p:cTn>
                              </p:par>
                              <p:par>
                                <p:cTn id="58" presetID="10" presetClass="exit" presetSubtype="0" fill="hold" grpId="1" nodeType="withEffect">
                                  <p:stCondLst>
                                    <p:cond delay="0"/>
                                  </p:stCondLst>
                                  <p:childTnLst>
                                    <p:animEffect transition="out" filter="fade">
                                      <p:cBhvr>
                                        <p:cTn id="59" dur="2000"/>
                                        <p:tgtEl>
                                          <p:spTgt spid="49"/>
                                        </p:tgtEl>
                                      </p:cBhvr>
                                    </p:animEffect>
                                    <p:set>
                                      <p:cBhvr>
                                        <p:cTn id="60" dur="1" fill="hold">
                                          <p:stCondLst>
                                            <p:cond delay="1999"/>
                                          </p:stCondLst>
                                        </p:cTn>
                                        <p:tgtEl>
                                          <p:spTgt spid="49"/>
                                        </p:tgtEl>
                                        <p:attrNameLst>
                                          <p:attrName>style.visibility</p:attrName>
                                        </p:attrNameLst>
                                      </p:cBhvr>
                                      <p:to>
                                        <p:strVal val="hidden"/>
                                      </p:to>
                                    </p:set>
                                  </p:childTnLst>
                                </p:cTn>
                              </p:par>
                              <p:par>
                                <p:cTn id="61" presetID="10" presetClass="exit" presetSubtype="0" fill="hold" grpId="0" nodeType="withEffect">
                                  <p:stCondLst>
                                    <p:cond delay="0"/>
                                  </p:stCondLst>
                                  <p:childTnLst>
                                    <p:animEffect transition="out" filter="fade">
                                      <p:cBhvr>
                                        <p:cTn id="62" dur="2000"/>
                                        <p:tgtEl>
                                          <p:spTgt spid="29"/>
                                        </p:tgtEl>
                                      </p:cBhvr>
                                    </p:animEffect>
                                    <p:set>
                                      <p:cBhvr>
                                        <p:cTn id="63" dur="1" fill="hold">
                                          <p:stCondLst>
                                            <p:cond delay="1999"/>
                                          </p:stCondLst>
                                        </p:cTn>
                                        <p:tgtEl>
                                          <p:spTgt spid="2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2000"/>
                                        <p:tgtEl>
                                          <p:spTgt spid="52"/>
                                        </p:tgtEl>
                                      </p:cBhvr>
                                    </p:animEffect>
                                    <p:set>
                                      <p:cBhvr>
                                        <p:cTn id="66" dur="1" fill="hold">
                                          <p:stCondLst>
                                            <p:cond delay="1999"/>
                                          </p:stCondLst>
                                        </p:cTn>
                                        <p:tgtEl>
                                          <p:spTgt spid="5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52" presetClass="entr" presetSubtype="0"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animScale>
                                      <p:cBhvr>
                                        <p:cTn id="71" dur="1000" decel="50000" fill="hold">
                                          <p:stCondLst>
                                            <p:cond delay="0"/>
                                          </p:stCondLst>
                                        </p:cTn>
                                        <p:tgtEl>
                                          <p:spTgt spid="5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2" dur="1000" decel="50000" fill="hold">
                                          <p:stCondLst>
                                            <p:cond delay="0"/>
                                          </p:stCondLst>
                                        </p:cTn>
                                        <p:tgtEl>
                                          <p:spTgt spid="56"/>
                                        </p:tgtEl>
                                        <p:attrNameLst>
                                          <p:attrName>ppt_x</p:attrName>
                                          <p:attrName>ppt_y</p:attrName>
                                        </p:attrNameLst>
                                      </p:cBhvr>
                                    </p:animMotion>
                                    <p:animEffect transition="in" filter="fade">
                                      <p:cBhvr>
                                        <p:cTn id="73" dur="1000"/>
                                        <p:tgtEl>
                                          <p:spTgt spid="5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fade">
                                      <p:cBhvr>
                                        <p:cTn id="76" dur="2000"/>
                                        <p:tgtEl>
                                          <p:spTgt spid="57"/>
                                        </p:tgtEl>
                                      </p:cBhvr>
                                    </p:animEffect>
                                  </p:childTnLst>
                                </p:cTn>
                              </p:par>
                              <p:par>
                                <p:cTn id="77" presetID="10" presetClass="entr" presetSubtype="0" fill="hold" grpId="1" nodeType="withEffect">
                                  <p:stCondLst>
                                    <p:cond delay="0"/>
                                  </p:stCondLst>
                                  <p:childTnLst>
                                    <p:set>
                                      <p:cBhvr>
                                        <p:cTn id="78" dur="1" fill="hold">
                                          <p:stCondLst>
                                            <p:cond delay="0"/>
                                          </p:stCondLst>
                                        </p:cTn>
                                        <p:tgtEl>
                                          <p:spTgt spid="50"/>
                                        </p:tgtEl>
                                        <p:attrNameLst>
                                          <p:attrName>style.visibility</p:attrName>
                                        </p:attrNameLst>
                                      </p:cBhvr>
                                      <p:to>
                                        <p:strVal val="visible"/>
                                      </p:to>
                                    </p:set>
                                    <p:animEffect transition="in" filter="fade">
                                      <p:cBhvr>
                                        <p:cTn id="79" dur="2000"/>
                                        <p:tgtEl>
                                          <p:spTgt spid="50"/>
                                        </p:tgtEl>
                                      </p:cBhvr>
                                    </p:animEffect>
                                  </p:childTnLst>
                                </p:cTn>
                              </p:par>
                              <p:par>
                                <p:cTn id="80" presetID="10" presetClass="exit" presetSubtype="0" fill="hold" nodeType="withEffect">
                                  <p:stCondLst>
                                    <p:cond delay="0"/>
                                  </p:stCondLst>
                                  <p:childTnLst>
                                    <p:animEffect transition="out" filter="fade">
                                      <p:cBhvr>
                                        <p:cTn id="81" dur="2000"/>
                                        <p:tgtEl>
                                          <p:spTgt spid="59"/>
                                        </p:tgtEl>
                                      </p:cBhvr>
                                    </p:animEffect>
                                    <p:set>
                                      <p:cBhvr>
                                        <p:cTn id="82" dur="1" fill="hold">
                                          <p:stCondLst>
                                            <p:cond delay="1999"/>
                                          </p:stCondLst>
                                        </p:cTn>
                                        <p:tgtEl>
                                          <p:spTgt spid="59"/>
                                        </p:tgtEl>
                                        <p:attrNameLst>
                                          <p:attrName>style.visibility</p:attrName>
                                        </p:attrNameLst>
                                      </p:cBhvr>
                                      <p:to>
                                        <p:strVal val="hidden"/>
                                      </p:to>
                                    </p:set>
                                  </p:childTnLst>
                                </p:cTn>
                              </p:par>
                              <p:par>
                                <p:cTn id="83" presetID="10" presetClass="exit" presetSubtype="0" fill="hold" grpId="1" nodeType="withEffect">
                                  <p:stCondLst>
                                    <p:cond delay="0"/>
                                  </p:stCondLst>
                                  <p:childTnLst>
                                    <p:animEffect transition="out" filter="fade">
                                      <p:cBhvr>
                                        <p:cTn id="84" dur="2000"/>
                                        <p:tgtEl>
                                          <p:spTgt spid="58"/>
                                        </p:tgtEl>
                                      </p:cBhvr>
                                    </p:animEffect>
                                    <p:set>
                                      <p:cBhvr>
                                        <p:cTn id="85" dur="1" fill="hold">
                                          <p:stCondLst>
                                            <p:cond delay="1999"/>
                                          </p:stCondLst>
                                        </p:cTn>
                                        <p:tgtEl>
                                          <p:spTgt spid="58"/>
                                        </p:tgtEl>
                                        <p:attrNameLst>
                                          <p:attrName>style.visibility</p:attrName>
                                        </p:attrNameLst>
                                      </p:cBhvr>
                                      <p:to>
                                        <p:strVal val="hidden"/>
                                      </p:to>
                                    </p:set>
                                  </p:childTnLst>
                                </p:cTn>
                              </p:par>
                              <p:par>
                                <p:cTn id="86" presetID="10" presetClass="exit" presetSubtype="0" fill="hold" grpId="1" nodeType="withEffect">
                                  <p:stCondLst>
                                    <p:cond delay="0"/>
                                  </p:stCondLst>
                                  <p:childTnLst>
                                    <p:animEffect transition="out" filter="fade">
                                      <p:cBhvr>
                                        <p:cTn id="87" dur="2000"/>
                                        <p:tgtEl>
                                          <p:spTgt spid="61"/>
                                        </p:tgtEl>
                                      </p:cBhvr>
                                    </p:animEffect>
                                    <p:set>
                                      <p:cBhvr>
                                        <p:cTn id="88" dur="1" fill="hold">
                                          <p:stCondLst>
                                            <p:cond delay="1999"/>
                                          </p:stCondLst>
                                        </p:cTn>
                                        <p:tgtEl>
                                          <p:spTgt spid="6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51" presetClass="entr" presetSubtype="0" fill="hold" grpId="0" nodeType="clickEffect">
                                  <p:stCondLst>
                                    <p:cond delay="0"/>
                                  </p:stCondLst>
                                  <p:childTnLst>
                                    <p:set>
                                      <p:cBhvr>
                                        <p:cTn id="92" dur="1" fill="hold">
                                          <p:stCondLst>
                                            <p:cond delay="0"/>
                                          </p:stCondLst>
                                        </p:cTn>
                                        <p:tgtEl>
                                          <p:spTgt spid="62"/>
                                        </p:tgtEl>
                                        <p:attrNameLst>
                                          <p:attrName>style.visibility</p:attrName>
                                        </p:attrNameLst>
                                      </p:cBhvr>
                                      <p:to>
                                        <p:strVal val="visible"/>
                                      </p:to>
                                    </p:set>
                                    <p:animEffect transition="in" filter="fade">
                                      <p:cBhvr>
                                        <p:cTn id="93" dur="770" decel="100000"/>
                                        <p:tgtEl>
                                          <p:spTgt spid="62"/>
                                        </p:tgtEl>
                                      </p:cBhvr>
                                    </p:animEffect>
                                    <p:animScale>
                                      <p:cBhvr>
                                        <p:cTn id="94" dur="770" decel="100000"/>
                                        <p:tgtEl>
                                          <p:spTgt spid="62"/>
                                        </p:tgtEl>
                                      </p:cBhvr>
                                      <p:from x="10000" y="10000"/>
                                      <p:to x="200000" y="450000"/>
                                    </p:animScale>
                                    <p:animScale>
                                      <p:cBhvr>
                                        <p:cTn id="95" dur="1230" accel="100000" fill="hold">
                                          <p:stCondLst>
                                            <p:cond delay="770"/>
                                          </p:stCondLst>
                                        </p:cTn>
                                        <p:tgtEl>
                                          <p:spTgt spid="62"/>
                                        </p:tgtEl>
                                      </p:cBhvr>
                                      <p:from x="200000" y="450000"/>
                                      <p:to x="100000" y="100000"/>
                                    </p:animScale>
                                    <p:set>
                                      <p:cBhvr>
                                        <p:cTn id="96" dur="770" fill="hold"/>
                                        <p:tgtEl>
                                          <p:spTgt spid="62"/>
                                        </p:tgtEl>
                                        <p:attrNameLst>
                                          <p:attrName>ppt_x</p:attrName>
                                        </p:attrNameLst>
                                      </p:cBhvr>
                                      <p:to>
                                        <p:strVal val="(0.5)"/>
                                      </p:to>
                                    </p:set>
                                    <p:anim from="(0.5)" to="(#ppt_x)" calcmode="lin" valueType="num">
                                      <p:cBhvr>
                                        <p:cTn id="97" dur="1230" accel="100000" fill="hold">
                                          <p:stCondLst>
                                            <p:cond delay="770"/>
                                          </p:stCondLst>
                                        </p:cTn>
                                        <p:tgtEl>
                                          <p:spTgt spid="62"/>
                                        </p:tgtEl>
                                        <p:attrNameLst>
                                          <p:attrName>ppt_x</p:attrName>
                                        </p:attrNameLst>
                                      </p:cBhvr>
                                    </p:anim>
                                    <p:set>
                                      <p:cBhvr>
                                        <p:cTn id="98" dur="770" fill="hold"/>
                                        <p:tgtEl>
                                          <p:spTgt spid="62"/>
                                        </p:tgtEl>
                                        <p:attrNameLst>
                                          <p:attrName>ppt_y</p:attrName>
                                        </p:attrNameLst>
                                      </p:cBhvr>
                                      <p:to>
                                        <p:strVal val="(#ppt_y+0.4)"/>
                                      </p:to>
                                    </p:set>
                                    <p:anim from="(#ppt_y+0.4)" to="(#ppt_y)" calcmode="lin" valueType="num">
                                      <p:cBhvr>
                                        <p:cTn id="99" dur="1230" accel="100000" fill="hold">
                                          <p:stCondLst>
                                            <p:cond delay="770"/>
                                          </p:stCondLst>
                                        </p:cTn>
                                        <p:tgtEl>
                                          <p:spTgt spid="62"/>
                                        </p:tgtEl>
                                        <p:attrNameLst>
                                          <p:attrName>ppt_y</p:attrName>
                                        </p:attrNameLst>
                                      </p:cBhvr>
                                    </p:anim>
                                  </p:childTnLst>
                                </p:cTn>
                              </p:par>
                            </p:childTnLst>
                          </p:cTn>
                        </p:par>
                      </p:childTnLst>
                    </p:cTn>
                  </p:par>
                  <p:par>
                    <p:cTn id="100" fill="hold">
                      <p:stCondLst>
                        <p:cond delay="indefinite"/>
                      </p:stCondLst>
                      <p:childTnLst>
                        <p:par>
                          <p:cTn id="101" fill="hold">
                            <p:stCondLst>
                              <p:cond delay="0"/>
                            </p:stCondLst>
                            <p:childTnLst>
                              <p:par>
                                <p:cTn id="102" presetID="0" presetClass="path" presetSubtype="0" accel="50000" decel="50000" fill="hold" grpId="1" nodeType="clickEffect">
                                  <p:stCondLst>
                                    <p:cond delay="0"/>
                                  </p:stCondLst>
                                  <p:childTnLst>
                                    <p:animMotion origin="layout" path="M -0.01198 0.00069 C -0.26215 -0.0331 -0.51232 -0.06667 -0.65243 -0.05949 C -0.79253 -0.05232 -0.82639 0.00139 -0.85243 0.04375 C -0.87847 0.08611 -0.81614 0.16944 -0.80885 0.19444 " pathEditMode="relative" rAng="0" ptsTypes="aaaA">
                                      <p:cBhvr>
                                        <p:cTn id="103" dur="2000" fill="hold"/>
                                        <p:tgtEl>
                                          <p:spTgt spid="55"/>
                                        </p:tgtEl>
                                        <p:attrNameLst>
                                          <p:attrName>ppt_x</p:attrName>
                                          <p:attrName>ppt_y</p:attrName>
                                        </p:attrNameLst>
                                      </p:cBhvr>
                                      <p:rCtr x="-43300" y="6300"/>
                                    </p:animMotion>
                                  </p:childTnLst>
                                </p:cTn>
                              </p:par>
                              <p:par>
                                <p:cTn id="104" presetID="27" presetClass="emph" presetSubtype="0" fill="hold" grpId="0" nodeType="withEffect">
                                  <p:stCondLst>
                                    <p:cond delay="0"/>
                                  </p:stCondLst>
                                  <p:childTnLst>
                                    <p:animClr clrSpc="rgb" dir="cw">
                                      <p:cBhvr override="childStyle">
                                        <p:cTn id="105" dur="250" autoRev="1" fill="hold"/>
                                        <p:tgtEl>
                                          <p:spTgt spid="50"/>
                                        </p:tgtEl>
                                        <p:attrNameLst>
                                          <p:attrName>style.color</p:attrName>
                                        </p:attrNameLst>
                                      </p:cBhvr>
                                      <p:to>
                                        <a:schemeClr val="bg1"/>
                                      </p:to>
                                    </p:animClr>
                                    <p:animClr clrSpc="rgb" dir="cw">
                                      <p:cBhvr>
                                        <p:cTn id="106" dur="250" autoRev="1" fill="hold"/>
                                        <p:tgtEl>
                                          <p:spTgt spid="50"/>
                                        </p:tgtEl>
                                        <p:attrNameLst>
                                          <p:attrName>fillcolor</p:attrName>
                                        </p:attrNameLst>
                                      </p:cBhvr>
                                      <p:to>
                                        <a:schemeClr val="bg1"/>
                                      </p:to>
                                    </p:animClr>
                                    <p:set>
                                      <p:cBhvr>
                                        <p:cTn id="107" dur="250" autoRev="1" fill="hold"/>
                                        <p:tgtEl>
                                          <p:spTgt spid="50"/>
                                        </p:tgtEl>
                                        <p:attrNameLst>
                                          <p:attrName>fill.type</p:attrName>
                                        </p:attrNameLst>
                                      </p:cBhvr>
                                      <p:to>
                                        <p:strVal val="solid"/>
                                      </p:to>
                                    </p:set>
                                    <p:set>
                                      <p:cBhvr>
                                        <p:cTn id="108" dur="250" autoRev="1" fill="hold"/>
                                        <p:tgtEl>
                                          <p:spTgt spid="50"/>
                                        </p:tgtEl>
                                        <p:attrNameLst>
                                          <p:attrName>fill.on</p:attrName>
                                        </p:attrNameLst>
                                      </p:cBhvr>
                                      <p:to>
                                        <p:strVal val="true"/>
                                      </p:to>
                                    </p:set>
                                  </p:childTnLst>
                                </p:cTn>
                              </p:par>
                              <p:par>
                                <p:cTn id="109" presetID="10" presetClass="entr" presetSubtype="0" fill="hold" grpId="1" nodeType="with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7" grpId="0"/>
      <p:bldP spid="38" grpId="0"/>
      <p:bldP spid="49" grpId="0" animBg="1"/>
      <p:bldP spid="49" grpId="1" animBg="1"/>
      <p:bldP spid="50" grpId="0" animBg="1"/>
      <p:bldP spid="50" grpId="1" animBg="1"/>
      <p:bldP spid="52" grpId="0" animBg="1"/>
      <p:bldP spid="52" grpId="1" animBg="1"/>
      <p:bldP spid="53" grpId="0"/>
      <p:bldP spid="55" grpId="0"/>
      <p:bldP spid="55" grpId="1"/>
      <p:bldP spid="56" grpId="0" animBg="1"/>
      <p:bldP spid="57" grpId="0" animBg="1"/>
      <p:bldP spid="58" grpId="0" animBg="1"/>
      <p:bldP spid="58" grpId="1" animBg="1"/>
      <p:bldP spid="61" grpId="0" animBg="1"/>
      <p:bldP spid="61" grpId="1" animBg="1"/>
      <p:bldP spid="62"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2277" name="Rectangle 5"/>
          <p:cNvSpPr>
            <a:spLocks noGrp="1" noChangeArrowheads="1"/>
          </p:cNvSpPr>
          <p:nvPr>
            <p:ph type="title"/>
          </p:nvPr>
        </p:nvSpPr>
        <p:spPr>
          <a:xfrm>
            <a:off x="525380" y="264245"/>
            <a:ext cx="8382000" cy="415607"/>
          </a:xfrm>
        </p:spPr>
        <p:txBody>
          <a:bodyPr>
            <a:normAutofit fontScale="90000"/>
          </a:bodyPr>
          <a:lstStyle/>
          <a:p>
            <a:r>
              <a:rPr lang="en-US" dirty="0"/>
              <a:t>Upgrading </a:t>
            </a:r>
            <a:r>
              <a:rPr lang="en-US" dirty="0" smtClean="0"/>
              <a:t>Analysis</a:t>
            </a:r>
            <a:r>
              <a:rPr lang="en-US" baseline="0" dirty="0" smtClean="0"/>
              <a:t> Services</a:t>
            </a:r>
            <a:endParaRPr lang="en-US" sz="2701" dirty="0">
              <a:solidFill>
                <a:schemeClr val="tx2"/>
              </a:solidFill>
            </a:endParaRPr>
          </a:p>
        </p:txBody>
      </p:sp>
      <p:sp>
        <p:nvSpPr>
          <p:cNvPr id="822278" name="Rectangle 6"/>
          <p:cNvSpPr>
            <a:spLocks noGrp="1" noChangeArrowheads="1"/>
          </p:cNvSpPr>
          <p:nvPr>
            <p:ph idx="1"/>
          </p:nvPr>
        </p:nvSpPr>
        <p:spPr>
          <a:xfrm>
            <a:off x="381001" y="1601008"/>
            <a:ext cx="8382000" cy="937424"/>
          </a:xfrm>
        </p:spPr>
        <p:txBody>
          <a:bodyPr>
            <a:normAutofit fontScale="92500"/>
          </a:bodyPr>
          <a:lstStyle/>
          <a:p>
            <a:r>
              <a:rPr lang="en-US" sz="2101" dirty="0"/>
              <a:t>Upgrade 2005 to 2</a:t>
            </a:r>
            <a:r>
              <a:rPr lang="en-US" sz="2101" dirty="0">
                <a:sym typeface="Wingdings" pitchFamily="2" charset="2"/>
              </a:rPr>
              <a:t>008 – Either an in-place or side-by-side upgrade</a:t>
            </a:r>
          </a:p>
          <a:p>
            <a:r>
              <a:rPr lang="en-US" sz="2101" dirty="0" smtClean="0">
                <a:sym typeface="Wingdings" pitchFamily="2" charset="2"/>
              </a:rPr>
              <a:t>Analysis </a:t>
            </a:r>
            <a:r>
              <a:rPr lang="en-US" sz="2101" dirty="0">
                <a:sym typeface="Wingdings" pitchFamily="2" charset="2"/>
              </a:rPr>
              <a:t>Services Migration Wizard is recommended</a:t>
            </a:r>
          </a:p>
        </p:txBody>
      </p:sp>
      <p:sp>
        <p:nvSpPr>
          <p:cNvPr id="5" name="Slide Number Placeholder 4"/>
          <p:cNvSpPr>
            <a:spLocks noGrp="1"/>
          </p:cNvSpPr>
          <p:nvPr>
            <p:ph type="sldNum" sz="quarter" idx="4294967295"/>
          </p:nvPr>
        </p:nvSpPr>
        <p:spPr>
          <a:xfrm>
            <a:off x="8226426" y="5728696"/>
            <a:ext cx="917575" cy="181022"/>
          </a:xfrm>
          <a:prstGeom prst="rect">
            <a:avLst/>
          </a:prstGeom>
        </p:spPr>
        <p:txBody>
          <a:bodyPr/>
          <a:lstStyle/>
          <a:p>
            <a:fld id="{2791517A-6D79-4580-9B07-02C7527EA558}" type="slidenum">
              <a:rPr lang="en-US"/>
              <a:pPr/>
              <a:t>37</a:t>
            </a:fld>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056" y="2274984"/>
            <a:ext cx="6652944" cy="3728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Explosion 2 1"/>
          <p:cNvSpPr/>
          <p:nvPr/>
        </p:nvSpPr>
        <p:spPr>
          <a:xfrm>
            <a:off x="-198347" y="3351102"/>
            <a:ext cx="4162770" cy="3034202"/>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6"/>
          <p:cNvSpPr txBox="1">
            <a:spLocks noChangeArrowheads="1"/>
          </p:cNvSpPr>
          <p:nvPr/>
        </p:nvSpPr>
        <p:spPr>
          <a:xfrm>
            <a:off x="400879" y="4401635"/>
            <a:ext cx="3084443" cy="11620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rgbClr val="474947"/>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rgbClr val="474947"/>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rgbClr val="474947"/>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rgbClr val="47494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101" dirty="0" smtClean="0">
                <a:solidFill>
                  <a:schemeClr val="bg1"/>
                </a:solidFill>
                <a:sym typeface="Wingdings" pitchFamily="2" charset="2"/>
              </a:rPr>
              <a:t>SSAS2012 Upgrade only to Multi-dimensional instance</a:t>
            </a:r>
            <a:endParaRPr lang="en-US" sz="2101" dirty="0">
              <a:solidFill>
                <a:schemeClr val="bg1"/>
              </a:solidFill>
              <a:sym typeface="Wingdings" pitchFamily="2" charset="2"/>
            </a:endParaRPr>
          </a:p>
        </p:txBody>
      </p:sp>
      <p:sp>
        <p:nvSpPr>
          <p:cNvPr id="8" name="Explosion 2 7"/>
          <p:cNvSpPr/>
          <p:nvPr/>
        </p:nvSpPr>
        <p:spPr>
          <a:xfrm>
            <a:off x="2820534" y="3950974"/>
            <a:ext cx="4162770" cy="3034202"/>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Install a new SSAS Tabular Model instance</a:t>
            </a:r>
            <a:endParaRPr lang="en-US" dirty="0"/>
          </a:p>
        </p:txBody>
      </p:sp>
    </p:spTree>
    <p:extLst>
      <p:ext uri="{BB962C8B-B14F-4D97-AF65-F5344CB8AC3E}">
        <p14:creationId xmlns:p14="http://schemas.microsoft.com/office/powerpoint/2010/main" val="243486078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500" fill="hold"/>
                                        <p:tgtEl>
                                          <p:spTgt spid="1026"/>
                                        </p:tgtEl>
                                        <p:attrNameLst>
                                          <p:attrName>ppt_w</p:attrName>
                                        </p:attrNameLst>
                                      </p:cBhvr>
                                      <p:tavLst>
                                        <p:tav tm="0">
                                          <p:val>
                                            <p:fltVal val="0"/>
                                          </p:val>
                                        </p:tav>
                                        <p:tav tm="100000">
                                          <p:val>
                                            <p:strVal val="#ppt_w"/>
                                          </p:val>
                                        </p:tav>
                                      </p:tavLst>
                                    </p:anim>
                                    <p:anim calcmode="lin" valueType="num">
                                      <p:cBhvr>
                                        <p:cTn id="8" dur="500" fill="hold"/>
                                        <p:tgtEl>
                                          <p:spTgt spid="1026"/>
                                        </p:tgtEl>
                                        <p:attrNameLst>
                                          <p:attrName>ppt_h</p:attrName>
                                        </p:attrNameLst>
                                      </p:cBhvr>
                                      <p:tavLst>
                                        <p:tav tm="0">
                                          <p:val>
                                            <p:fltVal val="0"/>
                                          </p:val>
                                        </p:tav>
                                        <p:tav tm="100000">
                                          <p:val>
                                            <p:strVal val="#ppt_h"/>
                                          </p:val>
                                        </p:tav>
                                      </p:tavLst>
                                    </p:anim>
                                    <p:animEffect transition="in" filter="fade">
                                      <p:cBhvr>
                                        <p:cTn id="9" dur="500"/>
                                        <p:tgtEl>
                                          <p:spTgt spid="102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929794" name="Rectangle 2"/>
          <p:cNvSpPr>
            <a:spLocks noGrp="1" noChangeArrowheads="1"/>
          </p:cNvSpPr>
          <p:nvPr>
            <p:ph type="title"/>
          </p:nvPr>
        </p:nvSpPr>
        <p:spPr/>
        <p:txBody>
          <a:bodyPr>
            <a:normAutofit fontScale="90000"/>
          </a:bodyPr>
          <a:lstStyle/>
          <a:p>
            <a:r>
              <a:rPr lang="en-US" dirty="0"/>
              <a:t>Upgrading </a:t>
            </a:r>
            <a:r>
              <a:rPr lang="en-US" dirty="0" smtClean="0"/>
              <a:t>Reporting Services (RS)</a:t>
            </a:r>
            <a:endParaRPr lang="en-US" sz="2701" dirty="0">
              <a:solidFill>
                <a:schemeClr val="tx2"/>
              </a:solidFill>
            </a:endParaRPr>
          </a:p>
        </p:txBody>
      </p:sp>
      <p:sp>
        <p:nvSpPr>
          <p:cNvPr id="8" name="Text Placeholder 7"/>
          <p:cNvSpPr>
            <a:spLocks noGrp="1"/>
          </p:cNvSpPr>
          <p:nvPr>
            <p:ph type="body" sz="quarter" idx="10"/>
          </p:nvPr>
        </p:nvSpPr>
        <p:spPr>
          <a:xfrm>
            <a:off x="381001" y="837998"/>
            <a:ext cx="8382000" cy="5390524"/>
          </a:xfrm>
        </p:spPr>
        <p:txBody>
          <a:bodyPr>
            <a:normAutofit fontScale="77500" lnSpcReduction="20000"/>
          </a:bodyPr>
          <a:lstStyle/>
          <a:p>
            <a:r>
              <a:rPr lang="en-US" dirty="0" smtClean="0"/>
              <a:t>Database engine and Reporting Services components</a:t>
            </a:r>
          </a:p>
          <a:p>
            <a:pPr lvl="1"/>
            <a:r>
              <a:rPr lang="en-US" dirty="0" smtClean="0"/>
              <a:t>RS components can be upgraded without database engine</a:t>
            </a:r>
          </a:p>
          <a:p>
            <a:pPr lvl="1"/>
            <a:r>
              <a:rPr lang="en-US" dirty="0" smtClean="0"/>
              <a:t>RS DB schema will be updated</a:t>
            </a:r>
          </a:p>
          <a:p>
            <a:r>
              <a:rPr lang="en-GB" dirty="0" smtClean="0"/>
              <a:t>Upgrade support to SQL </a:t>
            </a:r>
            <a:r>
              <a:rPr lang="en-GB" dirty="0"/>
              <a:t>Server </a:t>
            </a:r>
            <a:r>
              <a:rPr lang="en-GB" dirty="0" smtClean="0"/>
              <a:t>2012:</a:t>
            </a:r>
          </a:p>
          <a:p>
            <a:pPr lvl="1"/>
            <a:r>
              <a:rPr lang="en-GB" dirty="0" smtClean="0"/>
              <a:t>SQL </a:t>
            </a:r>
            <a:r>
              <a:rPr lang="en-GB" dirty="0"/>
              <a:t>Server 2005 Reporting Services SP4.</a:t>
            </a:r>
          </a:p>
          <a:p>
            <a:pPr lvl="1"/>
            <a:r>
              <a:rPr lang="en-GB" dirty="0"/>
              <a:t>SQL Server 2008 Reporting Services SP2.</a:t>
            </a:r>
          </a:p>
          <a:p>
            <a:pPr lvl="1"/>
            <a:r>
              <a:rPr lang="en-GB" dirty="0"/>
              <a:t>SQL Server 2008 R2 Reporting Services SP1</a:t>
            </a:r>
            <a:r>
              <a:rPr lang="en-GB" dirty="0" smtClean="0"/>
              <a:t>.</a:t>
            </a:r>
          </a:p>
          <a:p>
            <a:r>
              <a:rPr lang="en-GB" dirty="0"/>
              <a:t>Known upgrade issues:</a:t>
            </a:r>
          </a:p>
          <a:p>
            <a:pPr lvl="1"/>
            <a:r>
              <a:rPr lang="en-GB" dirty="0"/>
              <a:t>SSRS 2012 - No support for earlier versions of the Reporting Services WMI provider. </a:t>
            </a:r>
            <a:endParaRPr lang="en-US" dirty="0"/>
          </a:p>
          <a:p>
            <a:pPr marL="457200" lvl="1" indent="0">
              <a:buNone/>
            </a:pPr>
            <a:endParaRPr lang="en-GB" dirty="0" smtClean="0"/>
          </a:p>
          <a:p>
            <a:r>
              <a:rPr lang="en-GB" sz="3200" dirty="0">
                <a:solidFill>
                  <a:schemeClr val="tx1"/>
                </a:solidFill>
              </a:rPr>
              <a:t>In-place upgrade is not supported from one </a:t>
            </a:r>
            <a:r>
              <a:rPr lang="en-GB" sz="3200" b="1" dirty="0">
                <a:solidFill>
                  <a:schemeClr val="tx1"/>
                </a:solidFill>
              </a:rPr>
              <a:t>mode</a:t>
            </a:r>
            <a:r>
              <a:rPr lang="en-GB" sz="3200" dirty="0">
                <a:solidFill>
                  <a:schemeClr val="tx1"/>
                </a:solidFill>
              </a:rPr>
              <a:t> of Reporting Services server to another.</a:t>
            </a:r>
            <a:endParaRPr lang="en-GB" dirty="0" smtClean="0"/>
          </a:p>
          <a:p>
            <a:pPr lvl="1"/>
            <a:r>
              <a:rPr lang="en-GB" dirty="0" smtClean="0"/>
              <a:t>See </a:t>
            </a:r>
            <a:r>
              <a:rPr lang="en-GB" dirty="0">
                <a:hlinkClick r:id="rId3"/>
              </a:rPr>
              <a:t>http://msdn.microsoft.com/en-us/library/ms143747(v=sql.110).aspx</a:t>
            </a:r>
            <a:endParaRPr lang="en-GB" dirty="0"/>
          </a:p>
          <a:p>
            <a:endParaRPr lang="en-GB" dirty="0" smtClean="0"/>
          </a:p>
        </p:txBody>
      </p:sp>
      <p:sp>
        <p:nvSpPr>
          <p:cNvPr id="5" name="Slide Number Placeholder 4"/>
          <p:cNvSpPr>
            <a:spLocks noGrp="1"/>
          </p:cNvSpPr>
          <p:nvPr>
            <p:ph type="sldNum" sz="quarter" idx="4294967295"/>
          </p:nvPr>
        </p:nvSpPr>
        <p:spPr>
          <a:xfrm>
            <a:off x="8226426" y="5728696"/>
            <a:ext cx="917575" cy="181022"/>
          </a:xfrm>
          <a:prstGeom prst="rect">
            <a:avLst/>
          </a:prstGeom>
        </p:spPr>
        <p:txBody>
          <a:bodyPr/>
          <a:lstStyle/>
          <a:p>
            <a:fld id="{AAF48072-1117-4D31-9FF1-7F246E6235AD}" type="slidenum">
              <a:rPr lang="en-US"/>
              <a:pPr/>
              <a:t>38</a:t>
            </a:fld>
            <a:endParaRPr lang="en-US" dirty="0"/>
          </a:p>
        </p:txBody>
      </p:sp>
      <p:sp>
        <p:nvSpPr>
          <p:cNvPr id="2" name="Cloud Callout 1"/>
          <p:cNvSpPr/>
          <p:nvPr/>
        </p:nvSpPr>
        <p:spPr>
          <a:xfrm>
            <a:off x="5732824" y="3285975"/>
            <a:ext cx="3030177" cy="2054219"/>
          </a:xfrm>
          <a:prstGeom prst="cloud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chemeClr val="tx1"/>
                </a:solidFill>
              </a:rPr>
              <a:t>For </a:t>
            </a:r>
            <a:r>
              <a:rPr lang="en-GB" sz="1600" dirty="0">
                <a:solidFill>
                  <a:schemeClr val="tx1"/>
                </a:solidFill>
              </a:rPr>
              <a:t>example, you cannot upgrade a Native Mode report </a:t>
            </a:r>
            <a:r>
              <a:rPr lang="en-GB" sz="1600" dirty="0" smtClean="0">
                <a:solidFill>
                  <a:schemeClr val="tx1"/>
                </a:solidFill>
              </a:rPr>
              <a:t>server </a:t>
            </a:r>
            <a:r>
              <a:rPr lang="en-GB" sz="1600" dirty="0">
                <a:solidFill>
                  <a:schemeClr val="tx1"/>
                </a:solidFill>
              </a:rPr>
              <a:t>to a SharePoint mode report server. </a:t>
            </a:r>
            <a:endParaRPr lang="en-GB" sz="1600" dirty="0" smtClean="0">
              <a:solidFill>
                <a:schemeClr val="tx1"/>
              </a:solidFill>
            </a:endParaRPr>
          </a:p>
        </p:txBody>
      </p:sp>
    </p:spTree>
    <p:extLst>
      <p:ext uri="{BB962C8B-B14F-4D97-AF65-F5344CB8AC3E}">
        <p14:creationId xmlns:p14="http://schemas.microsoft.com/office/powerpoint/2010/main" val="312586790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fad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fade">
                                      <p:cBhvr>
                                        <p:cTn id="25" dur="500"/>
                                        <p:tgtEl>
                                          <p:spTgt spid="8">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xEl>
                                              <p:pRg st="5" end="5"/>
                                            </p:txEl>
                                          </p:spTgt>
                                        </p:tgtEl>
                                        <p:attrNameLst>
                                          <p:attrName>style.visibility</p:attrName>
                                        </p:attrNameLst>
                                      </p:cBhvr>
                                      <p:to>
                                        <p:strVal val="visible"/>
                                      </p:to>
                                    </p:set>
                                    <p:animEffect transition="in" filter="fade">
                                      <p:cBhvr>
                                        <p:cTn id="28" dur="500"/>
                                        <p:tgtEl>
                                          <p:spTgt spid="8">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animEffect transition="in" filter="fade">
                                      <p:cBhvr>
                                        <p:cTn id="31" dur="500"/>
                                        <p:tgtEl>
                                          <p:spTgt spid="8">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8">
                                            <p:txEl>
                                              <p:pRg st="7" end="7"/>
                                            </p:txEl>
                                          </p:spTgt>
                                        </p:tgtEl>
                                        <p:attrNameLst>
                                          <p:attrName>style.visibility</p:attrName>
                                        </p:attrNameLst>
                                      </p:cBhvr>
                                      <p:to>
                                        <p:strVal val="visible"/>
                                      </p:to>
                                    </p:set>
                                    <p:animEffect transition="in" filter="fade">
                                      <p:cBhvr>
                                        <p:cTn id="36" dur="500"/>
                                        <p:tgtEl>
                                          <p:spTgt spid="8">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animEffect transition="in" filter="fade">
                                      <p:cBhvr>
                                        <p:cTn id="39" dur="500"/>
                                        <p:tgtEl>
                                          <p:spTgt spid="8">
                                            <p:txEl>
                                              <p:pRg st="8" end="8"/>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txEl>
                                              <p:pRg st="10" end="10"/>
                                            </p:txEl>
                                          </p:spTgt>
                                        </p:tgtEl>
                                        <p:attrNameLst>
                                          <p:attrName>style.visibility</p:attrName>
                                        </p:attrNameLst>
                                      </p:cBhvr>
                                      <p:to>
                                        <p:strVal val="visible"/>
                                      </p:to>
                                    </p:set>
                                    <p:animEffect transition="in" filter="fade">
                                      <p:cBhvr>
                                        <p:cTn id="44" dur="500"/>
                                        <p:tgtEl>
                                          <p:spTgt spid="8">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xEl>
                                              <p:pRg st="11" end="11"/>
                                            </p:txEl>
                                          </p:spTgt>
                                        </p:tgtEl>
                                        <p:attrNameLst>
                                          <p:attrName>style.visibility</p:attrName>
                                        </p:attrNameLst>
                                      </p:cBhvr>
                                      <p:to>
                                        <p:strVal val="visible"/>
                                      </p:to>
                                    </p:set>
                                    <p:animEffect transition="in" filter="fade">
                                      <p:cBhvr>
                                        <p:cTn id="47" dur="500"/>
                                        <p:tgtEl>
                                          <p:spTgt spid="8">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1000"/>
                                        <p:tgtEl>
                                          <p:spTgt spid="2"/>
                                        </p:tgtEl>
                                      </p:cBhvr>
                                    </p:animEffect>
                                    <p:anim calcmode="lin" valueType="num">
                                      <p:cBhvr>
                                        <p:cTn id="53" dur="1000" fill="hold"/>
                                        <p:tgtEl>
                                          <p:spTgt spid="2"/>
                                        </p:tgtEl>
                                        <p:attrNameLst>
                                          <p:attrName>ppt_x</p:attrName>
                                        </p:attrNameLst>
                                      </p:cBhvr>
                                      <p:tavLst>
                                        <p:tav tm="0">
                                          <p:val>
                                            <p:strVal val="#ppt_x"/>
                                          </p:val>
                                        </p:tav>
                                        <p:tav tm="100000">
                                          <p:val>
                                            <p:strVal val="#ppt_x"/>
                                          </p:val>
                                        </p:tav>
                                      </p:tavLst>
                                    </p:anim>
                                    <p:anim calcmode="lin" valueType="num">
                                      <p:cBhvr>
                                        <p:cTn id="5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0818" name="Rectangle 2"/>
          <p:cNvSpPr>
            <a:spLocks noGrp="1" noChangeArrowheads="1"/>
          </p:cNvSpPr>
          <p:nvPr>
            <p:ph type="title"/>
          </p:nvPr>
        </p:nvSpPr>
        <p:spPr>
          <a:xfrm>
            <a:off x="382243" y="222132"/>
            <a:ext cx="8382000" cy="789653"/>
          </a:xfrm>
        </p:spPr>
        <p:txBody>
          <a:bodyPr>
            <a:normAutofit/>
          </a:bodyPr>
          <a:lstStyle/>
          <a:p>
            <a:r>
              <a:rPr lang="en-US" dirty="0"/>
              <a:t>Upgrading </a:t>
            </a:r>
            <a:r>
              <a:rPr lang="en-US" dirty="0" smtClean="0"/>
              <a:t>DTS and/to SSIS</a:t>
            </a:r>
            <a:endParaRPr lang="en-US" sz="2701" dirty="0">
              <a:solidFill>
                <a:schemeClr val="tx2"/>
              </a:solidFill>
            </a:endParaRPr>
          </a:p>
        </p:txBody>
      </p:sp>
      <p:sp>
        <p:nvSpPr>
          <p:cNvPr id="930820" name="Rectangle 4"/>
          <p:cNvSpPr>
            <a:spLocks noGrp="1" noChangeArrowheads="1"/>
          </p:cNvSpPr>
          <p:nvPr>
            <p:ph idx="1"/>
          </p:nvPr>
        </p:nvSpPr>
        <p:spPr>
          <a:xfrm>
            <a:off x="382243" y="1382031"/>
            <a:ext cx="8382000" cy="4872995"/>
          </a:xfrm>
        </p:spPr>
        <p:txBody>
          <a:bodyPr>
            <a:noAutofit/>
          </a:bodyPr>
          <a:lstStyle/>
          <a:p>
            <a:r>
              <a:rPr lang="en-US" sz="2400" dirty="0"/>
              <a:t>DTS is </a:t>
            </a:r>
            <a:r>
              <a:rPr lang="en-US" sz="2400" dirty="0" smtClean="0"/>
              <a:t>deprecated (2008 R2)</a:t>
            </a:r>
            <a:endParaRPr lang="en-US" sz="2400" dirty="0"/>
          </a:p>
          <a:p>
            <a:pPr lvl="1"/>
            <a:r>
              <a:rPr lang="en-US" sz="2000" dirty="0"/>
              <a:t>SQL Server 2005/2008 still includes DTS functionality, but </a:t>
            </a:r>
            <a:r>
              <a:rPr lang="en-US" sz="2000" dirty="0" smtClean="0"/>
              <a:t>SQL Server 2012 is not</a:t>
            </a:r>
          </a:p>
          <a:p>
            <a:pPr lvl="1"/>
            <a:endParaRPr lang="en-US" sz="2000" dirty="0"/>
          </a:p>
          <a:p>
            <a:r>
              <a:rPr lang="en-US" sz="2400" dirty="0"/>
              <a:t>DTS upgrade </a:t>
            </a:r>
            <a:r>
              <a:rPr lang="en-US" sz="2400" dirty="0" smtClean="0"/>
              <a:t>o</a:t>
            </a:r>
            <a:r>
              <a:rPr lang="en-US" sz="2400" dirty="0"/>
              <a:t>ptions:</a:t>
            </a:r>
          </a:p>
          <a:p>
            <a:pPr lvl="1"/>
            <a:r>
              <a:rPr lang="en-US" sz="2000" dirty="0"/>
              <a:t>Migration DTS packages to SSIS</a:t>
            </a:r>
          </a:p>
          <a:p>
            <a:pPr lvl="2"/>
            <a:r>
              <a:rPr lang="en-US" sz="2000" dirty="0" smtClean="0"/>
              <a:t>DTS Migration Wizard (DTSMigrationWizard.exe)</a:t>
            </a:r>
          </a:p>
          <a:p>
            <a:pPr lvl="2"/>
            <a:r>
              <a:rPr lang="en-US" sz="2000" dirty="0" smtClean="0"/>
              <a:t>3</a:t>
            </a:r>
            <a:r>
              <a:rPr lang="en-US" sz="2000" baseline="30000" dirty="0" smtClean="0"/>
              <a:t>rd</a:t>
            </a:r>
            <a:r>
              <a:rPr lang="en-US" sz="2000" dirty="0" smtClean="0"/>
              <a:t> party tools available, such as </a:t>
            </a:r>
            <a:r>
              <a:rPr lang="en-US" sz="2000" dirty="0" smtClean="0">
                <a:hlinkClick r:id="rId2"/>
              </a:rPr>
              <a:t>www.dtsxchange.com</a:t>
            </a:r>
            <a:endParaRPr lang="en-US" sz="2000" dirty="0"/>
          </a:p>
          <a:p>
            <a:pPr lvl="1"/>
            <a:r>
              <a:rPr lang="en-US" sz="2000" dirty="0" smtClean="0"/>
              <a:t>Continue to run DTS packages using the DTS runtime</a:t>
            </a:r>
          </a:p>
          <a:p>
            <a:pPr lvl="2"/>
            <a:r>
              <a:rPr lang="en-US" sz="2000" dirty="0" smtClean="0"/>
              <a:t>No design/runtime support on 64-bit or 32-bit on IA64</a:t>
            </a:r>
          </a:p>
          <a:p>
            <a:pPr lvl="1"/>
            <a:r>
              <a:rPr lang="en-US" sz="2000" dirty="0"/>
              <a:t>Incorporate DTS package into SSIS packages</a:t>
            </a:r>
          </a:p>
          <a:p>
            <a:r>
              <a:rPr lang="en-US" sz="2400" dirty="0"/>
              <a:t>SSIS </a:t>
            </a:r>
            <a:r>
              <a:rPr lang="en-US" sz="2000" dirty="0"/>
              <a:t>use the SSIS package upgrade Wizard</a:t>
            </a:r>
          </a:p>
        </p:txBody>
      </p:sp>
      <p:sp>
        <p:nvSpPr>
          <p:cNvPr id="5" name="Slide Number Placeholder 4"/>
          <p:cNvSpPr>
            <a:spLocks noGrp="1"/>
          </p:cNvSpPr>
          <p:nvPr>
            <p:ph type="sldNum" sz="quarter" idx="4294967295"/>
          </p:nvPr>
        </p:nvSpPr>
        <p:spPr>
          <a:xfrm>
            <a:off x="8226426" y="5728696"/>
            <a:ext cx="917575" cy="181022"/>
          </a:xfrm>
          <a:prstGeom prst="rect">
            <a:avLst/>
          </a:prstGeom>
        </p:spPr>
        <p:txBody>
          <a:bodyPr/>
          <a:lstStyle/>
          <a:p>
            <a:fld id="{54B32601-8C05-46C0-A18F-E2FD2CBE6D16}" type="slidenum">
              <a:rPr lang="en-US"/>
              <a:pPr/>
              <a:t>39</a:t>
            </a:fld>
            <a:endParaRPr lang="en-US"/>
          </a:p>
        </p:txBody>
      </p:sp>
    </p:spTree>
    <p:extLst>
      <p:ext uri="{BB962C8B-B14F-4D97-AF65-F5344CB8AC3E}">
        <p14:creationId xmlns:p14="http://schemas.microsoft.com/office/powerpoint/2010/main" val="116638154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0820">
                                            <p:txEl>
                                              <p:pRg st="0" end="0"/>
                                            </p:txEl>
                                          </p:spTgt>
                                        </p:tgtEl>
                                        <p:attrNameLst>
                                          <p:attrName>style.visibility</p:attrName>
                                        </p:attrNameLst>
                                      </p:cBhvr>
                                      <p:to>
                                        <p:strVal val="visible"/>
                                      </p:to>
                                    </p:set>
                                    <p:animEffect transition="in" filter="fade">
                                      <p:cBhvr>
                                        <p:cTn id="7" dur="500"/>
                                        <p:tgtEl>
                                          <p:spTgt spid="93082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30820">
                                            <p:txEl>
                                              <p:pRg st="1" end="1"/>
                                            </p:txEl>
                                          </p:spTgt>
                                        </p:tgtEl>
                                        <p:attrNameLst>
                                          <p:attrName>style.visibility</p:attrName>
                                        </p:attrNameLst>
                                      </p:cBhvr>
                                      <p:to>
                                        <p:strVal val="visible"/>
                                      </p:to>
                                    </p:set>
                                    <p:animEffect transition="in" filter="fade">
                                      <p:cBhvr>
                                        <p:cTn id="10" dur="500"/>
                                        <p:tgtEl>
                                          <p:spTgt spid="93082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30820">
                                            <p:txEl>
                                              <p:pRg st="3" end="3"/>
                                            </p:txEl>
                                          </p:spTgt>
                                        </p:tgtEl>
                                        <p:attrNameLst>
                                          <p:attrName>style.visibility</p:attrName>
                                        </p:attrNameLst>
                                      </p:cBhvr>
                                      <p:to>
                                        <p:strVal val="visible"/>
                                      </p:to>
                                    </p:set>
                                    <p:animEffect transition="in" filter="fade">
                                      <p:cBhvr>
                                        <p:cTn id="15" dur="500"/>
                                        <p:tgtEl>
                                          <p:spTgt spid="930820">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30820">
                                            <p:txEl>
                                              <p:pRg st="4" end="4"/>
                                            </p:txEl>
                                          </p:spTgt>
                                        </p:tgtEl>
                                        <p:attrNameLst>
                                          <p:attrName>style.visibility</p:attrName>
                                        </p:attrNameLst>
                                      </p:cBhvr>
                                      <p:to>
                                        <p:strVal val="visible"/>
                                      </p:to>
                                    </p:set>
                                    <p:animEffect transition="in" filter="fade">
                                      <p:cBhvr>
                                        <p:cTn id="20" dur="500"/>
                                        <p:tgtEl>
                                          <p:spTgt spid="930820">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0820">
                                            <p:txEl>
                                              <p:pRg st="5" end="5"/>
                                            </p:txEl>
                                          </p:spTgt>
                                        </p:tgtEl>
                                        <p:attrNameLst>
                                          <p:attrName>style.visibility</p:attrName>
                                        </p:attrNameLst>
                                      </p:cBhvr>
                                      <p:to>
                                        <p:strVal val="visible"/>
                                      </p:to>
                                    </p:set>
                                    <p:animEffect transition="in" filter="fade">
                                      <p:cBhvr>
                                        <p:cTn id="23" dur="500"/>
                                        <p:tgtEl>
                                          <p:spTgt spid="930820">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30820">
                                            <p:txEl>
                                              <p:pRg st="6" end="6"/>
                                            </p:txEl>
                                          </p:spTgt>
                                        </p:tgtEl>
                                        <p:attrNameLst>
                                          <p:attrName>style.visibility</p:attrName>
                                        </p:attrNameLst>
                                      </p:cBhvr>
                                      <p:to>
                                        <p:strVal val="visible"/>
                                      </p:to>
                                    </p:set>
                                    <p:animEffect transition="in" filter="fade">
                                      <p:cBhvr>
                                        <p:cTn id="26" dur="500"/>
                                        <p:tgtEl>
                                          <p:spTgt spid="930820">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30820">
                                            <p:txEl>
                                              <p:pRg st="7" end="7"/>
                                            </p:txEl>
                                          </p:spTgt>
                                        </p:tgtEl>
                                        <p:attrNameLst>
                                          <p:attrName>style.visibility</p:attrName>
                                        </p:attrNameLst>
                                      </p:cBhvr>
                                      <p:to>
                                        <p:strVal val="visible"/>
                                      </p:to>
                                    </p:set>
                                    <p:animEffect transition="in" filter="fade">
                                      <p:cBhvr>
                                        <p:cTn id="31" dur="500"/>
                                        <p:tgtEl>
                                          <p:spTgt spid="930820">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30820">
                                            <p:txEl>
                                              <p:pRg st="8" end="8"/>
                                            </p:txEl>
                                          </p:spTgt>
                                        </p:tgtEl>
                                        <p:attrNameLst>
                                          <p:attrName>style.visibility</p:attrName>
                                        </p:attrNameLst>
                                      </p:cBhvr>
                                      <p:to>
                                        <p:strVal val="visible"/>
                                      </p:to>
                                    </p:set>
                                    <p:animEffect transition="in" filter="fade">
                                      <p:cBhvr>
                                        <p:cTn id="36" dur="500"/>
                                        <p:tgtEl>
                                          <p:spTgt spid="930820">
                                            <p:txEl>
                                              <p:pRg st="8" end="8"/>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30820">
                                            <p:txEl>
                                              <p:pRg st="9" end="9"/>
                                            </p:txEl>
                                          </p:spTgt>
                                        </p:tgtEl>
                                        <p:attrNameLst>
                                          <p:attrName>style.visibility</p:attrName>
                                        </p:attrNameLst>
                                      </p:cBhvr>
                                      <p:to>
                                        <p:strVal val="visible"/>
                                      </p:to>
                                    </p:set>
                                    <p:animEffect transition="in" filter="fade">
                                      <p:cBhvr>
                                        <p:cTn id="39" dur="500"/>
                                        <p:tgtEl>
                                          <p:spTgt spid="930820">
                                            <p:txEl>
                                              <p:pRg st="9" end="9"/>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30820">
                                            <p:txEl>
                                              <p:pRg st="10" end="10"/>
                                            </p:txEl>
                                          </p:spTgt>
                                        </p:tgtEl>
                                        <p:attrNameLst>
                                          <p:attrName>style.visibility</p:attrName>
                                        </p:attrNameLst>
                                      </p:cBhvr>
                                      <p:to>
                                        <p:strVal val="visible"/>
                                      </p:to>
                                    </p:set>
                                    <p:animEffect transition="in" filter="fade">
                                      <p:cBhvr>
                                        <p:cTn id="44" dur="500"/>
                                        <p:tgtEl>
                                          <p:spTgt spid="93082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082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GB" dirty="0"/>
          </a:p>
        </p:txBody>
      </p:sp>
      <p:sp>
        <p:nvSpPr>
          <p:cNvPr id="3" name="Text Placeholder 2"/>
          <p:cNvSpPr>
            <a:spLocks noGrp="1"/>
          </p:cNvSpPr>
          <p:nvPr>
            <p:ph type="body" sz="quarter" idx="10"/>
          </p:nvPr>
        </p:nvSpPr>
        <p:spPr/>
        <p:txBody>
          <a:bodyPr/>
          <a:lstStyle/>
          <a:p>
            <a:endParaRPr lang="en-GB"/>
          </a:p>
        </p:txBody>
      </p:sp>
      <p:sp>
        <p:nvSpPr>
          <p:cNvPr id="4" name="AutoShape 6" descr="data:image/jpeg;base64,/9j/4AAQSkZJRgABAQAAAQABAAD/2wCEAAkGBhQQERUUEhQWFRUUFxYXFxcXGBgXFxgYFxcXFhcXGBUXHCYeGBomGhYXHy8gJCcpLCwsGB4xNTAqNSYrLCkBCQoKDgwOGg8PGikkHyQsKiwpLywpKSwsLCwsLCwpLCwpKSksLCwpKSwsLCwpKSkpKSksLCksKSkpKSwpLCkpKf/AABEIAPAAvwMBIgACEQEDEQH/xAAcAAABBQEBAQAAAAAAAAAAAAAGAAMEBQcCAQj/xABTEAABAwIDBQMFCA4HBgcAAAABAgMRABIEITEFBhNBUSJhcQcUMoGRI0JSobGywdEWFyQlU2JkcnOCkqTj8DNjk6Kz0uE0Q3SDwvEVNURVw9Pi/8QAGgEAAgMBAQAAAAAAAAAAAAAAAAIBAwQFBv/EADIRAAICAgEDAwEECgMAAAAAAAABAhEDEiEEEzEiQWFRMlKBoQUUM0JxkbHB4fAVIyT/2gAMAwEAAhEDEQA/ANb4lLiVG4lMY7aTbDanHVhCECVKOgH85RXAWVt0b9UWHEpcSsyx/lvwyDDTLzo+F2WwfAGT7RTWF8uWHUYcw7qB1SpC/wC72TWjTJ9BPSalxKXEqq2VtlrFNJdYXehWhEzI1BBzBHQ0Lbd8rmDwy1ITe+pOR4cWSNRxFGD6pFVxc5Okhmkg+4lLiVlKfLo1OeFdj9Ign2RRZuxv/hdoEpaUpLgE8NwQuBqRBIUPA00lkiraIVMKuJXK8QExJichQBt7yts4PEOMKZdUpowVJKIMgHKTPOrHdLfhranECGlo4VpN5SZuuAi09x9tQ90tmuApeAq8/R8NP7Sa8G0m/hp9o8foqInANAyEDrz/AJ/7nrXiMA0BAQPj/kDupO7ENWTFbSbBAvGZgZ88h9I9tejaCDotJ9Y8KiHCN6WJyz0660hg2/gJ6aUd2IasnNYkKEpII0kZjLvrviVDaQlAhIAHQV3fSvKNoSeJS4lRuJUbaW0gw0pwgkJEkCJ+OjuhoWXEpcSg8eUBrs+5udox73LMDPPvonvoeRryS4USeJS4lRr6V9R3SNSTxKXEqNfS4lHdDQYvrP8Ay0PHzNoA5F8T3whZHx0ccSqferd5GPw5ZWbTIUhQztWJgxzGZBHQ1mwZlHInLwWyjaMK3babVi8Ol4AtqdQFg5ApJgyelWPlCwKGNovNtICECyEpEAShJMDlnNV23dgPYJwtvJg6pUM0rHVKuY+MdKJ9099WLg3tBlp0ZAPqbSpYiAA4SJUAABdqB1ruyk/2keTIl+6y38muKUjZe0CCQU3lPcfNzmO/L4qy8V9BbUwzLeAxJYQ2lC2HVS2lKUq9zMHs5HLnXz6Kp6bIsjlJfUbIqoOd7NjMNbK2e622lLjkXrHpLlBUbjzzAqi3GdKdo4Ugx7sgZdDkR6wSPXRPvofvNs39X/CVQruZ/t+F/TN/LTwbeNt/JDXqRL8o3/meJ/PHzE0XeQ9UKxXgz8rlCHlCP3yxP54+YmivyKqhWK8GflcqvM//AD38ImP2zWL69vqPxKXErh7muiRfSvqPxKXEo3CiRfSvqPxKXEo3IokX1D2tg+O0pu624ETE6iNJ76c4lLiUdxk0DH2C9lA4w7KlKPYOclOXpZeifbRLiMOVOIWFkBF0p5KmYnwmuuJS4lS8rYEMbJVEcVWTRa9cnt665iul7MJSBxFCC0Z5nhggg56KympXEpcSo7oUdYZsoulUytShloFGYPXnT19R+JS4lHcCiPxKFfKJvG9g2G1sKCVKctMpCsrVHQ94FEPEoS8pmzlv4QcNJUW3AsgZm21SSQOcTNR0urypS8EzT1dAtsfel7aeIaw2LKHGXCQRYlKhCFEKSsZpIgZihnePZHmmJcYm4IOR6ggKE98ETXGwtrHCYht4JCi2SbSYnIiJ5a11vBtk4vELeKQi+OyDMQkJ156V6SMXGdR+zX5mFu1z5C/cLai1YHHsqMoQwpaB8G5KwoDoDAMdZ61n9aN5Pd33fNsUpQsGIb4bd2U5K7RHwbiBPjQBjMEtlZQ6koUNQrI+rqO8VXilF5JpDST1VhzvmfvPs79X/DVQvuf/ALfhv0yPlp7a+9HnGEw+H4dvA99dN3ZKdIy16mn9wtjuPYtpaUmxpYWtUZCMwJ6k8qEu3ilt8h5kqGt/z98cR+cPmJoq8jSoVifBr5V0Kb9n74Yj88fNTT25m942eXZbLnECNFBMW3dQZ1pMkHPptY+aRMXU+TcuJS4lBm62/wCMc8WgyW4QpUlYVpGUBI60VcSvO5Mcsb1kbY1JWiTxKXEqNxKXEquxtSTxKXEqNxKXEosNSTxKXEqNxKXEosNSTxKXEqNxKXEosKJPEpcSo3EpcSiwok8SlxKjcSlxKLCiPxKXEpm+h/fjbq8LhrmjC1qCAr4Mgkkd+WVWYsbySUUEpaq2XGM2Th3M3WWlE81ITPtrnC7HwyDLbLIPVKUk+3OsWYS5i3koKypbigmVknMnUk11tPALwb6m7u0iO0gkagKBGh512P1GX2e47MveXmjd76ZxOHbcEOIQsdFJCvZIoN3X245idn4jikqU0hxNx1ILRUJPMjPPwrMw4ep9pqjF0MpSktqaHnmSS4NV3q3HbfbHmyG2nEmcgEhYIgpJGndyqs3c2RtPDuMoUojDoWLkhaCm2ZVA1/70P7B3NexjXFQ4hIuKYUVzIjoO+indPct3CYgOrcQoWqTCbpkxGoArRKSxweOU0/4oRLZqVBa9sxhaipbLSlHUqQkk+JImuP8AwXDfgGf7NH1ViGLcPEXmfSVzPwjU/ZewXcS0842oQyJIJIJEFXZ5aJOtK+ilFW8jDvX+6bNh9ntNG5tptBiJSgJMdJA0qTxKwbA7afYMtOrT4EketJyPrrRcVj1Y7ZC3FCFhJJj4TShJHiBp31nz9FKMk3K03RZDMmuEGnFr2+vnviHqfaa2XdvaF2BZcPvWs/1AQfm0nUdD2kmndk4825fcWlxK+fXMQpRJJPaJOp55/TRdgGCnYz685ccTBz0SpKR8d1Wz/RyglcvLSFWe/Y1Ti0uLXz3xD1PtNFeztwH32kOpdbAWkKAJXInrAianJ+j4Y1cp0Ec7l4RrPFpcWgPZm7LmCw2MLi0rvZVFt2VqVEzI76zjiHqfaaTF0McresuETLM41aPoPi17fWHp2C6cJ50FCwKtIk3CFWzEREkc642ZvNiMMQW3VQPeqJUk9xSfoqz/AI209ZC/rFeUblxKXEqDs/HB5ptwZXoSqOkgGKkX1ypRcXTNS5GLqGfKBgFvYUWC4trCyBrbCgSBziav+JULau3G8MkKdJAJgQCc4J5eFaMDlHInFWLkSceTIMHiy04hxPpIUFDxBn6KLV7HTtV1b7byW1KCbmlAlSYSE6j0k5aimNr4fCY1z7lUUvLJ7BSUoWYnX3qu/Qmhpt1xhyQVIcQfAgjka9D+0Vx4kc/7PD5Rpeyt3zgsJiUqWF3pWqQCIhopjOstFaXsneXzzCP3ABxDawqNCChUKA5aERyis0iqul32nv5Hy1So0LcbeDDsYWx11KFcRZgzMGI+SizZ+22cQSGXErKYJicgTlQDurumzimOI4VhV6k9lQAgRGoPWizYe7rWDUotlZvABuIOhnLKsHUxw7t29i/FvS+hlGK/pF/nK+caJd1NstMYbFJcXapxICRmSolC05R3kUNYr01/nK+caudg7BRiGMQtSlBTQlMRHoqVmD4V1cqi4er4Mkb24KRllSyEpBUToACT7BWtbr7JU1ggy6IUoLuHTiTl7DWV4HaTjCrmlqQe469xGhHca1bdvbBxOGQ4oAKMhUaSDEj6qyde5KCrxZdgSbZkTrdpKTqkkH1ZfLR7sLaVux3s80cVA/XiPnmhXenDcPGPDqsqHguFfTXWD2hbgn2pzW4yQO7tXfNFacke7CP4Mqi9ZMqK0baGG4exQnnY2o+KlhR+Ws9w7JWtKRqopSPWQK0/fSBgXEjQcMDwCgBVXVP1wj8j4lw2ZZWpbu70YZvCsoW8hKkoAIMyD0OVZbR5sbcfDvYdtxRcuWgEwoRJ6dmp6xY3Fdzx8EYXK/SE20Nptv4N9TSwtIbcBI62Exn4iserVF7IRhMG+hsqIKHFdogmSiOQHQVldV9AopS18WNnviwpb2y0Nkli/wB1UswjOY4gVJ5AQKHMHgXHlWNpKlHkPpPId5q3TsBB2ecTcoLCiIytIuCekjI1A2Xtx7DGWlkCZKdUnxTWqCSUtPN+5U/bY2HZeH4TDTZzKEJST3gQak3VAwGN4rSHIi9KVR0kTFSOJXmZp7OzpLwReJQv5QlSwj9J/wBKqv8Ai1Hx+EQ+gocEpPqII0IPI1rwNQmpMJx2i0Z7uw+lvFtKUQlIJknIZpIzPKvd630rxbikEKBtzGYMJAOfOrh/cLPsPZdFJ+lJ+ivGtwzPaeEfipM/Ga63exbb37GLtTrWhrc3+jxfTgkeuF/RQuK07C7IbZZU03leFAqOZJKSmT9VD32Bf1w/YP8AmpMfUw2k2yZYZUki13GxaU4WFKSDxF5FQB5ciaIm8ahRhKkk9AoE+wGgj7Af64f2f/6qfsPdXzZ4OcQKgERZGuWsmsuWGKUnNS5LobpKNARifTV+cr5TRPuifuXGfm//ABrrt3cWSTxhmSfQPMn8arfYOwvNkuJK7w5E9mNAQRr31qy9RjcKT+hVDFJSujOa0rchz7jR+cv51UStws8nhHLsHTl76r7d/ZisK2UFYWLrhAIidRqeg9tV9Vlhkx0mNhxyjLlA55QGIxCV/DQPakkfJFDFaNvDsPzsI7dhROcTIMd45iqX7Av64fsH/NVuDqIRxpSYmTDJybSKjdRi/FtDkk3fsgkfGBRvvkv7jc/U+eKg7A3Z81cLhcv7JSBbESRnqelWe2MH5wypubboziYgg6T3VmzZYzzRknwi3Hjag17mW1rW5mKaLWFQtaACEBQK0jKc5k5UJfYF/XD9g/5qsNl+SrjJdWcSlKGkXKPDknoACsdNa1Tliz1GyhKeNN0aRt/dFDzD3mjza+woWlxJgqBA7YMAePtr5/GGUb4E8MEqKe0AAbbpGVskZ6ZitB3c3YcaQ6yhcqxKQmEpIgwsDQ55KPhnWn7l7g4fZeGWh0oWt4e7KUAEqToEBJ94J9Zz6VdgWNNqBVk3SWxi7Z+86h/WH/EFCVbDvBugxh2lsMuS04VlIM3tybgDOZTIyOpHtoK+wI/hh+wf81VQywhKSk/cteOU0mgv2I59zM/o0fNFTuJVVsnDllpLalXWZAgRlykdeVTOLXGyJOTo3xXHJHvqs3h2wrDNpUkAkqjOY0J5eFTr6H99Ve4o/SD5qq04YJzSZXklUeCD9nTv4Nv+99dEWwNsHEtXEAKCikgTHIjXuPxVnNEu5OKhTjfwgFDxGR+I1vz9PBQbijLiyy25ZP27vUth4toSlQASSVTqc+R6RVf9nTv4Nv8AvfXVNtfE8R9xXVRjwGQ+IVDqyHT49VaFlmlbphrtbehxkNEIQQ42F5zqdQINdbB3oXiHbFpSkWkgidRGWZ8ard5Gpw2GV0SE+1AP0VW7tvW4ls9SU+0EfVVSwwljbS5H7klPyFe8e8KsMUBCUkqBJmeRAGh8fZUTYu9TmIeS2UIAMkkXTAHeaqt8nrnwPgoHxkmndympdWr4KQP2iPoBqFhgsOzXIPJJzqxx3fh0KIsbyJHvuRjrXI37d/Bt/wB766HnvSV4n5TV4llJ2cVQLgswYzHbA18KteHHFLgVZJtvktNnb6pWoJcRZJi4GRJ0kHMfHRKVVk6da1K+sfVYYwrUuw5XLyO30r6avpX1ko0bD11RMQsLdZamCS44cpyaRdb61fIKeCpy1Jyj4op1GDSrFFLZKnGG1NLORTxnyEltJHwUpVcdJBrT00OW/gozT4SGsViFoT7mopW4Q2hQJSUkwpSwfxUJUfXnrnJaxjidHXVE6rWtRWfFU5eAyFVCFX4pxYzbZBZbIMpUoxxVjrPX8YVNvpstwioL8SIVJuTH1OyZJJJ5nM+015fTN9K+slfU0Wh6+vL6avpX0UGw1dVDvkfcUfnj5qqurqot7z7kn88fNVWrAvWjNkfpBdtkqCiPegE+EhP009svHcFwL6BQ9oI+WKm7tsBanEH3zSh7SPpqpUmCQdQSD6sq6tptxMnjk7w7JWpKRqogfXTVW+7eHudUr4CFH1kED6aqKLttEVxYYbWbuwKfxUtq9gA+mhbBO2OIV8FST7CKNA3fhQnqyB/cy+OgQVnwcpr5LcnDTLLeJ27Eudxj2ACrzcxqG1q+EsD1JH+tCrzpWoqOqiSfXRpu63bh0d8q9pNGfjGohDmVgU96SvE/KasRtZIwnAg3FUk5QBM1XO+kfE/KaItg7FadZClpJVKhqRoctKtyNRinIWKbfAOtIKlADMkgAVpd1QMLstpoyhAB66n2mpc1gz5Vkao0Y4ajl9K6uW0FRASCSdAOdSNq4hjAAcYh53P3JKoSkjS8gSrPkIGWpquGGU3wTLIokvAPNsoW6t1La0oJQpWYQTkldokqXn2UjpJ5UMq3gSG04TZ4WpbhIU6rJayvJRj3sgazMDUCaG9pbQXiXCtQ9JRICRA6HIDWABRNsDADDt3A+6ODtEe9Sf8Adg9eaj4DkZ6WscEOTLbySLFlsNoQ2mLWxaCNDnJV3kmTPh0rq+m7qU1y5PZ2bFwqHL6V9NzSmkomxy+lfTc0pooLG6pd6kEtJgE9saCeR6VbXVZbC2I5jHC21bcElXaJAgEDkD1FX47UrQk/HIE7rNEOqkEdjmCOY61G29gSl9VqSQrtZAkZ66d9ai9uJiUrbT7mQ6SlKguU3AEkExIySeXKvV7iPhwN8RgrUYtDkqGRVmmJAgfHWpSmp7alPo1qwB3bwpSytRBBVOuRhIPLxJoaGHV8FX7J+qtjVuM+HEtcRgrUSm0OSRCSrtCJAgfGKZ2xuZiMK2XV2KQkwooVdBJjMQOdCnOLboGoOlYO4Ee5N/mI+QUE4nCKStQtVAUQOyeuXKtW2Luk9i2i62WwkKKTeopzEd2mYp9O4mKvcQQhJaSFGVGFJVdBSQM/RNJic420vJM9XxZjvm6vgq/ZP1UfYVFqEp+ClI9gFX7m5r4WwiUE4kEtkKMQEhRuMZZGpA3AxFq1FbKUoUUqKllIkRzI76nI55PbwEdY+5jruHVceyrU+9PU0V7tpIYAII7StcuffRpgdxcQ9cUqaCUrsCyvsrVl6BAzGceM1TbU2evDOqadEKTrBkGYIIPSDUZZycaaCCjtwxinGGFLVagFR6DPIanuHechXqMcAAktIISFdoglSpMpORER0M61xicUVi0qUGyc2kkIQqNAoNgFXrJqlQS8ss2fsi8dwuJZwgfwzjamrHQtTau0HgSBBHpiIGvLTOTmG1FuPLLy0EcSCSBCSq0SegmJPSaM2sapKbEmxEg2oASmdB2U+NRcY0lxbSFJJQ2eI9yuUQIZB5AJAJ6FR6VuxZUvC4M84P3GN3tlcBAeXF7gPDB94kiC4R8I5hM6ZnmKnzSxGIK1FRAEnQZADQADoBlTd1Yss3OVmiEFFDlKm7qV1U0OOUqbupXUUA5Spu6ldRQHF1GfkpP3Yv8AQq+eiga6iXcHb7WDxCnHiQktlIhJVmVJOg8DWnFxNMTIri0aNgv6LCf8Q58r9UxYZG2gpLpU6VqvbKCAkcE5hfPl7ajq3+wiFYZCC4pDbi3FrKI9IOQAnUmV+wVCO38CNoDGJedJKiVILRgAtlOR1Og9tbJTi/cxqLRaYdhkbauQ6VOlbl7ZQUhHuR0X77Qe2nd7lpYwOKQpaL3X1KSkKBVClpOY1BgGapUbfwKNoeeJedUVKUVJLRASFIKcjqcwPbQnvBjkPYp5xv0VrUoEiDB6jlVcsiUXRZGFtWHO6B+9L36b/qZoye/p3/8Ah0fOfrOt095sMzgl4d9a0lbhV2UFWXYI7tU1cp8pGGU8+o3pSptDaDaSVEcQkwPRHbAzqyE4qKViSi9nwXOwUcdrZzsTY2oE/wDKs/6aguONvbNxRdWW21Yh6VhN5ADwA7PPQVWbn7/YfDYJDTpVxEXiAgkRJKcx41XbJ3kwp2crC4hxaFLWtRKEFUSu/I6Ubxrz7Boy73LxCVsHDdoIS6VMPlBCFlK7kzyuCh6M5jSgze9x7ztfnASHBaOwISQB2VJ8RFEew96ME0wMOtx0JZfDra7M1gL4gkAdnOQf9aGd8duoxmKW62CEQlInIm0axy8KoyNOCVluNPe6Kq6pLTSLJWqDIi0Tl38h3c8jUC6lfWZUjS0S/PCCOHLYnMyFOERmLohH6onPWuHHp0ASBoBMD25k8yTmTUe6ldTOTaohRSHrqV1NXUrqSiR26vUydM/5j5SBTN1TNk48NOXGYtWMusSj++EVNIGMT9X+lK+rY47DWxblEjI+nBE+MQJ0yJrjH47DFCuGgXEEJ7JAGaYPjr/MU2iF2ZWqkayPERr415dXePxCVKAQZQlKUpyjIDOZ53FR9dRrqShhq6vRJk9Mz3Dvpm6pmzsRbcSkqAAJiMgFAyZ9nrp0hWxi6ldVmdohXYDPanQW6ApVGnIJPtqBj8SFqCgmwECBlnmROXf8lS4kbHF1K6mkdowMz0HtpIlURnJAEdToPXS0NY5dSurzgqusg3TFvOZAj2kU3fU0Fj11eXVwqQATkCJHeJifipKkRPMSO8TE+0H2UUFo7upXVy22pQUUgkJEqjkOp7q6bYUr0Uk66CdNflFFBaFdSurktnp70K/VMQfDMV42CogJzKiAB1J0ooLR3dSupIYUokBJJGoHL+YrlaCmZEQYPj0ooLR1dSurlpJWYSCSeQr1ppS/RSVeHcJ+Sigs9upXVwgFWgnMDLqrT21622pQJAJCfSPITMT7KKC0d3V5dXKW1EpABlfo9+ZTl6wR6q8tMTGWYnvABPxEUUFo7upXU0F0rqKCxm+pWz9plkkgA3AAgzGSgoad6QfVVfdU/ZOKbQo8VF4IAHcZEnxiadIrZLXvGskdlORkDPoR176dRvW4PeomZmD7NdBy8BUY4hhaSShU3ZWjsxYkZkaGQT66jYtbNnuYWDcc1aRllrrEz6utM7FVDzu2VKWVGDNpIgZlKLJkCRMqJjmZqW/vStYAKEZRpPI3Dn1FUZBGs6x6+njmPaK8KqjkaghG+Dkg2N5coPIkjOZ6eyo+I3jWtITagQoKmJNwgyQcj7OZ61TwcsjnplrOkda8Osc5iOc6R4zRyFIuMLvEtsAAJkZTGcSTHTmfbXad41JUSlCYKiYVKsrlkAieV59lUqZOkmAT6hqa8u/n6aOQpFrgtvLa0tORAkaSq/lBOfXSnvsocCgpISITbAmCJSSCJ52iqUgzGc5ZR10pFJHI+zvj5RHqo5CkXje9K06JR35HtchdnnlUZzbzinLzbMtmLREt+jykc5jWarDOvI5g8jnGviDXhMa0O2HBe/ZS5CICJREHOSQIBOeeprw70uTNqO4RkDn2o651SlJEyDlrlp49K4vothSLR3ba1LUvsgqKlZDQqRYSDrp3651Ic3lWVA2Iyu6++EHn0qlUkgwQZ0jnPSK8UYyORGVHKDgvjvWv4CPj7+/vPtNR8Bt9bPJKskgSIiy6NIk9o5mqtSSDBBB0gjn0rlUjXLx9X1ijkjgInd83VR2UDvEycydSepmmGN5FJWpVoIUqSNPehMCNNJqmLapIgyMiIOXcemtcqka5ePdkaLYUidtDaBeXcQBkkQO4fXPxVGvpm6ldSjDV1WGyHilSiFpbyGahI9IZDv5+qqu6rHYzpClAcMzbIdMJPaHP1z4CrUitssxtEwTx2+UgJEkgpSLe61KTPcetNtYktlMPNG4GezIGQAEx35/mnwrxxR0nDC5B0EZlAMZc8hHfOVeOYlaUCfNiALUmQFDMqm0HLX5KahbHxjlSoHEM5gGbezOhnmDHPu7q8xe0F2kcdo5jRGZ10gaA5esUlOEk9rDCZg5SZCybu1Ik9ecUwhamkghWHyMjMAgdmNNAbsx+KZz0KCx/zuISMQ3ED3oyiCLoGZyjvMUy5jFKXm+38IG2BzyOUfTpXaQVoyOGBNsSEjQDIycsxnP016HCUwpWHJSAB1ItKdRkbbe7NQNFBZ2rHqJI47UgSCEZeiRAEd8VwccSbS+i1ZJKrcxERJIgcvj1porJWZOGlGUTIUD1JM8578+ldvqhu67DEkZiNDaQqBPpZDl30UFnq8Sr0TiGiIiQmBA0MkafVXLuMKG7Q82QQckp69pQ0yE6dOcZ12y6oISJwxEAEmMgpaeQOYBziBzry6y7tYYgznqYKDASJ74iigs7bxakpyxDUAgeiLoJk8tc89AIplx8hBHnDUTcYTKiZAJmDOpPqr1lV60quwyQYSchaPSAMAyRkPipLWQCScNl1g53DQTATnOQ660UFj7eKzQTiGwBAPZGUhE5aHSM+iqYc2iXCUl5sTnISABz1jP0lAd4768w6lwYOHhWcKKQMgeU69ogV0CQkGcKqZJkjI5pt10AzEZUUFnZxilpKS+zkBqnkOQymdR3zTL+MJVap9BBjMJgcxOYiPjzHjXLD6k3n7mm4ZZZHt6RzEk+EU7JCFZ4YkGIME2wIIUDEDLLu8aKCx5zHKUVTiWiokAqIyI6g6z9FRfOSqEKebTkINuQIykmM8vXXWEdK7zOHBVrMQMiRaZzOcc4pWlQtKsMCUpIORJi7Uk65Zg9aKCx9WJVd232sgQITnmlREjlmAJ17Q8KbfxfGubW+2RdNyUwDbdBmOc/XXqnlJUjtYcdopkQTBAQSRM8iYy5nmKcJuB/2RPZBjLSQJGesKJiJooLKTEshEQtKp+Dy0+umLqkbUaKVAkt5iIbIiE9mT0Jie+ah3UtDWN3VZ7DUZWA2hzIGFGPRN0gx3VUX16mToJjMwNB17h31ZQthFh2lEGMO0pN2aboAsCsp77x8XqmbrT5wwVNIKTiWFXA+iouACIyJz0GQgSBQhdVpuufu3Cf8Rh/8ZFSvIr8H07tHHJYbU4ubUCTGZ6ZVFVtu1KlLZdQlCVKJUExCRJGSjnTG+WHW5gn0NJUpakQlKYuJkaTziaocU2pbGIQ0zjr1sOpTxjKbrTAErMKJgCujFRcVf1/Lj/JTFJhm1ikqBIUCBrBGXj0r0YlBTcFC34UiPbpQE9hHlypnDLbQ20wlbSglJeKHkrWlImFQ2FC45KuinnG3lLU8lhwMcdlXAKQHFIS0pK3A1MemUG05nhz0o1h97+n8idAzVjk3ITM3hRBGYhMTn66c85RIFwlWYEiSOo61neK2Pi31AtpUyhS8U4lCoACSGeG06AZQlxSVkhOYCvVUrGF9TyFt4Z1Kl+bmxaELaFpAUC4khTCkCdCQqBAMmhxh7SQaBU3ty5RCGnVALKCoBNoKVWq1VMA91TzikZ9pOWZ7QyHU55UNbu7DUlTjjheSrzh9QTxFBBQXFWGwGCCmDVViNlPpYQoIWCMW+t0IS2t1TSlu8NQSsFK4lCoOcaZio/626ToNUHasQkJuKgEnmSIz79KhYzbIbcDYQtxRQVwgA9kEJnMjmRQWcJiE8NcYnhXPynh4dTqSqyxfAstCTavIC4XZ5ExL2ch3DOsqUxiFo82WgiG1rQovhYSqwpSIT0yGlNrBLiSfx4J0QXYTarbiLwbQCUqC+yUqBgpUDoak8VPUaTry6+FBJwryXE4hxlam1vuuLYSErWgKaQ00opBhRFkkAmOJ3Uy1svFQyAgpQ+t1DyZEssF7jNgwYyQFNwJjid1Q4w+8RoHi30jVQHPMxl1+I0ycei9CAZK0qUkjMQmJz/WFBOz9mYla2V4hskjEWKBggMssOIbcInRbhK/1hllTeJ2RijxEtoKZG0QgyAkXqbLI1yChdHTPSisd1uv7E6B+jEJUCQoECZIIIEayRXnnaLbrk2/CuEe2YoHxReVxXGMIpCOEy2W1oSCpQeBUpLQUAvhtzEkBRyzApjDN4gOFxbLy2UvtrKVNtpWtBw5ReGUZdlyDbrEHM0awq9l/vsRoHmCxyXQopmErUg+KTBjupxOISZhQNuuYy8elC27rLqMO4jhLZU69iSgEJhtKipTalQchpETnlVNiMJiFs2tYZxpTeDeackJTxHVJQEJQQfdO0FKu0z6k0axbfq4DQ0A4tGXbTnIHaGcaxnyp4Z1n283uIxQ4IcScILLOH7iUh0qKwSCgEwoLAzKCNRRrsg+4tT+DR80VEopRUk/JDjR8m3VP2Rtc4ck2hQVbIkjJJmDHpJIJlJyOXSqu6ldWKi0InN5UEiMKzaCcoEkT77LXSYyy5VIwu+gQ6255qyShaFz77srC4BKYScomMvHOhW6ldU8hwbbifLy0ESnDlSiRCeIUwOdyi1ke4TPdUL7fn5F+8fwKx+6ldUtti6o2D7fn5F+8fwaX2/fyH94/gVj91K6oomkbB9vz8h/eP4FdI8vBVMYHQSfujl/Y1jt1dIeI0MUUFI2VPl0X/7er+2P/wBFJXlwc57PVz/355ZfgOprIFbTcIi86RSXtN06rP8AP00xGpr6fLcsz97zkJPu+gz5cH8U+yvPt4q57PP9uek/gelZANoODRatI15cvlNI7Qc+Gr21FBRrjnl4KTBwMHXPEdf+TXH2/fyL94/gVkTuIUsyoknqe6uLqgmkbB9v38i/eP4NL7fv5F+8fwax+6ldQFI2D7fn5F+8fwa8+35+RfvH8GsgupXUUFI2AeX38i/eP4NL7fv5F+8fwax+6ldQFI1PHeWJh9SVO7MbWpHolToURnMSWNJzjrU9Pl/j/wBF+8fwax26ldU2wpH/2Q=="/>
          <p:cNvSpPr>
            <a:spLocks noChangeAspect="1" noChangeArrowheads="1"/>
          </p:cNvSpPr>
          <p:nvPr/>
        </p:nvSpPr>
        <p:spPr bwMode="auto">
          <a:xfrm>
            <a:off x="155574" y="160338"/>
            <a:ext cx="3308757" cy="33087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AutoShape 8" descr="data:image/jpeg;base64,/9j/4AAQSkZJRgABAQAAAQABAAD/2wCEAAkGBhQQERUUEhQWFRUUFxYXFxcXGBgXFxgYFxcXFhcXGBUXHCYeGBomGhYXHy8gJCcpLCwsGB4xNTAqNSYrLCkBCQoKDgwOGg8PGikkHyQsKiwpLywpKSwsLCwsLCwpLCwpKSksLCwpKSwsLCwpKSkpKSksLCksKSkpKSwpLCkpKf/AABEIAPAAvwMBIgACEQEDEQH/xAAcAAABBQEBAQAAAAAAAAAAAAAGAAMEBQcCAQj/xABTEAABAwIDBQMFCA4HBgcAAAABAgMRABIEITEFBhNBUSJhcQcUMoGRI0JSobGywdEWFyQlU2JkcnOCkqTj8DNjk6Kz0uE0Q3SDwvEVNURVw9Pi/8QAGgEAAgMBAQAAAAAAAAAAAAAAAAIBAwQFBv/EADIRAAICAgEDAwEECgMAAAAAAAABAhEDEiEEEzEiQWFRMlKBoQUUM0JxkbHB4fAVIyT/2gAMAwEAAhEDEQA/ANb4lLiVG4lMY7aTbDanHVhCECVKOgH85RXAWVt0b9UWHEpcSsyx/lvwyDDTLzo+F2WwfAGT7RTWF8uWHUYcw7qB1SpC/wC72TWjTJ9BPSalxKXEqq2VtlrFNJdYXehWhEzI1BBzBHQ0Lbd8rmDwy1ITe+pOR4cWSNRxFGD6pFVxc5Okhmkg+4lLiVlKfLo1OeFdj9Ign2RRZuxv/hdoEpaUpLgE8NwQuBqRBIUPA00lkiraIVMKuJXK8QExJichQBt7yts4PEOMKZdUpowVJKIMgHKTPOrHdLfhranECGlo4VpN5SZuuAi09x9tQ90tmuApeAq8/R8NP7Sa8G0m/hp9o8foqInANAyEDrz/AJ/7nrXiMA0BAQPj/kDupO7ENWTFbSbBAvGZgZ88h9I9tejaCDotJ9Y8KiHCN6WJyz0660hg2/gJ6aUd2IasnNYkKEpII0kZjLvrviVDaQlAhIAHQV3fSvKNoSeJS4lRuJUbaW0gw0pwgkJEkCJ+OjuhoWXEpcSg8eUBrs+5udox73LMDPPvonvoeRryS4USeJS4lRr6V9R3SNSTxKXEqNfS4lHdDQYvrP8Ay0PHzNoA5F8T3whZHx0ccSqferd5GPw5ZWbTIUhQztWJgxzGZBHQ1mwZlHInLwWyjaMK3babVi8Ol4AtqdQFg5ApJgyelWPlCwKGNovNtICECyEpEAShJMDlnNV23dgPYJwtvJg6pUM0rHVKuY+MdKJ9099WLg3tBlp0ZAPqbSpYiAA4SJUAABdqB1ruyk/2keTIl+6y38muKUjZe0CCQU3lPcfNzmO/L4qy8V9BbUwzLeAxJYQ2lC2HVS2lKUq9zMHs5HLnXz6Kp6bIsjlJfUbIqoOd7NjMNbK2e622lLjkXrHpLlBUbjzzAqi3GdKdo4Ugx7sgZdDkR6wSPXRPvofvNs39X/CVQruZ/t+F/TN/LTwbeNt/JDXqRL8o3/meJ/PHzE0XeQ9UKxXgz8rlCHlCP3yxP54+YmivyKqhWK8GflcqvM//AD38ImP2zWL69vqPxKXErh7muiRfSvqPxKXEo3CiRfSvqPxKXEo3IokX1D2tg+O0pu624ETE6iNJ76c4lLiUdxk0DH2C9lA4w7KlKPYOclOXpZeifbRLiMOVOIWFkBF0p5KmYnwmuuJS4lS8rYEMbJVEcVWTRa9cnt665iul7MJSBxFCC0Z5nhggg56KympXEpcSo7oUdYZsoulUytShloFGYPXnT19R+JS4lHcCiPxKFfKJvG9g2G1sKCVKctMpCsrVHQ94FEPEoS8pmzlv4QcNJUW3AsgZm21SSQOcTNR0urypS8EzT1dAtsfel7aeIaw2LKHGXCQRYlKhCFEKSsZpIgZihnePZHmmJcYm4IOR6ggKE98ETXGwtrHCYht4JCi2SbSYnIiJ5a11vBtk4vELeKQi+OyDMQkJ156V6SMXGdR+zX5mFu1z5C/cLai1YHHsqMoQwpaB8G5KwoDoDAMdZ61n9aN5Pd33fNsUpQsGIb4bd2U5K7RHwbiBPjQBjMEtlZQ6koUNQrI+rqO8VXilF5JpDST1VhzvmfvPs79X/DVQvuf/ALfhv0yPlp7a+9HnGEw+H4dvA99dN3ZKdIy16mn9wtjuPYtpaUmxpYWtUZCMwJ6k8qEu3ilt8h5kqGt/z98cR+cPmJoq8jSoVifBr5V0Kb9n74Yj88fNTT25m942eXZbLnECNFBMW3dQZ1pMkHPptY+aRMXU+TcuJS4lBm62/wCMc8WgyW4QpUlYVpGUBI60VcSvO5Mcsb1kbY1JWiTxKXEqNxKXEquxtSTxKXEqNxKXEosNSTxKXEqNxKXEosNSTxKXEqNxKXEosKJPEpcSo3EpcSiwok8SlxKjcSlxKLCiPxKXEpm+h/fjbq8LhrmjC1qCAr4Mgkkd+WVWYsbySUUEpaq2XGM2Th3M3WWlE81ITPtrnC7HwyDLbLIPVKUk+3OsWYS5i3koKypbigmVknMnUk11tPALwb6m7u0iO0gkagKBGh512P1GX2e47MveXmjd76ZxOHbcEOIQsdFJCvZIoN3X245idn4jikqU0hxNx1ILRUJPMjPPwrMw4ep9pqjF0MpSktqaHnmSS4NV3q3HbfbHmyG2nEmcgEhYIgpJGndyqs3c2RtPDuMoUojDoWLkhaCm2ZVA1/70P7B3NexjXFQ4hIuKYUVzIjoO+indPct3CYgOrcQoWqTCbpkxGoArRKSxweOU0/4oRLZqVBa9sxhaipbLSlHUqQkk+JImuP8AwXDfgGf7NH1ViGLcPEXmfSVzPwjU/ZewXcS0842oQyJIJIJEFXZ5aJOtK+ilFW8jDvX+6bNh9ntNG5tptBiJSgJMdJA0qTxKwbA7afYMtOrT4EketJyPrrRcVj1Y7ZC3FCFhJJj4TShJHiBp31nz9FKMk3K03RZDMmuEGnFr2+vnviHqfaa2XdvaF2BZcPvWs/1AQfm0nUdD2kmndk4825fcWlxK+fXMQpRJJPaJOp55/TRdgGCnYz685ccTBz0SpKR8d1Wz/RyglcvLSFWe/Y1Ti0uLXz3xD1PtNFeztwH32kOpdbAWkKAJXInrAianJ+j4Y1cp0Ec7l4RrPFpcWgPZm7LmCw2MLi0rvZVFt2VqVEzI76zjiHqfaaTF0McresuETLM41aPoPi17fWHp2C6cJ50FCwKtIk3CFWzEREkc642ZvNiMMQW3VQPeqJUk9xSfoqz/AI209ZC/rFeUblxKXEqDs/HB5ptwZXoSqOkgGKkX1ypRcXTNS5GLqGfKBgFvYUWC4trCyBrbCgSBziav+JULau3G8MkKdJAJgQCc4J5eFaMDlHInFWLkSceTIMHiy04hxPpIUFDxBn6KLV7HTtV1b7byW1KCbmlAlSYSE6j0k5aimNr4fCY1z7lUUvLJ7BSUoWYnX3qu/Qmhpt1xhyQVIcQfAgjka9D+0Vx4kc/7PD5Rpeyt3zgsJiUqWF3pWqQCIhopjOstFaXsneXzzCP3ABxDawqNCChUKA5aERyis0iqul32nv5Hy1So0LcbeDDsYWx11KFcRZgzMGI+SizZ+22cQSGXErKYJicgTlQDurumzimOI4VhV6k9lQAgRGoPWizYe7rWDUotlZvABuIOhnLKsHUxw7t29i/FvS+hlGK/pF/nK+caJd1NstMYbFJcXapxICRmSolC05R3kUNYr01/nK+caudg7BRiGMQtSlBTQlMRHoqVmD4V1cqi4er4Mkb24KRllSyEpBUToACT7BWtbr7JU1ggy6IUoLuHTiTl7DWV4HaTjCrmlqQe469xGhHca1bdvbBxOGQ4oAKMhUaSDEj6qyde5KCrxZdgSbZkTrdpKTqkkH1ZfLR7sLaVux3s80cVA/XiPnmhXenDcPGPDqsqHguFfTXWD2hbgn2pzW4yQO7tXfNFacke7CP4Mqi9ZMqK0baGG4exQnnY2o+KlhR+Ws9w7JWtKRqopSPWQK0/fSBgXEjQcMDwCgBVXVP1wj8j4lw2ZZWpbu70YZvCsoW8hKkoAIMyD0OVZbR5sbcfDvYdtxRcuWgEwoRJ6dmp6xY3Fdzx8EYXK/SE20Nptv4N9TSwtIbcBI62Exn4iserVF7IRhMG+hsqIKHFdogmSiOQHQVldV9AopS18WNnviwpb2y0Nkli/wB1UswjOY4gVJ5AQKHMHgXHlWNpKlHkPpPId5q3TsBB2ecTcoLCiIytIuCekjI1A2Xtx7DGWlkCZKdUnxTWqCSUtPN+5U/bY2HZeH4TDTZzKEJST3gQak3VAwGN4rSHIi9KVR0kTFSOJXmZp7OzpLwReJQv5QlSwj9J/wBKqv8Ai1Hx+EQ+gocEpPqII0IPI1rwNQmpMJx2i0Z7uw+lvFtKUQlIJknIZpIzPKvd630rxbikEKBtzGYMJAOfOrh/cLPsPZdFJ+lJ+ivGtwzPaeEfipM/Ga63exbb37GLtTrWhrc3+jxfTgkeuF/RQuK07C7IbZZU03leFAqOZJKSmT9VD32Bf1w/YP8AmpMfUw2k2yZYZUki13GxaU4WFKSDxF5FQB5ciaIm8ahRhKkk9AoE+wGgj7Af64f2f/6qfsPdXzZ4OcQKgERZGuWsmsuWGKUnNS5LobpKNARifTV+cr5TRPuifuXGfm//ABrrt3cWSTxhmSfQPMn8arfYOwvNkuJK7w5E9mNAQRr31qy9RjcKT+hVDFJSujOa0rchz7jR+cv51UStws8nhHLsHTl76r7d/ZisK2UFYWLrhAIidRqeg9tV9Vlhkx0mNhxyjLlA55QGIxCV/DQPakkfJFDFaNvDsPzsI7dhROcTIMd45iqX7Av64fsH/NVuDqIRxpSYmTDJybSKjdRi/FtDkk3fsgkfGBRvvkv7jc/U+eKg7A3Z81cLhcv7JSBbESRnqelWe2MH5wypubboziYgg6T3VmzZYzzRknwi3Hjag17mW1rW5mKaLWFQtaACEBQK0jKc5k5UJfYF/XD9g/5qsNl+SrjJdWcSlKGkXKPDknoACsdNa1Tliz1GyhKeNN0aRt/dFDzD3mjza+woWlxJgqBA7YMAePtr5/GGUb4E8MEqKe0AAbbpGVskZ6ZitB3c3YcaQ6yhcqxKQmEpIgwsDQ55KPhnWn7l7g4fZeGWh0oWt4e7KUAEqToEBJ94J9Zz6VdgWNNqBVk3SWxi7Z+86h/WH/EFCVbDvBugxh2lsMuS04VlIM3tybgDOZTIyOpHtoK+wI/hh+wf81VQywhKSk/cteOU0mgv2I59zM/o0fNFTuJVVsnDllpLalXWZAgRlykdeVTOLXGyJOTo3xXHJHvqs3h2wrDNpUkAkqjOY0J5eFTr6H99Ve4o/SD5qq04YJzSZXklUeCD9nTv4Nv+99dEWwNsHEtXEAKCikgTHIjXuPxVnNEu5OKhTjfwgFDxGR+I1vz9PBQbijLiyy25ZP27vUth4toSlQASSVTqc+R6RVf9nTv4Nv8AvfXVNtfE8R9xXVRjwGQ+IVDqyHT49VaFlmlbphrtbehxkNEIQQ42F5zqdQINdbB3oXiHbFpSkWkgidRGWZ8ard5Gpw2GV0SE+1AP0VW7tvW4ls9SU+0EfVVSwwljbS5H7klPyFe8e8KsMUBCUkqBJmeRAGh8fZUTYu9TmIeS2UIAMkkXTAHeaqt8nrnwPgoHxkmndympdWr4KQP2iPoBqFhgsOzXIPJJzqxx3fh0KIsbyJHvuRjrXI37d/Bt/wB766HnvSV4n5TV4llJ2cVQLgswYzHbA18KteHHFLgVZJtvktNnb6pWoJcRZJi4GRJ0kHMfHRKVVk6da1K+sfVYYwrUuw5XLyO30r6avpX1ko0bD11RMQsLdZamCS44cpyaRdb61fIKeCpy1Jyj4op1GDSrFFLZKnGG1NLORTxnyEltJHwUpVcdJBrT00OW/gozT4SGsViFoT7mopW4Q2hQJSUkwpSwfxUJUfXnrnJaxjidHXVE6rWtRWfFU5eAyFVCFX4pxYzbZBZbIMpUoxxVjrPX8YVNvpstwioL8SIVJuTH1OyZJJJ5nM+015fTN9K+slfU0Wh6+vL6avpX0UGw1dVDvkfcUfnj5qqurqot7z7kn88fNVWrAvWjNkfpBdtkqCiPegE+EhP009svHcFwL6BQ9oI+WKm7tsBanEH3zSh7SPpqpUmCQdQSD6sq6tptxMnjk7w7JWpKRqogfXTVW+7eHudUr4CFH1kED6aqKLttEVxYYbWbuwKfxUtq9gA+mhbBO2OIV8FST7CKNA3fhQnqyB/cy+OgQVnwcpr5LcnDTLLeJ27Eudxj2ACrzcxqG1q+EsD1JH+tCrzpWoqOqiSfXRpu63bh0d8q9pNGfjGohDmVgU96SvE/KasRtZIwnAg3FUk5QBM1XO+kfE/KaItg7FadZClpJVKhqRoctKtyNRinIWKbfAOtIKlADMkgAVpd1QMLstpoyhAB66n2mpc1gz5Vkao0Y4ajl9K6uW0FRASCSdAOdSNq4hjAAcYh53P3JKoSkjS8gSrPkIGWpquGGU3wTLIokvAPNsoW6t1La0oJQpWYQTkldokqXn2UjpJ5UMq3gSG04TZ4WpbhIU6rJayvJRj3sgazMDUCaG9pbQXiXCtQ9JRICRA6HIDWABRNsDADDt3A+6ODtEe9Sf8Adg9eaj4DkZ6WscEOTLbySLFlsNoQ2mLWxaCNDnJV3kmTPh0rq+m7qU1y5PZ2bFwqHL6V9NzSmkomxy+lfTc0pooLG6pd6kEtJgE9saCeR6VbXVZbC2I5jHC21bcElXaJAgEDkD1FX47UrQk/HIE7rNEOqkEdjmCOY61G29gSl9VqSQrtZAkZ66d9ai9uJiUrbT7mQ6SlKguU3AEkExIySeXKvV7iPhwN8RgrUYtDkqGRVmmJAgfHWpSmp7alPo1qwB3bwpSytRBBVOuRhIPLxJoaGHV8FX7J+qtjVuM+HEtcRgrUSm0OSRCSrtCJAgfGKZ2xuZiMK2XV2KQkwooVdBJjMQOdCnOLboGoOlYO4Ee5N/mI+QUE4nCKStQtVAUQOyeuXKtW2Luk9i2i62WwkKKTeopzEd2mYp9O4mKvcQQhJaSFGVGFJVdBSQM/RNJic420vJM9XxZjvm6vgq/ZP1UfYVFqEp+ClI9gFX7m5r4WwiUE4kEtkKMQEhRuMZZGpA3AxFq1FbKUoUUqKllIkRzI76nI55PbwEdY+5jruHVceyrU+9PU0V7tpIYAII7StcuffRpgdxcQ9cUqaCUrsCyvsrVl6BAzGceM1TbU2evDOqadEKTrBkGYIIPSDUZZycaaCCjtwxinGGFLVagFR6DPIanuHechXqMcAAktIISFdoglSpMpORER0M61xicUVi0qUGyc2kkIQqNAoNgFXrJqlQS8ss2fsi8dwuJZwgfwzjamrHQtTau0HgSBBHpiIGvLTOTmG1FuPLLy0EcSCSBCSq0SegmJPSaM2sapKbEmxEg2oASmdB2U+NRcY0lxbSFJJQ2eI9yuUQIZB5AJAJ6FR6VuxZUvC4M84P3GN3tlcBAeXF7gPDB94kiC4R8I5hM6ZnmKnzSxGIK1FRAEnQZADQADoBlTd1Yss3OVmiEFFDlKm7qV1U0OOUqbupXUUA5Spu6ldRQHF1GfkpP3Yv8AQq+eiga6iXcHb7WDxCnHiQktlIhJVmVJOg8DWnFxNMTIri0aNgv6LCf8Q58r9UxYZG2gpLpU6VqvbKCAkcE5hfPl7ajq3+wiFYZCC4pDbi3FrKI9IOQAnUmV+wVCO38CNoDGJedJKiVILRgAtlOR1Og9tbJTi/cxqLRaYdhkbauQ6VOlbl7ZQUhHuR0X77Qe2nd7lpYwOKQpaL3X1KSkKBVClpOY1BgGapUbfwKNoeeJedUVKUVJLRASFIKcjqcwPbQnvBjkPYp5xv0VrUoEiDB6jlVcsiUXRZGFtWHO6B+9L36b/qZoye/p3/8Ah0fOfrOt095sMzgl4d9a0lbhV2UFWXYI7tU1cp8pGGU8+o3pSptDaDaSVEcQkwPRHbAzqyE4qKViSi9nwXOwUcdrZzsTY2oE/wDKs/6aguONvbNxRdWW21Yh6VhN5ADwA7PPQVWbn7/YfDYJDTpVxEXiAgkRJKcx41XbJ3kwp2crC4hxaFLWtRKEFUSu/I6Ubxrz7Boy73LxCVsHDdoIS6VMPlBCFlK7kzyuCh6M5jSgze9x7ztfnASHBaOwISQB2VJ8RFEew96ME0wMOtx0JZfDra7M1gL4gkAdnOQf9aGd8duoxmKW62CEQlInIm0axy8KoyNOCVluNPe6Kq6pLTSLJWqDIi0Tl38h3c8jUC6lfWZUjS0S/PCCOHLYnMyFOERmLohH6onPWuHHp0ASBoBMD25k8yTmTUe6ldTOTaohRSHrqV1NXUrqSiR26vUydM/5j5SBTN1TNk48NOXGYtWMusSj++EVNIGMT9X+lK+rY47DWxblEjI+nBE+MQJ0yJrjH47DFCuGgXEEJ7JAGaYPjr/MU2iF2ZWqkayPERr415dXePxCVKAQZQlKUpyjIDOZ53FR9dRrqShhq6vRJk9Mz3Dvpm6pmzsRbcSkqAAJiMgFAyZ9nrp0hWxi6ldVmdohXYDPanQW6ApVGnIJPtqBj8SFqCgmwECBlnmROXf8lS4kbHF1K6mkdowMz0HtpIlURnJAEdToPXS0NY5dSurzgqusg3TFvOZAj2kU3fU0Fj11eXVwqQATkCJHeJifipKkRPMSO8TE+0H2UUFo7upXVy22pQUUgkJEqjkOp7q6bYUr0Uk66CdNflFFBaFdSurktnp70K/VMQfDMV42CogJzKiAB1J0ooLR3dSupIYUokBJJGoHL+YrlaCmZEQYPj0ooLR1dSurlpJWYSCSeQr1ppS/RSVeHcJ+Sigs9upXVwgFWgnMDLqrT21622pQJAJCfSPITMT7KKC0d3V5dXKW1EpABlfo9+ZTl6wR6q8tMTGWYnvABPxEUUFo7upXU0F0rqKCxm+pWz9plkkgA3AAgzGSgoad6QfVVfdU/ZOKbQo8VF4IAHcZEnxiadIrZLXvGskdlORkDPoR176dRvW4PeomZmD7NdBy8BUY4hhaSShU3ZWjsxYkZkaGQT66jYtbNnuYWDcc1aRllrrEz6utM7FVDzu2VKWVGDNpIgZlKLJkCRMqJjmZqW/vStYAKEZRpPI3Dn1FUZBGs6x6+njmPaK8KqjkaghG+Dkg2N5coPIkjOZ6eyo+I3jWtITagQoKmJNwgyQcj7OZ61TwcsjnplrOkda8Osc5iOc6R4zRyFIuMLvEtsAAJkZTGcSTHTmfbXad41JUSlCYKiYVKsrlkAieV59lUqZOkmAT6hqa8u/n6aOQpFrgtvLa0tORAkaSq/lBOfXSnvsocCgpISITbAmCJSSCJ52iqUgzGc5ZR10pFJHI+zvj5RHqo5CkXje9K06JR35HtchdnnlUZzbzinLzbMtmLREt+jykc5jWarDOvI5g8jnGviDXhMa0O2HBe/ZS5CICJREHOSQIBOeeprw70uTNqO4RkDn2o651SlJEyDlrlp49K4vothSLR3ba1LUvsgqKlZDQqRYSDrp3651Ic3lWVA2Iyu6++EHn0qlUkgwQZ0jnPSK8UYyORGVHKDgvjvWv4CPj7+/vPtNR8Bt9bPJKskgSIiy6NIk9o5mqtSSDBBB0gjn0rlUjXLx9X1ijkjgInd83VR2UDvEycydSepmmGN5FJWpVoIUqSNPehMCNNJqmLapIgyMiIOXcemtcqka5ePdkaLYUidtDaBeXcQBkkQO4fXPxVGvpm6ldSjDV1WGyHilSiFpbyGahI9IZDv5+qqu6rHYzpClAcMzbIdMJPaHP1z4CrUitssxtEwTx2+UgJEkgpSLe61KTPcetNtYktlMPNG4GezIGQAEx35/mnwrxxR0nDC5B0EZlAMZc8hHfOVeOYlaUCfNiALUmQFDMqm0HLX5KahbHxjlSoHEM5gGbezOhnmDHPu7q8xe0F2kcdo5jRGZ10gaA5esUlOEk9rDCZg5SZCybu1Ik9ecUwhamkghWHyMjMAgdmNNAbsx+KZz0KCx/zuISMQ3ED3oyiCLoGZyjvMUy5jFKXm+38IG2BzyOUfTpXaQVoyOGBNsSEjQDIycsxnP016HCUwpWHJSAB1ItKdRkbbe7NQNFBZ2rHqJI47UgSCEZeiRAEd8VwccSbS+i1ZJKrcxERJIgcvj1porJWZOGlGUTIUD1JM8578+ldvqhu67DEkZiNDaQqBPpZDl30UFnq8Sr0TiGiIiQmBA0MkafVXLuMKG7Q82QQckp69pQ0yE6dOcZ12y6oISJwxEAEmMgpaeQOYBziBzry6y7tYYgznqYKDASJ74iigs7bxakpyxDUAgeiLoJk8tc89AIplx8hBHnDUTcYTKiZAJmDOpPqr1lV60quwyQYSchaPSAMAyRkPipLWQCScNl1g53DQTATnOQ660UFj7eKzQTiGwBAPZGUhE5aHSM+iqYc2iXCUl5sTnISABz1jP0lAd4768w6lwYOHhWcKKQMgeU69ogV0CQkGcKqZJkjI5pt10AzEZUUFnZxilpKS+zkBqnkOQymdR3zTL+MJVap9BBjMJgcxOYiPjzHjXLD6k3n7mm4ZZZHt6RzEk+EU7JCFZ4YkGIME2wIIUDEDLLu8aKCx5zHKUVTiWiokAqIyI6g6z9FRfOSqEKebTkINuQIykmM8vXXWEdK7zOHBVrMQMiRaZzOcc4pWlQtKsMCUpIORJi7Uk65Zg9aKCx9WJVd232sgQITnmlREjlmAJ17Q8KbfxfGubW+2RdNyUwDbdBmOc/XXqnlJUjtYcdopkQTBAQSRM8iYy5nmKcJuB/2RPZBjLSQJGesKJiJooLKTEshEQtKp+Dy0+umLqkbUaKVAkt5iIbIiE9mT0Jie+ah3UtDWN3VZ7DUZWA2hzIGFGPRN0gx3VUX16mToJjMwNB17h31ZQthFh2lEGMO0pN2aboAsCsp77x8XqmbrT5wwVNIKTiWFXA+iouACIyJz0GQgSBQhdVpuufu3Cf8Rh/8ZFSvIr8H07tHHJYbU4ubUCTGZ6ZVFVtu1KlLZdQlCVKJUExCRJGSjnTG+WHW5gn0NJUpakQlKYuJkaTziaocU2pbGIQ0zjr1sOpTxjKbrTAErMKJgCujFRcVf1/Lj/JTFJhm1ikqBIUCBrBGXj0r0YlBTcFC34UiPbpQE9hHlypnDLbQ20wlbSglJeKHkrWlImFQ2FC45KuinnG3lLU8lhwMcdlXAKQHFIS0pK3A1MemUG05nhz0o1h97+n8idAzVjk3ITM3hRBGYhMTn66c85RIFwlWYEiSOo61neK2Pi31AtpUyhS8U4lCoACSGeG06AZQlxSVkhOYCvVUrGF9TyFt4Z1Kl+bmxaELaFpAUC4khTCkCdCQqBAMmhxh7SQaBU3ty5RCGnVALKCoBNoKVWq1VMA91TzikZ9pOWZ7QyHU55UNbu7DUlTjjheSrzh9QTxFBBQXFWGwGCCmDVViNlPpYQoIWCMW+t0IS2t1TSlu8NQSsFK4lCoOcaZio/626ToNUHasQkJuKgEnmSIz79KhYzbIbcDYQtxRQVwgA9kEJnMjmRQWcJiE8NcYnhXPynh4dTqSqyxfAstCTavIC4XZ5ExL2ch3DOsqUxiFo82WgiG1rQovhYSqwpSIT0yGlNrBLiSfx4J0QXYTarbiLwbQCUqC+yUqBgpUDoak8VPUaTry6+FBJwryXE4hxlam1vuuLYSErWgKaQ00opBhRFkkAmOJ3Uy1svFQyAgpQ+t1DyZEssF7jNgwYyQFNwJjid1Q4w+8RoHi30jVQHPMxl1+I0ycei9CAZK0qUkjMQmJz/WFBOz9mYla2V4hskjEWKBggMssOIbcInRbhK/1hllTeJ2RijxEtoKZG0QgyAkXqbLI1yChdHTPSisd1uv7E6B+jEJUCQoECZIIIEayRXnnaLbrk2/CuEe2YoHxReVxXGMIpCOEy2W1oSCpQeBUpLQUAvhtzEkBRyzApjDN4gOFxbLy2UvtrKVNtpWtBw5ReGUZdlyDbrEHM0awq9l/vsRoHmCxyXQopmErUg+KTBjupxOISZhQNuuYy8elC27rLqMO4jhLZU69iSgEJhtKipTalQchpETnlVNiMJiFs2tYZxpTeDeackJTxHVJQEJQQfdO0FKu0z6k0axbfq4DQ0A4tGXbTnIHaGcaxnyp4Z1n283uIxQ4IcScILLOH7iUh0qKwSCgEwoLAzKCNRRrsg+4tT+DR80VEopRUk/JDjR8m3VP2Rtc4ck2hQVbIkjJJmDHpJIJlJyOXSqu6ldWKi0InN5UEiMKzaCcoEkT77LXSYyy5VIwu+gQ6255qyShaFz77srC4BKYScomMvHOhW6ldU8hwbbifLy0ESnDlSiRCeIUwOdyi1ke4TPdUL7fn5F+8fwKx+6ldUtti6o2D7fn5F+8fwaX2/fyH94/gVj91K6oomkbB9vz8h/eP4FdI8vBVMYHQSfujl/Y1jt1dIeI0MUUFI2VPl0X/7er+2P/wBFJXlwc57PVz/355ZfgOprIFbTcIi86RSXtN06rP8AP00xGpr6fLcsz97zkJPu+gz5cH8U+yvPt4q57PP9uek/gelZANoODRatI15cvlNI7Qc+Gr21FBRrjnl4KTBwMHXPEdf+TXH2/fyL94/gVkTuIUsyoknqe6uLqgmkbB9v38i/eP4NL7fv5F+8fwax+6ldQFI2D7fn5F+8fwa8+35+RfvH8GsgupXUUFI2AeX38i/eP4NL7fv5F+8fwax+6ldQFI1PHeWJh9SVO7MbWpHolToURnMSWNJzjrU9Pl/j/wBF+8fwax26ldU2wpH/2Q=="/>
          <p:cNvSpPr>
            <a:spLocks noChangeAspect="1" noChangeArrowheads="1"/>
          </p:cNvSpPr>
          <p:nvPr/>
        </p:nvSpPr>
        <p:spPr bwMode="auto">
          <a:xfrm>
            <a:off x="1555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2" descr="data:image/jpeg;base64,/9j/4AAQSkZJRgABAQAAAQABAAD/2wCEAAkGBhQQEBUUEBQWFBUWFRgUFhYQFRQQEBAXFRYaFBUVFBgXGyYgFxojGRUXHy8gIycqLCwsFx4xNTAqNSYrLCkBCQoKDgwOGg8PGjQlHyQsLC8sLCwqKSwsLCwyLCwsKSwsLCwsKSwsLCwsLCwsLCwsLCwsLCksLCwsLCwsKSwsLP/AABEIAPoAyQMBIgACEQEDEQH/xAAcAAABBQEBAQAAAAAAAAAAAAAAAwQFBgcCCAH/xABOEAACAAQCBQYJCAcGBQUAAAABAgADERIEIQUGEzFRByJBYXGRFCQycnOBkrGyFiMlUlShs8EzNEJTdMLRFWKCotLwF2OTw+E1RJSj8f/EABoBAQADAQEBAAAAAAAAAAAAAAACAwQBBQb/xAA1EQACAgECAggFAgUFAAAAAAAAAQIRAwQSITETIjIzQVFhgRQjcaHBsfAFQpHh8RVDUnLR/9oADAMBAAIRAxEAPwDacRiCpoKboT8NPVCOkmo47PzMNdpHl5dRKM2kzTDGmrH/AIaer/frg8NPVEe06gqcgN5OQHbEc+tOFU0bEyAeBnS6/FFa1E3yZLo0WLw09UfPDT1RFYbHpNF0p1ccZbK471JhbaQ+Jn5jo0P/AA09UHhp6ogsVrBh5RpNnyUPB5qKw9RNY6wmm5M40lTpUw8JcxHPcDWO/ET8x0cSc8NPVHzw09URs7FKilnYKo3liFUdGZOQhr/b+H/fyf8Aqy/9Uc+Jm/EdGic8NPVB4aeqI9Z1RUGoOYIzBB3ER92kPipeZ3okP/DT1QeGnqhhtINpD4qXmOiQ/wDDT1R98NPVEftINpD4qXmOiRIeGnqg8NPVEftINpD4qXmOiQ/8NPVH3w09UR4ePtx4fdD4qXmc6ND7w09UffDT1RH7SDaQ+Kl5neiRIeGnqj54aeqGG0g2kPipeY6JDybpO2lRWrBcuuH90V3FtWzz1/OLBHoaebnC2Z8ip0Rel254838zDG+HWm2+cHmj3mI++PC1U6zS+ptxLqIxLlS1hmz8dNkliJMpgiywaISACXYftEknfuFIitCapHE4PE4kTAgw4rZbUzObcc683LtiU5T9ATJONmTyCZU5gyuNwagBRuBqMuI9cRWrWsfg6T5EyuwxKWTCgDTJZ3CYgPlEAmq9Pqj1YO8KeP0/uZ32nZHaG0vNwk5ZshijKQebkHFc1YftA8DGp8r2ss2VKkypLGWJwZnKEhiq2gJUZgVY140ERuj+SfD4iWsyTjWdG3MstadYPOyI4HOE+WgUfCjhLmDuKRS8uPLmil63wJbXGLspWq+gPDsUkgOJd4Y3FbqWqWOVRXdxhtpbR5w2JmSrqtKmMl6i2pU0uHSIsHJcfpSV5s38NojNcf8A1DFenmfEY1Kb6Vx8Kv7kK6tl2wmn5mL1dxYnsXaUyy7mzZlulstx6SKkV7Iy51FDkN3CL7q6foDSHpU/7UUNtx7IjhpOaXn+EJ+H0PTuhn8Wk+hlfhrDy+I3RD+LyfQy/wANYd3x4MsnFmxLgLXx9vhC+C+OdIdoXvgvhC+C+HSCha+Pt8IXwXw6QUUjlfdzhU2ZYWzFJ2dwJuDKPJ6g0VDU0zhpbCXmZQopNxcrnhjStcuEbNtINpGmGr2w2V5lbx27IuZrUqtNUy3+anSpJJyVzNcpcppmABU+sR8GtXOA2T54vwTs8n53d5HO+6JW+C+Kelj5fcltZEtrXQgbJzWRMn1By+bZlsrTyjbXs7Il8JjBMlo67nUMN+5hXpA90fL4L448qfJHVE6nNmvnrFmiqs2a+eItUe5oHeH3Ziz9sgtYG+dHmD3tEZtIe6ytSaPMHxNETtI8HWP58vqbsK6iKprDyiYSW83DYiTMmBTY4tRpbbj0tGd6V0AjyXxeCD+Dh7GWbTayTQGuRNyc4Cu8dPGE9eVI0jiK9MyvqKgiJjV7T0mVonFSHmATHL2oQatcigUypvBj1cePoccZ4741fuZm9zal6kHqzrTOwE2+UaqSNpLPkTB+TU3N+WUWnlbxYneBzE8l5TOK76NYw98Z6Yuuv8llw2jwwIph7TXoIVKjti7JCKzwl48f0Ixb2NDTkyP0nK82Z+G0Rmt//qGK9PM+Iw51Ex6SMfLmTWCIA4LN5IqhAr64Y6yYlZuMnuhuVprspG5gWyIiaT+Ib8Nq/U5/J7lm1fP0Dj/SJ/2oozbj2Rd9BKRoLGkjIzFp102YMUltxhg7U/8At+EJ8l9D0fol/F5Popf4aw6vir6O1vwiyZQOJlAiWgILioIQAjviaw2NWageWwZWFVZTVWG6oj5rJGUXbRvjT5D6+C+G20g2kV2Soc3wXw22kG0hYoc3wXw22kG0hYoc3wXw22kG0hYoc3wXw22kG0hYoc3wXw22kG0hYodI1WXzhFvilYdquvnCLrH038M7j3Z5up7ZV9a2+eX0Y+Johr4ldb2+fX0Y+Jog748PW9/L6noYe7RF6f1Tw+NIaapDgUDyza9OgGoIYdoiuNyTSq5YiZTrRCe+ohXW3X84aYZMhQzqBcz1KqSK2gClTSnfFZXXrSDhmVuaubFJKFE842mnrMa8GLVbE4ypeF/4ZVOWK+K4l00Tyc4WQwdrpzA1G1IsBG42qM/XWJ/SmjZWJlmXPQOta55FTxUjMHrEZ3oblNmh1XFBXQkAsi2OtemgyNOFBE3r3rPOwZk7AqLw9blD1ttpSu7eYqyYNQ8sYyfHwdkozx7W0uBxiOSqQTzJ01OohJgH3AxRNI6L8DxRSfLZ0VtxJlbZOghgDSopu7IlF5RsaSAGQkmgAlKSScgBDx9aNKHIySe3Ck+8RvxrU438xpr6196KJdHLsr7Fl0DiJWk8BMkrL8HlgiVSWwcilsyoqo6eNYaf8KJH76d3S/8ATCWktZMTh9HSZtFlznmFXDSgopz6czoNFEV3/iTjPrS/+ksZ8eLUPc8LpW/G/vRZKWNVvVss/wDwpkfvp3dL/pFt0RgBhpCSVJYItoLUuOZOdMumMxmcoOOlNSYEB32vJsJHHeDFi1Y5QhiZiypyBHbJWQkox+qQc1J6N8VajBqpQubtLjwJQniT4cC8XwXxneuOt+KwmKMuUyBCist0sMcxQ59oMGpuus/E4oSp5QqyMRagQ3KAwzHUDFHwWTo+k4VVk+mju2miXwXxUNe9ZZmDlytgVDOzVuUOLVXPI9bCKpg+UDGzJiIGl851X9Ev7RA/OGLRZMkN6qhLNGLpmtXwXxnOt+umJw2LeVKZAgCkXIGOagnMxFYflAx8xrZdrtvokkM2W/IROOgyyipJqmceeKdGt3wXxlp1s0r+6P8A8Y/0iT1z1uxGFmyllFQGkh2uQMbixB37t26I/A5NyimuPqd6aNWX++C+MilcoeOdgqlGJyAWSCT1ADfHacpOMRqTBLNDQq0soR1ZEERZ/pub0/qR+Iga1fBfFX1V1xXHBlK7OYoqVrcrDdcp7eg8RFhujDkxyxy2yXEui1JWh7gm+cXtEXuKBo5vnV7RF/j6P+F9x7s83Vd4U/XNvn19GPiaIC+JrXdvGF9EPieK9fHjaxfPl9Tdh7tGS64qRj59el6+oqCDEhqpjgcLi8MP0k1CZajfMNtCq/3txp05xb9ZNXJWMWpISaBRX/lcdI+8RmWkdGzMNMtmC0jMEGqtT9pWG+PVw5IajEocmq+xlnF45bvAdfJbF/Z5vsGLLynf+281/wCSOdVteyCJWLNRuWad44CZx87v4wcprVMjsmfyxHfkeogsi5XVePAlUVjbi/IqOjP08r0sv4xG5Fs4wfDyyzqFNCWUA7qEkAGvRnFwOp+P+0D/AK03/TDXYo5HHdKjmCTjdKyX5Tm8Vl+mHwNGaGL/AK8y2TASEc1ZWRWNSakSyCanfnFAi3QKsVerI5+2XblNPOw3o296RXtVkJxsigr86p9QzJ7hHOndEzsOy7c3FlqrBy9QOjPMUru64sGo2m5KTBKMlUmPzRNBLFjvtN1StadGUc7vTVHrcHyHayceAvyo4bnSJnENLPqIYe9oreqmI2eNkN/zAp7HBQ/FF45QZF+Dr9R1b1GqH4ozXDzbHVvqsG7jX8o5o+vp9v1X7/qdzdXJZb+U/E1nyk+rLJ9bt/RRETqThdpjpXBSZh/wKSP81I614xW0xrkbgEUeyG/miT5NcP8APTX+qgX1u1fcsO70nt+v+R2svuMNfz4+/my/gEd8nZ8fX0cz4YS18Pjz+anwCI7QeBmT5wSQ1j2sQbmTICpzXOLIxT0yTddX8EW6y36m13RmvKcfGZfof52hzg9VMasxGaeCqurMNtNNQGBIoRnlDPlKNcTL9D/O0efpcUcedbZXwZoyycoO1REapfr2H9IPcYca9Hx+b/g+BYitG4Z5k5ElG12aimpWh41GYj7pDBvInMk4VZTzucSGrn5QzzB7Y9Xaum3Xxrl7mW+pXqWPkzQ+FuQMhJIJ6BVlp7j3Rpl8U/UfTUmYjSpcoSWUXEKSwmDddccyR18YtN8eFrW5Znao3YVUOBJ6Kb55e2NDjN9DN88vb+caRHsfwzuPdmHVd4UXX16YlfRD43itbSJ/lDamKT0K/G8VfaR5Wrj86X1PQwd2jM9aT45O8/8AIRL6JwyzNFT7xUq7Op6VYKuY90K6zarTJk1psmjXZspIVgaUqtciMohk0bjERpapNCN5SjyW7aR6alHJjilKmq+xkcXGbteZDxaNbphbD4MnM7L+VIaYDU6fMYbQbJeksRdTqUHf20iZ1u0RMmLJWQhYIpXKnNHNA3nqiU8sHlhx5X+hyOOWyXAqOjv00v0ifGI2MzIylNXcUpBElwQQQebkQag74lNrpP8A5v8A9cU6rGszTUlw9SeGThdxf9CY5Q3rh09KPhaM+MXPSuDxM/BS1dWeaJhLA23Ac4Ano3ERXzqzif3Lf5f6xZpXHHj2trm/EjmjKUrSJvlCeryPRt7xEHq5+tyPSL74s+uOiZk5ZTSlLFQVIFK0IBBz6we+IDAaExMqaj7F+a6t+z0Gp6Y5gnHoNt8af5GSL6S68jQtOydrhpqdJltTtAuH3gRke+Nh2lYzWfqxiAzBZTEBiARbQiuR38Ip0E1FSi3RbqYN00iMnzy7FmzJ391Pyi/cnsi3DM/15h7kAHvLRUPk1if3Lf5f6xftAYYycNLRhRgtWHAklj74s1uSLx7Yshp4PfbRTNdz46/mp8IjvUU0xq+Y/wAMONaNCz5uJZ5ctmUhaEUoaKAd5hhg9DYyS18qW6tQiosrQ795iyLjLAoblyrn6EHGSyXXibJo3QUzESmeVQ2taVJoxyBqDu6YzDlMw7JikWYpUiVuYEHy2h2ukdN4VVUNPlCYC6j5nn5eV0kZU3xPay4LHadxWHkr+iVbnagEuSTkzN0k2gADpJ6K5Rw6fHilF31v1OzySmnw4Gd6sHxyR6Qe4wtrg1cbN7V+BY1jWfkhWTMw+I0euUq1ZsvezhRTarxb6w6d4jN9atAzpmJLykLqwU1WmRAtINT1A+uLZtQzpy/4/khFbsfDzOeT39ab0TfEkaFtIz/VXRs+RiQzynClWQnKgrQgnPiBF32keZrUpZLT8DZp1UOJNaAes9f99IjToyvVt64hf99IjVI9T+HqsPuzFqu8M65Rz40noV+OZFUui0cpZ8bT0K/HMipXR5upXzZG3C/loj8XrTJlOyOWuU0NFJHfHEnW6QzBQWqSAKqQKk0FYp+sP61N878hEeDTdGyOjxuKfoUS1E06NXmTQoJO4Ak9gFTEL8s8Pxf2DHGl9JVwJcb5iKPW9A35xRIp0+mjNNyLMudxa2mjYHWWTOa1C1aFs1pkMzDf5Z4fi/sGK5qgfGh5jflEXjZNkx1+qzDuJi1aXHvcfREHnntTNNweNWaiunktuqKHfTd6oin1xw4JBLZEjyD0ZQ31XxVMHU/sF/u535xSa1ivFpYylJPwJTzyUU14mitrLJEoTSWsZig5udRnu4Q3+WeH4v7BiD0pKt0fhxxa72gzfnELo+QHmorbmYA0yNCaZROGlxtNu/EjLPNNIvMvXDDn9ph5yNT7olMPi1mLcjBlPSpqIznTWBWROZFJIFCLt+YrSJrUeYazR0UU068xWIZdNBY98GShnk5bZFwuj7dCN0F0YKNW4Vuj6DnCN0K4aTeTmAFUuxY2qqrmST0cO0iJwhukkRlKk2dNpibivnJzXCpSUaKoMtGKVAHFlPdD7ROuU+RdKwyyQgtMya6sZxdluKKK0NAVzOQrEBIPguAls4/Ryb6MDR2mzGeWp7VdTTgDHeBuEtbzVzV3O6rzDe3dUL/hHCPQneNyy+PJGSNSUYe7LLi9bp8ze1CNzAtcOsZ0B6wKxDl6wjdBdGCcpT7Ts1RUY8kK3QXQldBdFdE9xOarHxlez8xGsxkWqbeNL2H3iNdj3ND3XueXqn8wzPlOPjaegX8SZFQui28qJ8cT0C/iTIp10efqF8yRpxPqIoun/wBZm+d+QhiyEUr0io7DD3Tv6zM878hCmkcN8xh34oUPaGJH3E90elF1GK/fIytW2GI0hdhJcuuYmNXsAqvx/dEbblXorT174+RIYnD24aUel3dvVko933xJVHh5v+5zmOdUz4yPMb8oS1lk24l/71G7xn94Md6rHxgea35Q51wlfOI3FSPZP/mKLrP7Fn+37nGiMXbg8SOoU/xiz8ogwtTQdOXfC0nEWo6/XC/5WrCmiZV0+WP74Pdn+UWpbd0v3yIN3SLFraluHlqNwYDuQiK5otws+WSaAOpJOQAr0xY9bz8ynn/ymKvhZG0dUrS5gtd9K5RVg7rj6k8nbHusOIWZiGZCGFFFRuNBQ0iT1L8qb2L7zAup3Gb3L/UxNaN0akhbUrnmSd7RVkyw6PZFk4Rlu3Mf3QXQndC+DwbzmtlKWPVuA4knIDrMYVG+Ros+ICxAAqSaADpJh7pfRdJcqW7Kkh6TcRNLUE608yTK6XUbyQKVPUIhtO6VlYVCqTNpOOXzdVloNxBZhzq7sqZV31qKmDOx08AsXY5VY82Wi7yfqoB/upj0tNp3HrS5mXLlvgi3ztNLjZ9qAnDSjtG4T5pyllh0Lzcl6FUjprDi7/Z3mEMPKSVLWXKFFXMn9qYxyLt1kDd0DLt6ujLqJqbpckW447Vb5il0F0J3QXRnotsUuguhO6C6FCyf1PPjS9h94jYIxzU0+Nr2H3iNjj2NH3fuYNR2zLuVQ+OJ6BfxJkU2sXDlWPjqegX8SZFLujBnXzGasXYRTNOfrEzzvyETBw9+j1HSq3D/AAsa/dWJKZo6UxJaWpJ3kjMwvLlqq2gALSlBupFksyail4EVj4v1KAq1NB05RYNZpVkqSo/ZqO4KIl00XKBBEtQRmDTdTdCuIwyTKXqGpurnSsSlnTknXI4sTSaKxqx+sDzWiU1slVlK31Xp6mH9QIkJGBloaoiqd1QKGFZ0pXFrgMOB3ZRCWVPIpoksdR2lAiX1XlVn1+qpPfzfzMWD+yZP7te6FcPg0lklFC1yNBSsWT1ClFpIhHE07I3Ww/NL5/8AKYr+i/08vz198XSfh1mCjqGAzzzzhFNGylIIlqCMwQMx1xDHmUYbaJSxtysfVguj7hylw2pISouK5sB1CmZhVWlAA85jTyWYSwDwJVWJHcYoWNtWWOSXAW0VgmnTQqqz9JCZEgCtK9BJyHWYZaf1pMrD7GVKbDO6h60dZoZXoUcPnS0tQ5dBheTpSYrq4bZmW10uXh6pJU0pdMLVec1DTnEDflnSFNJ4sY2ftMQEB5zMxHNRFFz799FXvpGrE4Y/VlM1KXojPMNJebMAQF3Y0A8osSaU++LnhtGpIUKubgfOOMgzdIUfVG4cd/CEdBSlRXn5rMmMwlKBTZSySSxP1juAHRU5ZQ4rEtTmvqI5hx/zMUrBWE7oLowUaRS6C6E7oLoUBS6CsJ3QXQoFh1LPja9h94jZoxfUg+OL5p94jaI9bSd37mHP2zKeVg+Op6BfxJkUq6Llytnx2X/Dr+JNik3RizL5jNWLsI1jV/RuH8CwZfDyXacwlszopbMTDWtK15ojs6Ew+Fk41kw8uYZUwsgmoJlAZUt7KnOlWMKavqTgNHUBPzqk0zoLZuZh5pHFPLk6ReUSHV6qVFSCJErcI2qK2p+n4Mrbv9+ZA6GaVMwGJxTYSRtEdrZeyFotRKKBSoG8+sx3oFpMzBT8TMwki5ZtAmzAVQFlrQVFRvJ7TBq9pSedE4ycWbb3u11vPuEuWAaU4U6I+6uaXcaLxU/ELtXE1nZZotDkLLAuFMsgOjoiCrh9H4E34/Ur3KRoqVhsUgkIEDyriq5LW5hUDoyAi+NoHCvMSS2Gk0eQ0wsqBXBVpa5Fcx5Zz6oyjWXWV8dOEyYFWi2KqVoACTvO81JjZZanwuSaZeCuK9FS8mgr6j3RzFtlKTS4cBktRVkBgtDYdJGDuky2unGUzNLQs/NmgXGmearDVtCyZS6UdpUshCdnVFIl1khxZlzc3G6FdM4vZ4HBzPq4xG9W1ev3Q/1/Ak4DEsN85pY9Zsl/CkTcVX0X4Ipu/r/6RGvbSsGstZWEkHaS3ucyhdLoFAYEDI84nPhEridE4KQqS5smSkhpJpOcAOZlRQX76lSWrXoiM5T9Jz5aykkswSZLmCYFW4MOaOcaZZExN6P0QqDwGZfOkNIvDTqEob7bFYAbsiOkUhXXkq8hfVTMZLR9QFiAASTwzMJzhazAGtGI7aGkcrMpHnUbB9PwgQ891p0W1d27FGVe0gVyrCe2QqwK2itAK3NMGRG1O4LUVsUZ5VOUNWmVj5dFm5R7KI7b5it0F0JXQXRUTFboLoSuguhQFboLoSuguhQFboLoSuguhQLLqMfHF80+9Y2uMR1Dbx1fNPvWNuj1NL3Zhz9syPlePj0v+HX8SbFGui7csTePS/4dfxJsUS+MeZddmnH2UT2D1yxcmWsuVPZUUUVQE5o6iVrHOC1vxckMJU91vYu3ksWY0BYlgTXIQlhZEhkllmCsBVwTSvPsoan6q3ZfWjs6LkAZz8xvoUNcgaAcan7o51vP7ner5DiXrzjVLEYhgWNzc2XmaBa+TwUD1QhiNbcVMSYjzmZZv6QEJR8gudF4KBlwiLxNAsulK2VYg1qSTQdRAoIQvjjlLzO1HyFbonJmvGNZbTiXtpTKxTTtVQR3xXr4L4im1yOtJ8yUnafnvJSQ0wmUhBVKLRSK0oQK9J6YW0lrVicSlk+czpUNQhAKjcclB6YhboLo7b8xSLDN15xrqVbEMVYFSLZdCCKEeTwjlddcYJWyGIeyltObcBupfS774gLoLo7ul5nNsfIVuguhK6C+IUSFboLoSvgvhQFboLoSugvhQFboLoSugvhQFboLoSvguhQFboLoSvgvhQLTqAfHV80+9Y3GMK5PW8eXzT71jdY9LTdgw5+0Y5yynx+X/DL+LNihXReuWk+Py/4ZPxZsUC6MmVddmjH2UK3QXRKLhcOQC0wA0GSsoH6MGpyOd3fXqhOZhZAVjtDUKCoDKasUJI3Z84Dv4xHaS3EfdBdCV0F0Ro7YrdBdCV0F0KFit0F0JXQXQoWK3QXQldBdChYrdBdCV0F0KFit0F0JXQXQoWK3QXQldBdChYrdBdCV0F0KFit0F0JXQXQoWK3QXQldBdChZbOTlvHl8xvesbzGB8mzePr5je9Y3yPQ0/YMmbtGK8th+kJf8Mn4s2M/ui+8t5+kJf8ADJ+LNjPbozZF1mWwfVRY1n4MoLrrtmilVUrRlUXGtP2nBz4Gkcy8RhAKG7JmKG0khTkL8udvqB/d6Kw2MrCiUDcxexaiu5zkaDgN/rMcf2fJOe3UVrkBW3pGdc+HqhR2xxihg7W2RcsFJWpIFac3eBXM59Q7YTwr4Y1Ey5VqSOmZmqDMqtCKh8usQmdHSa08IFONB19fV98Rk2gYgGoByPEcYi0dsnkm4QMwqbGULmrMwNw5wNMjTP8Aw9JNI+h8HaRV8yMyCWA8okELnnzeitBxMV66C6AJp5uGWapQOy82tc1BqbqqRVh5JHYd9aQtL8EGYLEqVNXra/PQNzaZ5FjTqOWQrX7oLoAmJvgoVaGYzVS6mQIyvKlhkd4GVModSp+EYS9pUFVUG1WzIoedQZmtQct26K7dBdAFhXGYYoottcXVahINwoGpQ+Twz6TwEE2ZgrQBtCVBA3qW8ogsbd9bRToB6hFeuguhYJvB4jDFbZgYCtSd7ghEGRVdxa/LoG/fWHK4rB2urA+ULWVSGKiWi0JplVgxr1mK3dBdBcATuKmYQhit9xqQBUKpqKAc2mYr1Ddnvj7In4VlCzAy23EECrmsxqBiq50S3vypSkQN0F0AWMz8G68+qkGZSxSp50xiu4ZgJTI7vuhDSM3C2/NXEmtaC2hCWp5S7rsyBv6og7oLoPiC0TMRgmctmK1oArKqgggCgXMjjDWbMwoX5u6qsrAvmW5wDXVG63Og6eMQN0F0LBYZvgjIzVYNRiAKrVqAjKm65jTs4CIO6EroLoPiC38mZ8fXzG96x6Ajz5yYH6QXzG+JY9BxswdkzZe0Yhy4n6Rl/wAKn4s6M7ujQuXQ/SMr+FT8WdGc3RTNdZlseRYpWHJlrWQuYAEwvShKijEervB7Y6xGHaYaDDIGJrS41WuVTSgpUg/1zhCRhkZFbYTGICE2tVHAoWoK51Fe+OjgAVa2RNrQZlgSt2SmleIPqjlCxXYhkZhh1rVgTeajINXvNfVBNl21Jwq0JqefTKuVB/iHfnDbCyBnXDzCRdUVrUHIU3XMC6knhTogxOBUS7hJm5gHN/2N5PTTcejKkK4HRZsMbgww6qmS1vOd2QPrvHR0ZR00shWbwZKW5i+tP2gd/V0Qk+HQpXYTVNp3HIMvNqQTVRUEmvZH04K2ZTYTaAFWBYbyHFd9N9M65W9cKFnSYNt/gysGFKX0tYGhBqaZFScuO8x2uHJGWGSmTCrbqhVYCu/iejI0hsMOjW2SZoBIXM7rgFXLcKkqQeusdzsItGAkThaDmXFF3tVjXdSggkLFFl88WYdDYSCL/KrzQ2dN5UjPryG+OWwjGoXDgEZG1txqritfd1whKkLl8xNDCm6pzDbiMqtQdNDH2bgarVZE7NiKls6rvqM6HMHujlAcTcM0xiBh0VhVjzjvNMhaeLg8N3QKR1iZZK3eDoDcR5QJBru4bzDRpSsxph5qnMmldw32g9IuXsg8CDBrJE4kc6l1BbUV41OYG47xCgKPJNFdZC221rcTUUFW++hy31pC5w5W67CraCSBeABl0dJ4w2sRhRZM0EZkV30UA2iue8HqqI7bCCtqyJ11CBc9FyFxAPmq3HsjtCzppW6YmHQBbrheTShNa1ypzSOnfxhSdhijfqyi2oJDVVgN+/Ohpw6euEJmDVQPF5vkgNQ1BOS5AbiW95jnwUBrthNKWgnnV3iterIjp4ikKFiqYdqq6YZKAnItVcmpQgtn5JHT5XGkKTcOwQt4MoIJB54JWhDbt2d44/dCRkotQ0icBvBViSQVHNyOY3nLjnujmfg1rQSZw3AksCprQVJrSlTvhQsU8GY2OmHUgUPlHOlGzzGfRw378oUGHYEMMMpFBkHFAatWtenPsHuaJIVANph51QTuJt3k0O6op08BCpwoHMMiYKuaG6v7NKZmm+4g9cKAnpKSQgOwWXkwJuJIttFd+8evf1REXRIY7AmgskzV3eWb6HOooBv3dnriMJpEWuJ0uPJcfpBfRt8Sx6FjzvyWH6RX0bfEseiI1YuyZ8nMwvl2P0jK/hU/FnRnF0aJy8n6Slfwqfizoze6K5LiWRfAsEqaAoo2IUhAbV8jya1BrWnTlHwzJZYUfEKW3LSpzzABO/oiKGl5oULeaKagUGWVOHAx9fTM00JmNUGopl0g9HWAY4dJa5UmEv4RQrTpU1Aoa51pUbo5mOgqLsQQAQ1QQAchdTt6N0Rx09OIIMw0atclzrvzp1wNp+cVKmYSCKHJa0pQjd1woEhOmKtoV8QUO/I2st2dM+F3rHbCmImolwuxAI+sGXf5KnPKm+If+15tCDMYg1rU1rdvqTxjqdpqc4o0wnuqa1BqRvqGI9cKBMbKUQ1jYhQGpQKTSp5q58Cv+6Qi85bqK09hXnKQd3A51pQN15RHf27OqTtGzAB3Zha0qKf3j3x8XTU4MWEw1O/d25ClB6oUCWQqtLWxNpDUyIOeVRTfnlHAnpzWDYhkJNxzo27KoI6LvuiNGnJ37w769FASS3DiSY5XTM0LaJhpnvoa1pWpOfQO6FAlcSEQipxArQFnUggUyI4kkA55ZdUfGnKHBLTypFRUHKvChruAHviMfTc4ihmN0cARSlMxnlQd0fZWnJyraHNKUpQH8oUCQDIHFr4ipG+nPqbSoFDSh/IR8nYyX+9xFRUi6mRpT/x2GGH9uTqUvy4UWnu64aTZ5ZizGpJqTxMKBLzNIoyUMycWzyJNGzqt2eR7OMGIxsunMmz6fV/ZAochU8aeonhENdBdChZNNi5J5peaVNxJz5pJFLRXMb98fPD0JIM2eU4mldw6AeNd+VAIhroLoUCabFyTkXnUoKbyQ3TkTSn+oxymLlkENNnUrlTOo7K0/wD2Ie6C6FAmRjJRHOmThvGWd3O5pNdxpmeuIx2Fcq0y8rfWme7rrCN0F0coWXXkpP0ivo2+JI9FR5y5Jz9JL6NviSPRsaMfIqnzMX5bNXMTiMfLmSJEyYgwyIWlrcoYTZpK9tGB9cZ58jsb9lnewY9WMoO8V7Y52Q4DuEdcUzm48q/I7G/ZZ3sGD5HY37LO9gx6q2Q4DuEGyHAdwjmxDczyr8jsd9lnewYPkdjfss72DHqrZDgO4QbIcB3CGxDczyr8jsb9lnewYPkdjfsk72I9VbIcB3CDZDgO4Q2IbmeVfkdjfss72DB8jsb9lnexHqrZDgO4QbIcB3CGxDczyr8jsb9lnexB8jsb9lnewY9VbIcB3CDZDgO4Q2IbmeVfkbjfss72DB8jsb9lnewY9VbIcB3CDZDgO4Q2IbmeVfkdjfss72DB8jsb9lnewY9VbIcB3CDZDgO4Q2IbmeVfkbjfss72DB8jsb9lnexHqrZDgO4QbIcB3CGxDczyr8jsb9lnewYPkdjfss72I9VbIcB3CDZDgO4Q2IbmeVfkdjfss72DB8jsb9lnexHqrZDgO4QbIcB3CGxDczyr8jsb9lnewYPkdjfss72I9VbIcB3CDZDgO4Q2IbmYByZau4mRpBXnSJktbGFzrQVJWg+4x6AgEocB3CO4klRxuz//2Q=="/>
          <p:cNvSpPr>
            <a:spLocks noChangeAspect="1" noChangeArrowheads="1"/>
          </p:cNvSpPr>
          <p:nvPr/>
        </p:nvSpPr>
        <p:spPr bwMode="auto">
          <a:xfrm>
            <a:off x="155575" y="160338"/>
            <a:ext cx="5065362" cy="506537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12" descr="http://www.bradmcgehee.com/wp-content/uploads/2011/09/ima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81" y="564497"/>
            <a:ext cx="4691552" cy="62507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414210" y="3505198"/>
            <a:ext cx="3634393" cy="369332"/>
          </a:xfrm>
          <a:prstGeom prst="rect">
            <a:avLst/>
          </a:prstGeom>
          <a:noFill/>
        </p:spPr>
        <p:txBody>
          <a:bodyPr wrap="none" rtlCol="0">
            <a:spAutoFit/>
          </a:bodyPr>
          <a:lstStyle/>
          <a:p>
            <a:r>
              <a:rPr lang="en-GB" dirty="0">
                <a:hlinkClick r:id="rId3"/>
              </a:rPr>
              <a:t>http://www.manning.com/delaney/</a:t>
            </a:r>
            <a:endParaRPr lang="en-GB" dirty="0"/>
          </a:p>
        </p:txBody>
      </p:sp>
      <p:graphicFrame>
        <p:nvGraphicFramePr>
          <p:cNvPr id="9" name="Table 8"/>
          <p:cNvGraphicFramePr>
            <a:graphicFrameLocks noGrp="1"/>
          </p:cNvGraphicFramePr>
          <p:nvPr>
            <p:extLst/>
          </p:nvPr>
        </p:nvGraphicFramePr>
        <p:xfrm>
          <a:off x="5534526" y="4086262"/>
          <a:ext cx="3514077" cy="1554480"/>
        </p:xfrm>
        <a:graphic>
          <a:graphicData uri="http://schemas.openxmlformats.org/drawingml/2006/table">
            <a:tbl>
              <a:tblPr/>
              <a:tblGrid>
                <a:gridCol w="3514077">
                  <a:extLst>
                    <a:ext uri="{9D8B030D-6E8A-4147-A177-3AD203B41FA5}">
                      <a16:colId xmlns:a16="http://schemas.microsoft.com/office/drawing/2014/main" val="20000"/>
                    </a:ext>
                  </a:extLst>
                </a:gridCol>
              </a:tblGrid>
              <a:tr h="238498">
                <a:tc>
                  <a:txBody>
                    <a:bodyPr/>
                    <a:lstStyle/>
                    <a:p>
                      <a:endParaRPr lang="en-GB" b="0" i="0" u="none" strike="noStrike">
                        <a:solidFill>
                          <a:srgbClr val="000000"/>
                        </a:solidFill>
                        <a:effectLst/>
                        <a:latin typeface="Arial" panose="020B0604020202020204" pitchFamily="34" charset="0"/>
                      </a:endParaRPr>
                    </a:p>
                  </a:txBody>
                  <a:tcPr anchor="ctr">
                    <a:lnL>
                      <a:noFill/>
                    </a:lnL>
                    <a:lnR>
                      <a:noFill/>
                    </a:lnR>
                    <a:lnT>
                      <a:noFill/>
                    </a:lnT>
                    <a:lnB>
                      <a:noFill/>
                    </a:lnB>
                    <a:solidFill>
                      <a:srgbClr val="FFFFFF"/>
                    </a:solidFill>
                  </a:tcPr>
                </a:tc>
                <a:extLst>
                  <a:ext uri="{0D108BD9-81ED-4DB2-BD59-A6C34878D82A}">
                    <a16:rowId xmlns:a16="http://schemas.microsoft.com/office/drawing/2014/main" val="10000"/>
                  </a:ext>
                </a:extLst>
              </a:tr>
              <a:tr h="953990">
                <a:tc>
                  <a:txBody>
                    <a:bodyPr/>
                    <a:lstStyle/>
                    <a:p>
                      <a:r>
                        <a:rPr lang="en-GB" b="0" i="0" u="none" strike="noStrike" dirty="0">
                          <a:solidFill>
                            <a:srgbClr val="000000"/>
                          </a:solidFill>
                          <a:effectLst/>
                          <a:latin typeface="Arial" panose="020B0604020202020204" pitchFamily="34" charset="0"/>
                        </a:rPr>
                        <a:t/>
                      </a:r>
                      <a:br>
                        <a:rPr lang="en-GB" b="0" i="0" u="none" strike="noStrike" dirty="0">
                          <a:solidFill>
                            <a:srgbClr val="000000"/>
                          </a:solidFill>
                          <a:effectLst/>
                          <a:latin typeface="Arial" panose="020B0604020202020204" pitchFamily="34" charset="0"/>
                        </a:rPr>
                      </a:br>
                      <a:r>
                        <a:rPr lang="en-GB" b="0" i="0" u="none" strike="noStrike" dirty="0">
                          <a:solidFill>
                            <a:srgbClr val="0000FF"/>
                          </a:solidFill>
                          <a:effectLst/>
                          <a:latin typeface="Arial" panose="020B0604020202020204" pitchFamily="34" charset="0"/>
                          <a:hlinkClick r:id="rId4"/>
                        </a:rPr>
                        <a:t>Manning Publications and the authors of this book support the children of Operation Smile.</a:t>
                      </a:r>
                      <a:endParaRPr lang="en-GB" b="0" i="0" u="none" strike="noStrike" dirty="0">
                        <a:solidFill>
                          <a:srgbClr val="000000"/>
                        </a:solidFill>
                        <a:effectLst/>
                        <a:latin typeface="Arial" panose="020B0604020202020204" pitchFamily="34" charset="0"/>
                      </a:endParaRPr>
                    </a:p>
                  </a:txBody>
                  <a:tcPr anchor="ctr">
                    <a:lnL>
                      <a:noFill/>
                    </a:lnL>
                    <a:lnR>
                      <a:noFill/>
                    </a:lnR>
                    <a:lnT>
                      <a:noFill/>
                    </a:lnT>
                    <a:lnB>
                      <a:noFill/>
                    </a:lnB>
                    <a:solidFill>
                      <a:srgbClr val="FFFFFF"/>
                    </a:solidFill>
                  </a:tcPr>
                </a:tc>
                <a:extLst>
                  <a:ext uri="{0D108BD9-81ED-4DB2-BD59-A6C34878D82A}">
                    <a16:rowId xmlns:a16="http://schemas.microsoft.com/office/drawing/2014/main" val="10001"/>
                  </a:ext>
                </a:extLst>
              </a:tr>
            </a:tbl>
          </a:graphicData>
        </a:graphic>
      </p:graphicFrame>
      <p:pic>
        <p:nvPicPr>
          <p:cNvPr id="10" name="Picture 13" descr="Operation Smile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4526" y="4085787"/>
            <a:ext cx="1949499" cy="321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34012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26999" y="299989"/>
            <a:ext cx="8363938" cy="457168"/>
          </a:xfrm>
        </p:spPr>
        <p:txBody>
          <a:bodyPr>
            <a:normAutofit fontScale="90000"/>
          </a:bodyPr>
          <a:lstStyle/>
          <a:p>
            <a:r>
              <a:rPr lang="en-US" dirty="0" smtClean="0"/>
              <a:t>Big question?</a:t>
            </a:r>
            <a:endParaRPr lang="en-US" dirty="0"/>
          </a:p>
        </p:txBody>
      </p:sp>
      <p:sp>
        <p:nvSpPr>
          <p:cNvPr id="3" name="Content Placeholder 2"/>
          <p:cNvSpPr>
            <a:spLocks noGrp="1"/>
          </p:cNvSpPr>
          <p:nvPr>
            <p:ph idx="1"/>
          </p:nvPr>
        </p:nvSpPr>
        <p:spPr>
          <a:xfrm>
            <a:off x="389436" y="1403075"/>
            <a:ext cx="8363938" cy="4765249"/>
          </a:xfrm>
        </p:spPr>
        <p:txBody>
          <a:bodyPr>
            <a:normAutofit/>
          </a:bodyPr>
          <a:lstStyle/>
          <a:p>
            <a:r>
              <a:rPr lang="en-US" sz="2701" dirty="0"/>
              <a:t>How long it </a:t>
            </a:r>
            <a:r>
              <a:rPr lang="en-US" sz="2701" dirty="0" smtClean="0"/>
              <a:t>will take </a:t>
            </a:r>
            <a:r>
              <a:rPr lang="en-US" sz="2701" dirty="0"/>
              <a:t>to upgrade</a:t>
            </a:r>
            <a:r>
              <a:rPr lang="en-US" sz="2701" dirty="0" smtClean="0"/>
              <a:t>?</a:t>
            </a:r>
          </a:p>
          <a:p>
            <a:endParaRPr lang="en-US" sz="2701" dirty="0"/>
          </a:p>
          <a:p>
            <a:pPr marL="400050" lvl="1" indent="0">
              <a:buNone/>
            </a:pPr>
            <a:r>
              <a:rPr lang="en-US" b="1" i="1" dirty="0" smtClean="0"/>
              <a:t>No simple way to determine the factors</a:t>
            </a:r>
            <a:r>
              <a:rPr lang="en-US" b="1" i="1" dirty="0" smtClean="0"/>
              <a:t>…      </a:t>
            </a:r>
          </a:p>
          <a:p>
            <a:pPr marL="400050" lvl="1" indent="0">
              <a:buNone/>
            </a:pPr>
            <a:r>
              <a:rPr lang="en-US" b="1" i="1" dirty="0" smtClean="0"/>
              <a:t>…………….</a:t>
            </a:r>
            <a:r>
              <a:rPr lang="en-US" b="1" i="1" dirty="0" smtClean="0"/>
              <a:t>It </a:t>
            </a:r>
            <a:r>
              <a:rPr lang="en-US" b="1" i="1" dirty="0" smtClean="0"/>
              <a:t>Depends!</a:t>
            </a:r>
          </a:p>
          <a:p>
            <a:pPr lvl="1"/>
            <a:endParaRPr lang="en-US" b="1" dirty="0"/>
          </a:p>
          <a:p>
            <a:r>
              <a:rPr lang="en-US" dirty="0" smtClean="0"/>
              <a:t>Real-time Scenario</a:t>
            </a:r>
          </a:p>
          <a:p>
            <a:pPr lvl="1"/>
            <a:r>
              <a:rPr lang="en-US" dirty="0" smtClean="0"/>
              <a:t>3 customer cases are presented here….</a:t>
            </a:r>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279648197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 calcmode="lin" valueType="num">
                                      <p:cBhvr additive="base">
                                        <p:cTn id="2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26022" y="126661"/>
            <a:ext cx="8363938" cy="457168"/>
          </a:xfrm>
        </p:spPr>
        <p:txBody>
          <a:bodyPr>
            <a:normAutofit fontScale="90000"/>
          </a:bodyPr>
          <a:lstStyle/>
          <a:p>
            <a:r>
              <a:rPr lang="en-US" dirty="0" smtClean="0"/>
              <a:t>Real-time Scenario &amp; Solution….</a:t>
            </a:r>
            <a:endParaRPr lang="en-US" dirty="0"/>
          </a:p>
        </p:txBody>
      </p:sp>
      <p:sp>
        <p:nvSpPr>
          <p:cNvPr id="3" name="Content Placeholder 2"/>
          <p:cNvSpPr>
            <a:spLocks noGrp="1"/>
          </p:cNvSpPr>
          <p:nvPr>
            <p:ph idx="1"/>
          </p:nvPr>
        </p:nvSpPr>
        <p:spPr>
          <a:xfrm>
            <a:off x="389436" y="758860"/>
            <a:ext cx="8363938" cy="5696829"/>
          </a:xfrm>
        </p:spPr>
        <p:txBody>
          <a:bodyPr>
            <a:normAutofit/>
          </a:bodyPr>
          <a:lstStyle/>
          <a:p>
            <a:pPr marL="0" lvl="1" indent="0">
              <a:buNone/>
            </a:pPr>
            <a:r>
              <a:rPr lang="en-US" dirty="0"/>
              <a:t>Case 1: </a:t>
            </a:r>
            <a:endParaRPr lang="en-US" dirty="0" smtClean="0"/>
          </a:p>
          <a:p>
            <a:pPr marL="457200" lvl="1" indent="-457200"/>
            <a:r>
              <a:rPr lang="en-US" sz="2400" dirty="0" smtClean="0"/>
              <a:t>Re-Insurance data warehouse (OLTP &amp; OLAP)</a:t>
            </a:r>
          </a:p>
          <a:p>
            <a:pPr marL="457200" lvl="1" indent="-457200"/>
            <a:r>
              <a:rPr lang="en-US" sz="2400" dirty="0" smtClean="0"/>
              <a:t>Data sizes approx. 10 TB (35 databases)</a:t>
            </a:r>
          </a:p>
          <a:p>
            <a:pPr marL="457200" lvl="1" indent="-457200"/>
            <a:r>
              <a:rPr lang="en-US" sz="2400" dirty="0" smtClean="0"/>
              <a:t>Upgrade path: SQL Server 2005 to 2008 R2 EE (2012 soon)</a:t>
            </a:r>
          </a:p>
          <a:p>
            <a:endParaRPr lang="en-US" sz="1800" dirty="0"/>
          </a:p>
          <a:p>
            <a:r>
              <a:rPr lang="en-US" sz="1800" b="1" dirty="0" smtClean="0"/>
              <a:t>6 </a:t>
            </a:r>
            <a:r>
              <a:rPr lang="en-US" sz="1800" b="1" dirty="0"/>
              <a:t>+ 1 weeks to complete</a:t>
            </a:r>
          </a:p>
          <a:p>
            <a:pPr lvl="1"/>
            <a:r>
              <a:rPr lang="en-US" sz="1800" dirty="0"/>
              <a:t>6 weeks of very-intensive preparation + 1 week focused on performance gains of the new platform &amp; testing functionality. </a:t>
            </a:r>
            <a:endParaRPr lang="en-US" sz="1800" dirty="0" smtClean="0"/>
          </a:p>
          <a:p>
            <a:r>
              <a:rPr lang="en-US" sz="2200" dirty="0" smtClean="0"/>
              <a:t>Problems &amp; Solutions </a:t>
            </a:r>
            <a:endParaRPr lang="en-US" sz="2200" dirty="0"/>
          </a:p>
          <a:p>
            <a:pPr lvl="1"/>
            <a:r>
              <a:rPr lang="en-US" sz="1800" dirty="0"/>
              <a:t>Database compression (</a:t>
            </a:r>
            <a:r>
              <a:rPr lang="en-US" sz="1800" b="1" dirty="0" err="1"/>
              <a:t>sp_estimate_data_compression_savings</a:t>
            </a:r>
            <a:r>
              <a:rPr lang="en-US" sz="1800" b="1" dirty="0"/>
              <a:t>) </a:t>
            </a:r>
            <a:r>
              <a:rPr lang="en-US" sz="1800" dirty="0"/>
              <a:t>and Sparse columns features used (tested).</a:t>
            </a:r>
          </a:p>
          <a:p>
            <a:pPr lvl="1"/>
            <a:r>
              <a:rPr lang="en-US" sz="1800" dirty="0"/>
              <a:t>Query &amp; Table hints used</a:t>
            </a:r>
          </a:p>
          <a:p>
            <a:pPr lvl="1"/>
            <a:r>
              <a:rPr lang="en-US" sz="1800" dirty="0" smtClean="0"/>
              <a:t>Filtered </a:t>
            </a:r>
            <a:r>
              <a:rPr lang="en-US" sz="1800" dirty="0"/>
              <a:t>statistics &amp; partitioned tables feature after the upgrade. </a:t>
            </a:r>
            <a:endParaRPr lang="en-US" sz="1800" dirty="0" smtClean="0"/>
          </a:p>
          <a:p>
            <a:pPr lvl="2"/>
            <a:r>
              <a:rPr lang="en-US" sz="1600" dirty="0" smtClean="0"/>
              <a:t>SQLCAT </a:t>
            </a:r>
            <a:r>
              <a:rPr lang="en-US" sz="1600" dirty="0"/>
              <a:t>article:  </a:t>
            </a:r>
            <a:r>
              <a:rPr lang="en-US" sz="1600" u="sng" dirty="0">
                <a:hlinkClick r:id="rId2"/>
              </a:rPr>
              <a:t>Using Filtered Statistics with Partitioned Tables</a:t>
            </a:r>
            <a:endParaRPr lang="en-US" sz="1600" dirty="0"/>
          </a:p>
          <a:p>
            <a:endParaRPr lang="en-US" dirty="0"/>
          </a:p>
        </p:txBody>
      </p:sp>
    </p:spTree>
    <p:extLst>
      <p:ext uri="{BB962C8B-B14F-4D97-AF65-F5344CB8AC3E}">
        <p14:creationId xmlns:p14="http://schemas.microsoft.com/office/powerpoint/2010/main" val="279885219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14628" y="-122928"/>
            <a:ext cx="8229600" cy="1143000"/>
          </a:xfrm>
        </p:spPr>
        <p:txBody>
          <a:bodyPr>
            <a:normAutofit/>
          </a:bodyPr>
          <a:lstStyle/>
          <a:p>
            <a:r>
              <a:rPr lang="en-US" sz="3200" dirty="0"/>
              <a:t>Real-time Scenario &amp; Solution….</a:t>
            </a:r>
          </a:p>
        </p:txBody>
      </p:sp>
      <p:sp>
        <p:nvSpPr>
          <p:cNvPr id="3" name="Content Placeholder 2"/>
          <p:cNvSpPr>
            <a:spLocks noGrp="1"/>
          </p:cNvSpPr>
          <p:nvPr>
            <p:ph idx="1"/>
          </p:nvPr>
        </p:nvSpPr>
        <p:spPr>
          <a:xfrm>
            <a:off x="380290" y="826934"/>
            <a:ext cx="8363938" cy="5259164"/>
          </a:xfrm>
        </p:spPr>
        <p:txBody>
          <a:bodyPr>
            <a:normAutofit/>
          </a:bodyPr>
          <a:lstStyle/>
          <a:p>
            <a:pPr marL="0" lvl="1" indent="0">
              <a:buNone/>
            </a:pPr>
            <a:r>
              <a:rPr lang="en-US" dirty="0"/>
              <a:t>Case </a:t>
            </a:r>
            <a:r>
              <a:rPr lang="en-US" dirty="0" smtClean="0"/>
              <a:t>2: </a:t>
            </a:r>
            <a:endParaRPr lang="en-US" dirty="0"/>
          </a:p>
          <a:p>
            <a:pPr marL="457200" lvl="1" indent="-457200"/>
            <a:r>
              <a:rPr lang="en-US" sz="2400" dirty="0" smtClean="0"/>
              <a:t>Retail chain (highly OLTP) with Transactional Replication</a:t>
            </a:r>
            <a:endParaRPr lang="en-US" sz="2400" dirty="0"/>
          </a:p>
          <a:p>
            <a:pPr marL="457200" lvl="1" indent="-457200"/>
            <a:r>
              <a:rPr lang="en-US" sz="2400" dirty="0"/>
              <a:t>Data sizes approx. </a:t>
            </a:r>
            <a:r>
              <a:rPr lang="en-US" sz="2400" dirty="0" smtClean="0"/>
              <a:t>1.5 TB (8 </a:t>
            </a:r>
            <a:r>
              <a:rPr lang="en-US" sz="2400" dirty="0"/>
              <a:t>databases</a:t>
            </a:r>
            <a:r>
              <a:rPr lang="en-US" sz="2400" dirty="0" smtClean="0"/>
              <a:t>)</a:t>
            </a:r>
            <a:endParaRPr lang="en-US" sz="2400" dirty="0"/>
          </a:p>
          <a:p>
            <a:pPr marL="457200" lvl="1" indent="-457200"/>
            <a:r>
              <a:rPr lang="en-US" sz="2400" dirty="0"/>
              <a:t>Upgrade path: SQL Server </a:t>
            </a:r>
            <a:r>
              <a:rPr lang="en-US" sz="2400" dirty="0" smtClean="0"/>
              <a:t>2000 </a:t>
            </a:r>
            <a:r>
              <a:rPr lang="en-US" sz="2400" dirty="0"/>
              <a:t>to 2008 R2 </a:t>
            </a:r>
          </a:p>
          <a:p>
            <a:pPr lvl="1"/>
            <a:endParaRPr lang="en-US" sz="1800" dirty="0" smtClean="0"/>
          </a:p>
          <a:p>
            <a:pPr lvl="1"/>
            <a:r>
              <a:rPr lang="en-US" sz="1800" b="1" dirty="0" smtClean="0"/>
              <a:t>3 </a:t>
            </a:r>
            <a:r>
              <a:rPr lang="en-US" sz="1800" b="1" dirty="0"/>
              <a:t>months to complete (very intensive</a:t>
            </a:r>
            <a:r>
              <a:rPr lang="en-US" sz="1800" b="1" dirty="0" smtClean="0"/>
              <a:t>)</a:t>
            </a:r>
          </a:p>
          <a:p>
            <a:pPr lvl="1"/>
            <a:r>
              <a:rPr lang="en-US" sz="1800" dirty="0" smtClean="0"/>
              <a:t>32-bit </a:t>
            </a:r>
            <a:r>
              <a:rPr lang="en-US" sz="1800" dirty="0"/>
              <a:t>SQL Server </a:t>
            </a:r>
            <a:r>
              <a:rPr lang="en-US" sz="1800" dirty="0" smtClean="0"/>
              <a:t>2000 </a:t>
            </a:r>
            <a:r>
              <a:rPr lang="en-US" sz="1800" dirty="0"/>
              <a:t>Cluster with heavy use of transactional replication </a:t>
            </a:r>
            <a:r>
              <a:rPr lang="en-US" sz="1800" dirty="0" smtClean="0"/>
              <a:t>(110 </a:t>
            </a:r>
            <a:r>
              <a:rPr lang="en-US" sz="1800" dirty="0"/>
              <a:t>subscribers, 67 articles) </a:t>
            </a:r>
            <a:endParaRPr lang="en-US" sz="1800" dirty="0" smtClean="0"/>
          </a:p>
          <a:p>
            <a:pPr lvl="1"/>
            <a:r>
              <a:rPr lang="en-US" sz="1800" dirty="0" smtClean="0"/>
              <a:t>Poor </a:t>
            </a:r>
            <a:r>
              <a:rPr lang="en-US" sz="1800" dirty="0"/>
              <a:t>connectivity across subscribers caused upgrade without replication resynchronization</a:t>
            </a:r>
            <a:r>
              <a:rPr lang="en-US" sz="1800" dirty="0" smtClean="0"/>
              <a:t>.</a:t>
            </a:r>
          </a:p>
          <a:p>
            <a:pPr lvl="1"/>
            <a:endParaRPr lang="en-US" sz="1800" dirty="0"/>
          </a:p>
          <a:p>
            <a:r>
              <a:rPr lang="en-US" sz="1800" dirty="0"/>
              <a:t>Upgrade to the 64-bit version of SQL Server 2008 made an in-place upgrade impossible. </a:t>
            </a:r>
            <a:endParaRPr lang="en-US" sz="1800" dirty="0" smtClean="0"/>
          </a:p>
          <a:p>
            <a:pPr lvl="1"/>
            <a:r>
              <a:rPr lang="en-US" sz="1600" dirty="0" smtClean="0"/>
              <a:t>SQLCAT </a:t>
            </a:r>
            <a:r>
              <a:rPr lang="en-US" sz="1600" dirty="0"/>
              <a:t>article: </a:t>
            </a:r>
            <a:r>
              <a:rPr lang="en-US" sz="1600" u="sng" dirty="0">
                <a:hlinkClick r:id="rId2"/>
              </a:rPr>
              <a:t>Upgrading Replication from SQL Server 2000 32-Bit to SQL Server 2008 64-Bit without re-initialization</a:t>
            </a:r>
            <a:endParaRPr lang="en-US" sz="1600" dirty="0"/>
          </a:p>
          <a:p>
            <a:endParaRPr lang="en-US" dirty="0"/>
          </a:p>
        </p:txBody>
      </p:sp>
    </p:spTree>
    <p:extLst>
      <p:ext uri="{BB962C8B-B14F-4D97-AF65-F5344CB8AC3E}">
        <p14:creationId xmlns:p14="http://schemas.microsoft.com/office/powerpoint/2010/main" val="194391270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95129" y="186820"/>
            <a:ext cx="8363938" cy="457168"/>
          </a:xfrm>
        </p:spPr>
        <p:txBody>
          <a:bodyPr>
            <a:normAutofit fontScale="90000"/>
          </a:bodyPr>
          <a:lstStyle/>
          <a:p>
            <a:r>
              <a:rPr lang="en-US" dirty="0"/>
              <a:t>Real-time Scenario &amp; Solution….</a:t>
            </a:r>
          </a:p>
        </p:txBody>
      </p:sp>
      <p:sp>
        <p:nvSpPr>
          <p:cNvPr id="3" name="Content Placeholder 2"/>
          <p:cNvSpPr>
            <a:spLocks noGrp="1"/>
          </p:cNvSpPr>
          <p:nvPr>
            <p:ph idx="1"/>
          </p:nvPr>
        </p:nvSpPr>
        <p:spPr>
          <a:xfrm>
            <a:off x="361997" y="797462"/>
            <a:ext cx="8363938" cy="5880801"/>
          </a:xfrm>
        </p:spPr>
        <p:txBody>
          <a:bodyPr>
            <a:normAutofit/>
          </a:bodyPr>
          <a:lstStyle/>
          <a:p>
            <a:pPr marL="0" lvl="1" indent="0">
              <a:buNone/>
            </a:pPr>
            <a:r>
              <a:rPr lang="en-US" dirty="0"/>
              <a:t>Case </a:t>
            </a:r>
            <a:r>
              <a:rPr lang="en-US" dirty="0" smtClean="0"/>
              <a:t>3: </a:t>
            </a:r>
            <a:endParaRPr lang="en-US" dirty="0"/>
          </a:p>
          <a:p>
            <a:pPr marL="457200" lvl="1" indent="-457200"/>
            <a:r>
              <a:rPr lang="en-US" sz="2000" dirty="0" smtClean="0"/>
              <a:t>Banking Sector (complex Biz logic) </a:t>
            </a:r>
          </a:p>
          <a:p>
            <a:pPr marL="457200" lvl="1" indent="-457200"/>
            <a:r>
              <a:rPr lang="en-US" sz="2000" dirty="0" smtClean="0"/>
              <a:t>OLTP (Clustering/DB </a:t>
            </a:r>
            <a:r>
              <a:rPr lang="en-US" sz="2000" dirty="0" err="1" smtClean="0"/>
              <a:t>Mirroing</a:t>
            </a:r>
            <a:r>
              <a:rPr lang="en-US" sz="2000" dirty="0" smtClean="0"/>
              <a:t>/SSRS &amp; DTS)</a:t>
            </a:r>
            <a:endParaRPr lang="en-US" sz="2000" dirty="0"/>
          </a:p>
          <a:p>
            <a:pPr marL="457200" lvl="1" indent="-457200"/>
            <a:r>
              <a:rPr lang="en-US" sz="2000" dirty="0"/>
              <a:t>Data sizes approx. </a:t>
            </a:r>
            <a:r>
              <a:rPr lang="en-US" sz="2000" dirty="0" smtClean="0"/>
              <a:t>3 </a:t>
            </a:r>
            <a:r>
              <a:rPr lang="en-US" sz="2000" dirty="0"/>
              <a:t>TB </a:t>
            </a:r>
            <a:r>
              <a:rPr lang="en-US" sz="2000" dirty="0" smtClean="0"/>
              <a:t>25 </a:t>
            </a:r>
            <a:r>
              <a:rPr lang="en-US" sz="2000" dirty="0"/>
              <a:t>databases)</a:t>
            </a:r>
          </a:p>
          <a:p>
            <a:pPr marL="457200" lvl="1" indent="-457200"/>
            <a:r>
              <a:rPr lang="en-US" sz="2000" dirty="0"/>
              <a:t>Upgrade path: </a:t>
            </a:r>
            <a:r>
              <a:rPr lang="en-US" sz="2000" dirty="0" smtClean="0"/>
              <a:t>Mixture (Production to 2012 &amp; Archive to 2008 R2)</a:t>
            </a:r>
          </a:p>
          <a:p>
            <a:r>
              <a:rPr lang="en-US" sz="1600" b="1" dirty="0" smtClean="0"/>
              <a:t>2 months </a:t>
            </a:r>
            <a:r>
              <a:rPr lang="en-US" sz="1600" b="1" dirty="0"/>
              <a:t>to </a:t>
            </a:r>
            <a:r>
              <a:rPr lang="en-US" sz="1600" b="1" dirty="0" smtClean="0"/>
              <a:t>complete (+2 weeks performance tuning)</a:t>
            </a:r>
          </a:p>
          <a:p>
            <a:pPr lvl="1"/>
            <a:r>
              <a:rPr lang="en-US" sz="1600" dirty="0" smtClean="0"/>
              <a:t>Separate upgrade for 2000 databases and 2005 databases</a:t>
            </a:r>
            <a:endParaRPr lang="en-US" sz="1600" dirty="0"/>
          </a:p>
          <a:p>
            <a:pPr lvl="1"/>
            <a:r>
              <a:rPr lang="en-US" sz="1600" dirty="0"/>
              <a:t>DB mirroring </a:t>
            </a:r>
            <a:r>
              <a:rPr lang="en-US" sz="1600" dirty="0" smtClean="0"/>
              <a:t>instances to Availability Groups feature</a:t>
            </a:r>
            <a:endParaRPr lang="en-US" sz="1600" dirty="0"/>
          </a:p>
          <a:p>
            <a:pPr lvl="1"/>
            <a:r>
              <a:rPr lang="en-US" sz="1600" dirty="0"/>
              <a:t>Reporting Services </a:t>
            </a:r>
            <a:r>
              <a:rPr lang="en-US" sz="1600" dirty="0" smtClean="0"/>
              <a:t>upgrade, DTS </a:t>
            </a:r>
            <a:r>
              <a:rPr lang="en-US" sz="1600" dirty="0"/>
              <a:t>migration – </a:t>
            </a:r>
            <a:r>
              <a:rPr lang="en-US" sz="1600" dirty="0" err="1"/>
              <a:t>DTSXchange</a:t>
            </a:r>
            <a:r>
              <a:rPr lang="en-US" sz="1600" dirty="0"/>
              <a:t> &amp; SSIS </a:t>
            </a:r>
            <a:r>
              <a:rPr lang="en-US" sz="1600" dirty="0" smtClean="0"/>
              <a:t>migration</a:t>
            </a:r>
          </a:p>
          <a:p>
            <a:pPr lvl="1"/>
            <a:endParaRPr lang="en-US" sz="1600" dirty="0" smtClean="0"/>
          </a:p>
          <a:p>
            <a:r>
              <a:rPr lang="en-US" sz="1600" dirty="0" smtClean="0"/>
              <a:t>Problems &amp; Solutions </a:t>
            </a:r>
            <a:endParaRPr lang="en-US" sz="1600" dirty="0"/>
          </a:p>
          <a:p>
            <a:pPr lvl="1"/>
            <a:r>
              <a:rPr lang="en-US" sz="1600" dirty="0"/>
              <a:t>Complex Biz logic: Spent time fighting execution plans that changed after migration (reads):</a:t>
            </a:r>
          </a:p>
          <a:p>
            <a:pPr lvl="2"/>
            <a:r>
              <a:rPr lang="en-US" sz="1600" dirty="0" smtClean="0"/>
              <a:t>Used SET </a:t>
            </a:r>
            <a:r>
              <a:rPr lang="en-US" sz="1600" dirty="0"/>
              <a:t>STATISTICS IO ON </a:t>
            </a:r>
            <a:r>
              <a:rPr lang="en-US" sz="1600" dirty="0" smtClean="0"/>
              <a:t>/ SET </a:t>
            </a:r>
            <a:r>
              <a:rPr lang="en-US" sz="1600" dirty="0"/>
              <a:t>STATISTICS PROFILE ON </a:t>
            </a:r>
            <a:r>
              <a:rPr lang="en-US" sz="1600" dirty="0" smtClean="0"/>
              <a:t>/ SET </a:t>
            </a:r>
            <a:r>
              <a:rPr lang="en-US" sz="1600" dirty="0"/>
              <a:t>STATISTICS TIME ON </a:t>
            </a:r>
          </a:p>
          <a:p>
            <a:pPr lvl="1"/>
            <a:r>
              <a:rPr lang="en-US" sz="1600" dirty="0"/>
              <a:t>Most cases SELECTS involving 6 or more joins – new indexes on </a:t>
            </a:r>
            <a:r>
              <a:rPr lang="en-US" sz="1600" dirty="0" smtClean="0"/>
              <a:t>post-upgrade</a:t>
            </a:r>
          </a:p>
          <a:p>
            <a:pPr lvl="1"/>
            <a:r>
              <a:rPr lang="en-US" sz="1600" dirty="0" smtClean="0"/>
              <a:t>Use of Availability groups HA feature in SQL Server 2012</a:t>
            </a:r>
            <a:endParaRPr lang="en-US" sz="1600" dirty="0"/>
          </a:p>
          <a:p>
            <a:pPr lvl="1"/>
            <a:endParaRPr lang="en-US" dirty="0"/>
          </a:p>
          <a:p>
            <a:endParaRPr lang="en-US" dirty="0"/>
          </a:p>
        </p:txBody>
      </p:sp>
    </p:spTree>
    <p:extLst>
      <p:ext uri="{BB962C8B-B14F-4D97-AF65-F5344CB8AC3E}">
        <p14:creationId xmlns:p14="http://schemas.microsoft.com/office/powerpoint/2010/main" val="174593039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t>Tools</a:t>
            </a:r>
            <a:endParaRPr lang="en-GB" dirty="0"/>
          </a:p>
        </p:txBody>
      </p:sp>
      <p:sp>
        <p:nvSpPr>
          <p:cNvPr id="3" name="Content Placeholder 2"/>
          <p:cNvSpPr>
            <a:spLocks noGrp="1"/>
          </p:cNvSpPr>
          <p:nvPr>
            <p:ph idx="1"/>
          </p:nvPr>
        </p:nvSpPr>
        <p:spPr/>
        <p:txBody>
          <a:bodyPr>
            <a:normAutofit fontScale="92500" lnSpcReduction="20000"/>
          </a:bodyPr>
          <a:lstStyle/>
          <a:p>
            <a:r>
              <a:rPr lang="en-US" dirty="0" smtClean="0"/>
              <a:t>SQL Server 2014 Upgrade Advisor</a:t>
            </a:r>
          </a:p>
          <a:p>
            <a:r>
              <a:rPr lang="en-US" dirty="0" smtClean="0"/>
              <a:t>Best Practices Analyzer for SQL Server </a:t>
            </a:r>
          </a:p>
          <a:p>
            <a:r>
              <a:rPr lang="en-US" dirty="0" smtClean="0"/>
              <a:t>SQL Server 2014 Setup: System Configuration Checker</a:t>
            </a:r>
          </a:p>
          <a:p>
            <a:r>
              <a:rPr lang="en-US" dirty="0" smtClean="0"/>
              <a:t>Upgrade Assistant for SQL Server 2012 (UAFS) plays together with Distributed Replay</a:t>
            </a:r>
          </a:p>
          <a:p>
            <a:r>
              <a:rPr lang="en-US" dirty="0" err="1" smtClean="0"/>
              <a:t>RMLUtils</a:t>
            </a:r>
            <a:endParaRPr lang="en-US" dirty="0" smtClean="0"/>
          </a:p>
          <a:p>
            <a:r>
              <a:rPr lang="en-US" dirty="0" smtClean="0"/>
              <a:t>SQL Server Profiler/Extended Events</a:t>
            </a:r>
          </a:p>
          <a:p>
            <a:r>
              <a:rPr lang="en-US" dirty="0" smtClean="0"/>
              <a:t>System Monitor – SQL Server: Deprecated Features Object</a:t>
            </a:r>
          </a:p>
          <a:p>
            <a:r>
              <a:rPr lang="en-US" dirty="0" smtClean="0"/>
              <a:t>Custom scripts*</a:t>
            </a:r>
          </a:p>
        </p:txBody>
      </p:sp>
    </p:spTree>
    <p:extLst>
      <p:ext uri="{BB962C8B-B14F-4D97-AF65-F5344CB8AC3E}">
        <p14:creationId xmlns:p14="http://schemas.microsoft.com/office/powerpoint/2010/main" val="26966146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1942" y="643189"/>
            <a:ext cx="8363938" cy="457168"/>
          </a:xfrm>
        </p:spPr>
        <p:txBody>
          <a:bodyPr>
            <a:normAutofit fontScale="90000"/>
          </a:bodyPr>
          <a:lstStyle/>
          <a:p>
            <a:pPr defTabSz="685955">
              <a:defRPr/>
            </a:pPr>
            <a:r>
              <a:rPr lang="en-US" dirty="0"/>
              <a:t>Tricks of the Trade….  &amp; tools.</a:t>
            </a:r>
            <a:endParaRPr dirty="0"/>
          </a:p>
        </p:txBody>
      </p:sp>
      <p:graphicFrame>
        <p:nvGraphicFramePr>
          <p:cNvPr id="26" name="Diagram 25"/>
          <p:cNvGraphicFramePr/>
          <p:nvPr>
            <p:extLst/>
          </p:nvPr>
        </p:nvGraphicFramePr>
        <p:xfrm>
          <a:off x="1715911" y="1280456"/>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 name="Cloud Callout 26"/>
          <p:cNvSpPr/>
          <p:nvPr/>
        </p:nvSpPr>
        <p:spPr>
          <a:xfrm>
            <a:off x="2779294" y="871773"/>
            <a:ext cx="3693695" cy="2057400"/>
          </a:xfrm>
          <a:prstGeom prst="cloudCallou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380933" indent="-380933" defTabSz="1218585">
              <a:buFont typeface="Arial" pitchFamily="34" charset="0"/>
              <a:buChar char="•"/>
              <a:defRPr/>
            </a:pPr>
            <a:r>
              <a:rPr lang="en-US" sz="1400" dirty="0" smtClean="0">
                <a:solidFill>
                  <a:srgbClr val="FFFF00"/>
                </a:solidFill>
              </a:rPr>
              <a:t>Prepare for Upgrade – no data changes</a:t>
            </a:r>
            <a:endParaRPr lang="en-US" sz="1400" dirty="0">
              <a:solidFill>
                <a:srgbClr val="FFFF00"/>
              </a:solidFill>
            </a:endParaRPr>
          </a:p>
          <a:p>
            <a:pPr marL="380933" indent="-380933" defTabSz="1218585">
              <a:buFont typeface="Arial" pitchFamily="34" charset="0"/>
              <a:buChar char="•"/>
              <a:defRPr/>
            </a:pPr>
            <a:r>
              <a:rPr lang="en-US" sz="1400" dirty="0" smtClean="0">
                <a:solidFill>
                  <a:srgbClr val="FFFF00"/>
                </a:solidFill>
              </a:rPr>
              <a:t>Installed Services &amp; Components analysis</a:t>
            </a:r>
            <a:endParaRPr lang="en-US" sz="1400" dirty="0">
              <a:solidFill>
                <a:srgbClr val="FFFF00"/>
              </a:solidFill>
            </a:endParaRPr>
          </a:p>
          <a:p>
            <a:pPr marL="380933" indent="-380933" defTabSz="1218585">
              <a:buFont typeface="Arial" pitchFamily="34" charset="0"/>
              <a:buChar char="•"/>
              <a:defRPr/>
            </a:pPr>
            <a:r>
              <a:rPr lang="en-US" sz="1400" dirty="0" smtClean="0">
                <a:solidFill>
                  <a:srgbClr val="FFFF00"/>
                </a:solidFill>
              </a:rPr>
              <a:t>Detailed report on why upgrade might fail.</a:t>
            </a:r>
            <a:endParaRPr lang="en-US" sz="1400" dirty="0">
              <a:solidFill>
                <a:srgbClr val="FFFF00"/>
              </a:solidFill>
            </a:endParaRPr>
          </a:p>
          <a:p>
            <a:pPr algn="ctr"/>
            <a:endParaRPr lang="en-GB" sz="1400" dirty="0">
              <a:solidFill>
                <a:srgbClr val="FFFF00"/>
              </a:solidFill>
            </a:endParaRPr>
          </a:p>
        </p:txBody>
      </p:sp>
      <p:sp>
        <p:nvSpPr>
          <p:cNvPr id="28" name="Cloud Callout 27"/>
          <p:cNvSpPr/>
          <p:nvPr/>
        </p:nvSpPr>
        <p:spPr>
          <a:xfrm>
            <a:off x="1245073" y="2573162"/>
            <a:ext cx="3168911" cy="1492449"/>
          </a:xfrm>
          <a:prstGeom prst="cloudCallout">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380933" indent="-380933" defTabSz="1218585">
              <a:buFont typeface="Arial" pitchFamily="34" charset="0"/>
              <a:buChar char="•"/>
              <a:defRPr/>
            </a:pPr>
            <a:r>
              <a:rPr lang="en-US" sz="1200" dirty="0" smtClean="0">
                <a:solidFill>
                  <a:srgbClr val="262626"/>
                </a:solidFill>
              </a:rPr>
              <a:t>Best to setup to baseline (Pre &amp; Post)</a:t>
            </a:r>
          </a:p>
          <a:p>
            <a:pPr marL="380933" indent="-380933" defTabSz="1218585">
              <a:buFont typeface="Arial" pitchFamily="34" charset="0"/>
              <a:buChar char="•"/>
              <a:defRPr/>
            </a:pPr>
            <a:r>
              <a:rPr lang="en-US" sz="1200" dirty="0" smtClean="0">
                <a:solidFill>
                  <a:srgbClr val="262626"/>
                </a:solidFill>
              </a:rPr>
              <a:t>Testing workload</a:t>
            </a:r>
          </a:p>
          <a:p>
            <a:pPr marL="380933" indent="-380933" defTabSz="1218585">
              <a:buFont typeface="Arial" pitchFamily="34" charset="0"/>
              <a:buChar char="•"/>
              <a:defRPr/>
            </a:pPr>
            <a:r>
              <a:rPr lang="en-US" sz="1200" dirty="0" smtClean="0">
                <a:solidFill>
                  <a:srgbClr val="262626"/>
                </a:solidFill>
              </a:rPr>
              <a:t>Ideal to solve compatibility issues</a:t>
            </a:r>
            <a:endParaRPr lang="en-GB" sz="1200" dirty="0"/>
          </a:p>
        </p:txBody>
      </p:sp>
      <p:sp>
        <p:nvSpPr>
          <p:cNvPr id="29" name="Cloud Callout 28"/>
          <p:cNvSpPr/>
          <p:nvPr/>
        </p:nvSpPr>
        <p:spPr>
          <a:xfrm>
            <a:off x="3224463" y="2858500"/>
            <a:ext cx="2502568" cy="1278315"/>
          </a:xfrm>
          <a:prstGeom prst="cloudCallou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380933" indent="-380933" defTabSz="1218585">
              <a:buFont typeface="Arial" pitchFamily="34" charset="0"/>
              <a:buChar char="•"/>
              <a:defRPr/>
            </a:pPr>
            <a:endParaRPr lang="en-US" sz="1200" dirty="0">
              <a:solidFill>
                <a:schemeClr val="tx1"/>
              </a:solidFill>
            </a:endParaRPr>
          </a:p>
          <a:p>
            <a:pPr marL="380933" indent="-380933" defTabSz="1218585">
              <a:buFont typeface="Arial" pitchFamily="34" charset="0"/>
              <a:buChar char="•"/>
              <a:defRPr/>
            </a:pPr>
            <a:r>
              <a:rPr lang="en-US" sz="1200" dirty="0" smtClean="0">
                <a:solidFill>
                  <a:schemeClr val="tx1"/>
                </a:solidFill>
              </a:rPr>
              <a:t>Best Discovery tool for Assessment &amp; Reporting</a:t>
            </a:r>
            <a:endParaRPr lang="en-GB" sz="1200" dirty="0">
              <a:solidFill>
                <a:schemeClr val="tx1"/>
              </a:solidFill>
            </a:endParaRPr>
          </a:p>
        </p:txBody>
      </p:sp>
      <p:sp>
        <p:nvSpPr>
          <p:cNvPr id="30" name="Cloud Callout 29"/>
          <p:cNvSpPr/>
          <p:nvPr/>
        </p:nvSpPr>
        <p:spPr>
          <a:xfrm>
            <a:off x="4717776" y="2753637"/>
            <a:ext cx="2854693" cy="1311974"/>
          </a:xfrm>
          <a:prstGeom prst="cloudCallou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380933" indent="-380933" defTabSz="1218585">
              <a:buFont typeface="Arial" pitchFamily="34" charset="0"/>
              <a:buChar char="•"/>
              <a:defRPr/>
            </a:pPr>
            <a:r>
              <a:rPr lang="en-US" sz="1200" dirty="0" smtClean="0">
                <a:solidFill>
                  <a:srgbClr val="262626"/>
                </a:solidFill>
              </a:rPr>
              <a:t>Workload simulation Ideal for Performance testing &amp; capacity planning</a:t>
            </a:r>
            <a:endParaRPr lang="en-GB" sz="1200" dirty="0"/>
          </a:p>
        </p:txBody>
      </p:sp>
      <p:sp>
        <p:nvSpPr>
          <p:cNvPr id="32" name="Cloud Callout 31"/>
          <p:cNvSpPr/>
          <p:nvPr/>
        </p:nvSpPr>
        <p:spPr>
          <a:xfrm>
            <a:off x="6419546" y="2929173"/>
            <a:ext cx="2579778" cy="1138292"/>
          </a:xfrm>
          <a:prstGeom prst="cloudCallou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380933" lvl="2" indent="-380933" defTabSz="1218585">
              <a:buFont typeface="Arial" pitchFamily="34" charset="0"/>
              <a:buChar char="•"/>
              <a:defRPr/>
            </a:pPr>
            <a:r>
              <a:rPr lang="en-US" sz="1200" dirty="0" smtClean="0">
                <a:solidFill>
                  <a:schemeClr val="tx1"/>
                </a:solidFill>
              </a:rPr>
              <a:t>Ideal for platform Stress (</a:t>
            </a:r>
            <a:r>
              <a:rPr lang="en-US" sz="1200" dirty="0" err="1" smtClean="0">
                <a:solidFill>
                  <a:schemeClr val="tx1"/>
                </a:solidFill>
              </a:rPr>
              <a:t>ReadTrace</a:t>
            </a:r>
            <a:r>
              <a:rPr lang="en-US" sz="1200" dirty="0">
                <a:solidFill>
                  <a:schemeClr val="tx1"/>
                </a:solidFill>
              </a:rPr>
              <a:t> </a:t>
            </a:r>
            <a:r>
              <a:rPr lang="en-US" sz="1200" dirty="0" smtClean="0">
                <a:solidFill>
                  <a:schemeClr val="tx1"/>
                </a:solidFill>
              </a:rPr>
              <a:t>&amp; </a:t>
            </a:r>
            <a:r>
              <a:rPr lang="en-US" sz="1200" dirty="0" err="1" smtClean="0">
                <a:solidFill>
                  <a:schemeClr val="tx1"/>
                </a:solidFill>
              </a:rPr>
              <a:t>Ostress</a:t>
            </a:r>
            <a:r>
              <a:rPr lang="en-US" sz="1200" dirty="0" smtClean="0">
                <a:solidFill>
                  <a:schemeClr val="tx1"/>
                </a:solidFill>
              </a:rPr>
              <a:t>) testing.</a:t>
            </a:r>
            <a:r>
              <a:rPr lang="en-US" sz="1200" dirty="0">
                <a:solidFill>
                  <a:schemeClr val="tx1"/>
                </a:solidFill>
              </a:rPr>
              <a:t> </a:t>
            </a:r>
            <a:endParaRPr lang="en-US" sz="1200" dirty="0" smtClean="0">
              <a:solidFill>
                <a:schemeClr val="tx1"/>
              </a:solidFill>
            </a:endParaRPr>
          </a:p>
        </p:txBody>
      </p:sp>
    </p:spTree>
    <p:extLst>
      <p:ext uri="{BB962C8B-B14F-4D97-AF65-F5344CB8AC3E}">
        <p14:creationId xmlns:p14="http://schemas.microsoft.com/office/powerpoint/2010/main" val="220003423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graphicEl>
                                              <a:dgm id="{08C97C03-B22D-45C0-9291-540839BBFD51}"/>
                                            </p:graphicEl>
                                          </p:spTgt>
                                        </p:tgtEl>
                                        <p:attrNameLst>
                                          <p:attrName>style.visibility</p:attrName>
                                        </p:attrNameLst>
                                      </p:cBhvr>
                                      <p:to>
                                        <p:strVal val="visible"/>
                                      </p:to>
                                    </p:set>
                                    <p:anim calcmode="lin" valueType="num">
                                      <p:cBhvr additive="base">
                                        <p:cTn id="7" dur="500" fill="hold"/>
                                        <p:tgtEl>
                                          <p:spTgt spid="26">
                                            <p:graphicEl>
                                              <a:dgm id="{08C97C03-B22D-45C0-9291-540839BBFD51}"/>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6">
                                            <p:graphicEl>
                                              <a:dgm id="{08C97C03-B22D-45C0-9291-540839BBFD51}"/>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
                                            <p:graphicEl>
                                              <a:dgm id="{44C934B7-1A43-4933-AA44-FA6B3DB0C133}"/>
                                            </p:graphicEl>
                                          </p:spTgt>
                                        </p:tgtEl>
                                        <p:attrNameLst>
                                          <p:attrName>style.visibility</p:attrName>
                                        </p:attrNameLst>
                                      </p:cBhvr>
                                      <p:to>
                                        <p:strVal val="visible"/>
                                      </p:to>
                                    </p:set>
                                    <p:anim calcmode="lin" valueType="num">
                                      <p:cBhvr additive="base">
                                        <p:cTn id="11" dur="500" fill="hold"/>
                                        <p:tgtEl>
                                          <p:spTgt spid="26">
                                            <p:graphicEl>
                                              <a:dgm id="{44C934B7-1A43-4933-AA44-FA6B3DB0C133}"/>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26">
                                            <p:graphicEl>
                                              <a:dgm id="{44C934B7-1A43-4933-AA44-FA6B3DB0C133}"/>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graphicEl>
                                              <a:dgm id="{220A0595-FA4F-4F80-89AE-4C3C9F89870C}"/>
                                            </p:graphicEl>
                                          </p:spTgt>
                                        </p:tgtEl>
                                        <p:attrNameLst>
                                          <p:attrName>style.visibility</p:attrName>
                                        </p:attrNameLst>
                                      </p:cBhvr>
                                      <p:to>
                                        <p:strVal val="visible"/>
                                      </p:to>
                                    </p:set>
                                    <p:anim calcmode="lin" valueType="num">
                                      <p:cBhvr additive="base">
                                        <p:cTn id="15" dur="500" fill="hold"/>
                                        <p:tgtEl>
                                          <p:spTgt spid="26">
                                            <p:graphicEl>
                                              <a:dgm id="{220A0595-FA4F-4F80-89AE-4C3C9F89870C}"/>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26">
                                            <p:graphicEl>
                                              <a:dgm id="{220A0595-FA4F-4F80-89AE-4C3C9F89870C}"/>
                                            </p:graphic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6">
                                            <p:graphicEl>
                                              <a:dgm id="{418E3C94-5BE3-45DF-ABC7-C3019A6DC971}"/>
                                            </p:graphicEl>
                                          </p:spTgt>
                                        </p:tgtEl>
                                        <p:attrNameLst>
                                          <p:attrName>style.visibility</p:attrName>
                                        </p:attrNameLst>
                                      </p:cBhvr>
                                      <p:to>
                                        <p:strVal val="visible"/>
                                      </p:to>
                                    </p:set>
                                    <p:anim calcmode="lin" valueType="num">
                                      <p:cBhvr additive="base">
                                        <p:cTn id="21" dur="500" fill="hold"/>
                                        <p:tgtEl>
                                          <p:spTgt spid="26">
                                            <p:graphicEl>
                                              <a:dgm id="{418E3C94-5BE3-45DF-ABC7-C3019A6DC971}"/>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26">
                                            <p:graphicEl>
                                              <a:dgm id="{418E3C94-5BE3-45DF-ABC7-C3019A6DC971}"/>
                                            </p:graphic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6">
                                            <p:graphicEl>
                                              <a:dgm id="{2F69FDDF-2BC6-4BEE-946B-3B0559232255}"/>
                                            </p:graphicEl>
                                          </p:spTgt>
                                        </p:tgtEl>
                                        <p:attrNameLst>
                                          <p:attrName>style.visibility</p:attrName>
                                        </p:attrNameLst>
                                      </p:cBhvr>
                                      <p:to>
                                        <p:strVal val="visible"/>
                                      </p:to>
                                    </p:set>
                                    <p:anim calcmode="lin" valueType="num">
                                      <p:cBhvr additive="base">
                                        <p:cTn id="25" dur="500" fill="hold"/>
                                        <p:tgtEl>
                                          <p:spTgt spid="26">
                                            <p:graphicEl>
                                              <a:dgm id="{2F69FDDF-2BC6-4BEE-946B-3B0559232255}"/>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
                                            <p:graphicEl>
                                              <a:dgm id="{2F69FDDF-2BC6-4BEE-946B-3B0559232255}"/>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6">
                                            <p:graphicEl>
                                              <a:dgm id="{76DD3D68-4A74-45F7-9957-0D1FCB032DDB}"/>
                                            </p:graphicEl>
                                          </p:spTgt>
                                        </p:tgtEl>
                                        <p:attrNameLst>
                                          <p:attrName>style.visibility</p:attrName>
                                        </p:attrNameLst>
                                      </p:cBhvr>
                                      <p:to>
                                        <p:strVal val="visible"/>
                                      </p:to>
                                    </p:set>
                                    <p:anim calcmode="lin" valueType="num">
                                      <p:cBhvr additive="base">
                                        <p:cTn id="29" dur="500" fill="hold"/>
                                        <p:tgtEl>
                                          <p:spTgt spid="26">
                                            <p:graphicEl>
                                              <a:dgm id="{76DD3D68-4A74-45F7-9957-0D1FCB032DDB}"/>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26">
                                            <p:graphicEl>
                                              <a:dgm id="{76DD3D68-4A74-45F7-9957-0D1FCB032DDB}"/>
                                            </p:graphic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6">
                                            <p:graphicEl>
                                              <a:dgm id="{891C90F8-AD49-4135-8AC1-CE053D5795A9}"/>
                                            </p:graphicEl>
                                          </p:spTgt>
                                        </p:tgtEl>
                                        <p:attrNameLst>
                                          <p:attrName>style.visibility</p:attrName>
                                        </p:attrNameLst>
                                      </p:cBhvr>
                                      <p:to>
                                        <p:strVal val="visible"/>
                                      </p:to>
                                    </p:set>
                                    <p:anim calcmode="lin" valueType="num">
                                      <p:cBhvr additive="base">
                                        <p:cTn id="33" dur="500" fill="hold"/>
                                        <p:tgtEl>
                                          <p:spTgt spid="26">
                                            <p:graphicEl>
                                              <a:dgm id="{891C90F8-AD49-4135-8AC1-CE053D5795A9}"/>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26">
                                            <p:graphicEl>
                                              <a:dgm id="{891C90F8-AD49-4135-8AC1-CE053D5795A9}"/>
                                            </p:graphic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6">
                                            <p:graphicEl>
                                              <a:dgm id="{01B0CB26-5FB8-44A9-9DDF-5F72BD39CA30}"/>
                                            </p:graphicEl>
                                          </p:spTgt>
                                        </p:tgtEl>
                                        <p:attrNameLst>
                                          <p:attrName>style.visibility</p:attrName>
                                        </p:attrNameLst>
                                      </p:cBhvr>
                                      <p:to>
                                        <p:strVal val="visible"/>
                                      </p:to>
                                    </p:set>
                                    <p:anim calcmode="lin" valueType="num">
                                      <p:cBhvr additive="base">
                                        <p:cTn id="39" dur="500" fill="hold"/>
                                        <p:tgtEl>
                                          <p:spTgt spid="26">
                                            <p:graphicEl>
                                              <a:dgm id="{01B0CB26-5FB8-44A9-9DDF-5F72BD39CA30}"/>
                                            </p:graphicEl>
                                          </p:spTgt>
                                        </p:tgtEl>
                                        <p:attrNameLst>
                                          <p:attrName>ppt_x</p:attrName>
                                        </p:attrNameLst>
                                      </p:cBhvr>
                                      <p:tavLst>
                                        <p:tav tm="0">
                                          <p:val>
                                            <p:strVal val="#ppt_x"/>
                                          </p:val>
                                        </p:tav>
                                        <p:tav tm="100000">
                                          <p:val>
                                            <p:strVal val="#ppt_x"/>
                                          </p:val>
                                        </p:tav>
                                      </p:tavLst>
                                    </p:anim>
                                    <p:anim calcmode="lin" valueType="num">
                                      <p:cBhvr additive="base">
                                        <p:cTn id="40" dur="500" fill="hold"/>
                                        <p:tgtEl>
                                          <p:spTgt spid="26">
                                            <p:graphicEl>
                                              <a:dgm id="{01B0CB26-5FB8-44A9-9DDF-5F72BD39CA30}"/>
                                            </p:graphic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6">
                                            <p:graphicEl>
                                              <a:dgm id="{DAC11F14-10FB-4B00-A747-0B7F0649F489}"/>
                                            </p:graphicEl>
                                          </p:spTgt>
                                        </p:tgtEl>
                                        <p:attrNameLst>
                                          <p:attrName>style.visibility</p:attrName>
                                        </p:attrNameLst>
                                      </p:cBhvr>
                                      <p:to>
                                        <p:strVal val="visible"/>
                                      </p:to>
                                    </p:set>
                                    <p:anim calcmode="lin" valueType="num">
                                      <p:cBhvr additive="base">
                                        <p:cTn id="43" dur="500" fill="hold"/>
                                        <p:tgtEl>
                                          <p:spTgt spid="26">
                                            <p:graphicEl>
                                              <a:dgm id="{DAC11F14-10FB-4B00-A747-0B7F0649F489}"/>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6">
                                            <p:graphicEl>
                                              <a:dgm id="{DAC11F14-10FB-4B00-A747-0B7F0649F489}"/>
                                            </p:graphic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6">
                                            <p:graphicEl>
                                              <a:dgm id="{99AF7560-37CC-400E-A0BE-9ACF5F7A1E2B}"/>
                                            </p:graphicEl>
                                          </p:spTgt>
                                        </p:tgtEl>
                                        <p:attrNameLst>
                                          <p:attrName>style.visibility</p:attrName>
                                        </p:attrNameLst>
                                      </p:cBhvr>
                                      <p:to>
                                        <p:strVal val="visible"/>
                                      </p:to>
                                    </p:set>
                                    <p:anim calcmode="lin" valueType="num">
                                      <p:cBhvr additive="base">
                                        <p:cTn id="47" dur="500" fill="hold"/>
                                        <p:tgtEl>
                                          <p:spTgt spid="26">
                                            <p:graphicEl>
                                              <a:dgm id="{99AF7560-37CC-400E-A0BE-9ACF5F7A1E2B}"/>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26">
                                            <p:graphicEl>
                                              <a:dgm id="{99AF7560-37CC-400E-A0BE-9ACF5F7A1E2B}"/>
                                            </p:graphic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6">
                                            <p:graphicEl>
                                              <a:dgm id="{E572229E-855C-486F-ABEB-EF76E52D800F}"/>
                                            </p:graphicEl>
                                          </p:spTgt>
                                        </p:tgtEl>
                                        <p:attrNameLst>
                                          <p:attrName>style.visibility</p:attrName>
                                        </p:attrNameLst>
                                      </p:cBhvr>
                                      <p:to>
                                        <p:strVal val="visible"/>
                                      </p:to>
                                    </p:set>
                                    <p:anim calcmode="lin" valueType="num">
                                      <p:cBhvr additive="base">
                                        <p:cTn id="51" dur="500" fill="hold"/>
                                        <p:tgtEl>
                                          <p:spTgt spid="26">
                                            <p:graphicEl>
                                              <a:dgm id="{E572229E-855C-486F-ABEB-EF76E52D800F}"/>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26">
                                            <p:graphicEl>
                                              <a:dgm id="{E572229E-855C-486F-ABEB-EF76E52D800F}"/>
                                            </p:graphic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6">
                                            <p:graphicEl>
                                              <a:dgm id="{718BF407-94D0-4979-96E1-915B92944A74}"/>
                                            </p:graphicEl>
                                          </p:spTgt>
                                        </p:tgtEl>
                                        <p:attrNameLst>
                                          <p:attrName>style.visibility</p:attrName>
                                        </p:attrNameLst>
                                      </p:cBhvr>
                                      <p:to>
                                        <p:strVal val="visible"/>
                                      </p:to>
                                    </p:set>
                                    <p:anim calcmode="lin" valueType="num">
                                      <p:cBhvr additive="base">
                                        <p:cTn id="57" dur="500" fill="hold"/>
                                        <p:tgtEl>
                                          <p:spTgt spid="26">
                                            <p:graphicEl>
                                              <a:dgm id="{718BF407-94D0-4979-96E1-915B92944A74}"/>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26">
                                            <p:graphicEl>
                                              <a:dgm id="{718BF407-94D0-4979-96E1-915B92944A74}"/>
                                            </p:graphic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6">
                                            <p:graphicEl>
                                              <a:dgm id="{9A27B62D-CC7C-4BBD-8D82-1BA910B1FB84}"/>
                                            </p:graphicEl>
                                          </p:spTgt>
                                        </p:tgtEl>
                                        <p:attrNameLst>
                                          <p:attrName>style.visibility</p:attrName>
                                        </p:attrNameLst>
                                      </p:cBhvr>
                                      <p:to>
                                        <p:strVal val="visible"/>
                                      </p:to>
                                    </p:set>
                                    <p:anim calcmode="lin" valueType="num">
                                      <p:cBhvr additive="base">
                                        <p:cTn id="61" dur="500" fill="hold"/>
                                        <p:tgtEl>
                                          <p:spTgt spid="26">
                                            <p:graphicEl>
                                              <a:dgm id="{9A27B62D-CC7C-4BBD-8D82-1BA910B1FB84}"/>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26">
                                            <p:graphicEl>
                                              <a:dgm id="{9A27B62D-CC7C-4BBD-8D82-1BA910B1FB84}"/>
                                            </p:graphicEl>
                                          </p:spTgt>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6">
                                            <p:graphicEl>
                                              <a:dgm id="{E6EC9163-C1A7-4D44-BE71-EA3DB2D5891D}"/>
                                            </p:graphicEl>
                                          </p:spTgt>
                                        </p:tgtEl>
                                        <p:attrNameLst>
                                          <p:attrName>style.visibility</p:attrName>
                                        </p:attrNameLst>
                                      </p:cBhvr>
                                      <p:to>
                                        <p:strVal val="visible"/>
                                      </p:to>
                                    </p:set>
                                    <p:anim calcmode="lin" valueType="num">
                                      <p:cBhvr additive="base">
                                        <p:cTn id="65" dur="500" fill="hold"/>
                                        <p:tgtEl>
                                          <p:spTgt spid="26">
                                            <p:graphicEl>
                                              <a:dgm id="{E6EC9163-C1A7-4D44-BE71-EA3DB2D5891D}"/>
                                            </p:graphicEl>
                                          </p:spTgt>
                                        </p:tgtEl>
                                        <p:attrNameLst>
                                          <p:attrName>ppt_x</p:attrName>
                                        </p:attrNameLst>
                                      </p:cBhvr>
                                      <p:tavLst>
                                        <p:tav tm="0">
                                          <p:val>
                                            <p:strVal val="#ppt_x"/>
                                          </p:val>
                                        </p:tav>
                                        <p:tav tm="100000">
                                          <p:val>
                                            <p:strVal val="#ppt_x"/>
                                          </p:val>
                                        </p:tav>
                                      </p:tavLst>
                                    </p:anim>
                                    <p:anim calcmode="lin" valueType="num">
                                      <p:cBhvr additive="base">
                                        <p:cTn id="66" dur="500" fill="hold"/>
                                        <p:tgtEl>
                                          <p:spTgt spid="26">
                                            <p:graphicEl>
                                              <a:dgm id="{E6EC9163-C1A7-4D44-BE71-EA3DB2D5891D}"/>
                                            </p:graphicEl>
                                          </p:spTgt>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6">
                                            <p:graphicEl>
                                              <a:dgm id="{EBB4F99F-9F23-4412-904C-6B3F2A01E1C4}"/>
                                            </p:graphicEl>
                                          </p:spTgt>
                                        </p:tgtEl>
                                        <p:attrNameLst>
                                          <p:attrName>style.visibility</p:attrName>
                                        </p:attrNameLst>
                                      </p:cBhvr>
                                      <p:to>
                                        <p:strVal val="visible"/>
                                      </p:to>
                                    </p:set>
                                    <p:anim calcmode="lin" valueType="num">
                                      <p:cBhvr additive="base">
                                        <p:cTn id="69" dur="500" fill="hold"/>
                                        <p:tgtEl>
                                          <p:spTgt spid="26">
                                            <p:graphicEl>
                                              <a:dgm id="{EBB4F99F-9F23-4412-904C-6B3F2A01E1C4}"/>
                                            </p:graphicEl>
                                          </p:spTgt>
                                        </p:tgtEl>
                                        <p:attrNameLst>
                                          <p:attrName>ppt_x</p:attrName>
                                        </p:attrNameLst>
                                      </p:cBhvr>
                                      <p:tavLst>
                                        <p:tav tm="0">
                                          <p:val>
                                            <p:strVal val="#ppt_x"/>
                                          </p:val>
                                        </p:tav>
                                        <p:tav tm="100000">
                                          <p:val>
                                            <p:strVal val="#ppt_x"/>
                                          </p:val>
                                        </p:tav>
                                      </p:tavLst>
                                    </p:anim>
                                    <p:anim calcmode="lin" valueType="num">
                                      <p:cBhvr additive="base">
                                        <p:cTn id="70" dur="500" fill="hold"/>
                                        <p:tgtEl>
                                          <p:spTgt spid="26">
                                            <p:graphicEl>
                                              <a:dgm id="{EBB4F99F-9F23-4412-904C-6B3F2A01E1C4}"/>
                                            </p:graphicEl>
                                          </p:spTgt>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26">
                                            <p:graphicEl>
                                              <a:dgm id="{679A302D-D170-4C6B-9963-32FDB1B5C589}"/>
                                            </p:graphicEl>
                                          </p:spTgt>
                                        </p:tgtEl>
                                        <p:attrNameLst>
                                          <p:attrName>style.visibility</p:attrName>
                                        </p:attrNameLst>
                                      </p:cBhvr>
                                      <p:to>
                                        <p:strVal val="visible"/>
                                      </p:to>
                                    </p:set>
                                    <p:anim calcmode="lin" valueType="num">
                                      <p:cBhvr additive="base">
                                        <p:cTn id="75" dur="500" fill="hold"/>
                                        <p:tgtEl>
                                          <p:spTgt spid="26">
                                            <p:graphicEl>
                                              <a:dgm id="{679A302D-D170-4C6B-9963-32FDB1B5C589}"/>
                                            </p:graphicEl>
                                          </p:spTgt>
                                        </p:tgtEl>
                                        <p:attrNameLst>
                                          <p:attrName>ppt_x</p:attrName>
                                        </p:attrNameLst>
                                      </p:cBhvr>
                                      <p:tavLst>
                                        <p:tav tm="0">
                                          <p:val>
                                            <p:strVal val="#ppt_x"/>
                                          </p:val>
                                        </p:tav>
                                        <p:tav tm="100000">
                                          <p:val>
                                            <p:strVal val="#ppt_x"/>
                                          </p:val>
                                        </p:tav>
                                      </p:tavLst>
                                    </p:anim>
                                    <p:anim calcmode="lin" valueType="num">
                                      <p:cBhvr additive="base">
                                        <p:cTn id="76" dur="500" fill="hold"/>
                                        <p:tgtEl>
                                          <p:spTgt spid="26">
                                            <p:graphicEl>
                                              <a:dgm id="{679A302D-D170-4C6B-9963-32FDB1B5C589}"/>
                                            </p:graphicEl>
                                          </p:spTgt>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6">
                                            <p:graphicEl>
                                              <a:dgm id="{DC6D2563-4885-4E93-9C9E-2038F210610E}"/>
                                            </p:graphicEl>
                                          </p:spTgt>
                                        </p:tgtEl>
                                        <p:attrNameLst>
                                          <p:attrName>style.visibility</p:attrName>
                                        </p:attrNameLst>
                                      </p:cBhvr>
                                      <p:to>
                                        <p:strVal val="visible"/>
                                      </p:to>
                                    </p:set>
                                    <p:anim calcmode="lin" valueType="num">
                                      <p:cBhvr additive="base">
                                        <p:cTn id="79" dur="500" fill="hold"/>
                                        <p:tgtEl>
                                          <p:spTgt spid="26">
                                            <p:graphicEl>
                                              <a:dgm id="{DC6D2563-4885-4E93-9C9E-2038F210610E}"/>
                                            </p:graphicEl>
                                          </p:spTgt>
                                        </p:tgtEl>
                                        <p:attrNameLst>
                                          <p:attrName>ppt_x</p:attrName>
                                        </p:attrNameLst>
                                      </p:cBhvr>
                                      <p:tavLst>
                                        <p:tav tm="0">
                                          <p:val>
                                            <p:strVal val="#ppt_x"/>
                                          </p:val>
                                        </p:tav>
                                        <p:tav tm="100000">
                                          <p:val>
                                            <p:strVal val="#ppt_x"/>
                                          </p:val>
                                        </p:tav>
                                      </p:tavLst>
                                    </p:anim>
                                    <p:anim calcmode="lin" valueType="num">
                                      <p:cBhvr additive="base">
                                        <p:cTn id="80" dur="500" fill="hold"/>
                                        <p:tgtEl>
                                          <p:spTgt spid="26">
                                            <p:graphicEl>
                                              <a:dgm id="{DC6D2563-4885-4E93-9C9E-2038F210610E}"/>
                                            </p:graphicEl>
                                          </p:spTgt>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6">
                                            <p:graphicEl>
                                              <a:dgm id="{A3C63B99-EE1A-4821-A152-965BE84D449B}"/>
                                            </p:graphicEl>
                                          </p:spTgt>
                                        </p:tgtEl>
                                        <p:attrNameLst>
                                          <p:attrName>style.visibility</p:attrName>
                                        </p:attrNameLst>
                                      </p:cBhvr>
                                      <p:to>
                                        <p:strVal val="visible"/>
                                      </p:to>
                                    </p:set>
                                    <p:anim calcmode="lin" valueType="num">
                                      <p:cBhvr additive="base">
                                        <p:cTn id="83" dur="500" fill="hold"/>
                                        <p:tgtEl>
                                          <p:spTgt spid="26">
                                            <p:graphicEl>
                                              <a:dgm id="{A3C63B99-EE1A-4821-A152-965BE84D449B}"/>
                                            </p:graphicEl>
                                          </p:spTgt>
                                        </p:tgtEl>
                                        <p:attrNameLst>
                                          <p:attrName>ppt_x</p:attrName>
                                        </p:attrNameLst>
                                      </p:cBhvr>
                                      <p:tavLst>
                                        <p:tav tm="0">
                                          <p:val>
                                            <p:strVal val="#ppt_x"/>
                                          </p:val>
                                        </p:tav>
                                        <p:tav tm="100000">
                                          <p:val>
                                            <p:strVal val="#ppt_x"/>
                                          </p:val>
                                        </p:tav>
                                      </p:tavLst>
                                    </p:anim>
                                    <p:anim calcmode="lin" valueType="num">
                                      <p:cBhvr additive="base">
                                        <p:cTn id="84" dur="500" fill="hold"/>
                                        <p:tgtEl>
                                          <p:spTgt spid="26">
                                            <p:graphicEl>
                                              <a:dgm id="{A3C63B99-EE1A-4821-A152-965BE84D449B}"/>
                                            </p:graphicEl>
                                          </p:spTgt>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6">
                                            <p:graphicEl>
                                              <a:dgm id="{9A0B6F9B-DF6B-4382-8041-263CE85F7899}"/>
                                            </p:graphicEl>
                                          </p:spTgt>
                                        </p:tgtEl>
                                        <p:attrNameLst>
                                          <p:attrName>style.visibility</p:attrName>
                                        </p:attrNameLst>
                                      </p:cBhvr>
                                      <p:to>
                                        <p:strVal val="visible"/>
                                      </p:to>
                                    </p:set>
                                    <p:anim calcmode="lin" valueType="num">
                                      <p:cBhvr additive="base">
                                        <p:cTn id="87" dur="500" fill="hold"/>
                                        <p:tgtEl>
                                          <p:spTgt spid="26">
                                            <p:graphicEl>
                                              <a:dgm id="{9A0B6F9B-DF6B-4382-8041-263CE85F7899}"/>
                                            </p:graphicEl>
                                          </p:spTgt>
                                        </p:tgtEl>
                                        <p:attrNameLst>
                                          <p:attrName>ppt_x</p:attrName>
                                        </p:attrNameLst>
                                      </p:cBhvr>
                                      <p:tavLst>
                                        <p:tav tm="0">
                                          <p:val>
                                            <p:strVal val="#ppt_x"/>
                                          </p:val>
                                        </p:tav>
                                        <p:tav tm="100000">
                                          <p:val>
                                            <p:strVal val="#ppt_x"/>
                                          </p:val>
                                        </p:tav>
                                      </p:tavLst>
                                    </p:anim>
                                    <p:anim calcmode="lin" valueType="num">
                                      <p:cBhvr additive="base">
                                        <p:cTn id="88" dur="500" fill="hold"/>
                                        <p:tgtEl>
                                          <p:spTgt spid="26">
                                            <p:graphicEl>
                                              <a:dgm id="{9A0B6F9B-DF6B-4382-8041-263CE85F7899}"/>
                                            </p:graphicEl>
                                          </p:spTgt>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26">
                                            <p:graphicEl>
                                              <a:dgm id="{2AAB5589-E999-4734-A1F4-B1380AEC5B08}"/>
                                            </p:graphicEl>
                                          </p:spTgt>
                                        </p:tgtEl>
                                        <p:attrNameLst>
                                          <p:attrName>style.visibility</p:attrName>
                                        </p:attrNameLst>
                                      </p:cBhvr>
                                      <p:to>
                                        <p:strVal val="visible"/>
                                      </p:to>
                                    </p:set>
                                    <p:anim calcmode="lin" valueType="num">
                                      <p:cBhvr additive="base">
                                        <p:cTn id="93" dur="500" fill="hold"/>
                                        <p:tgtEl>
                                          <p:spTgt spid="26">
                                            <p:graphicEl>
                                              <a:dgm id="{2AAB5589-E999-4734-A1F4-B1380AEC5B08}"/>
                                            </p:graphicEl>
                                          </p:spTgt>
                                        </p:tgtEl>
                                        <p:attrNameLst>
                                          <p:attrName>ppt_x</p:attrName>
                                        </p:attrNameLst>
                                      </p:cBhvr>
                                      <p:tavLst>
                                        <p:tav tm="0">
                                          <p:val>
                                            <p:strVal val="#ppt_x"/>
                                          </p:val>
                                        </p:tav>
                                        <p:tav tm="100000">
                                          <p:val>
                                            <p:strVal val="#ppt_x"/>
                                          </p:val>
                                        </p:tav>
                                      </p:tavLst>
                                    </p:anim>
                                    <p:anim calcmode="lin" valueType="num">
                                      <p:cBhvr additive="base">
                                        <p:cTn id="94" dur="500" fill="hold"/>
                                        <p:tgtEl>
                                          <p:spTgt spid="26">
                                            <p:graphicEl>
                                              <a:dgm id="{2AAB5589-E999-4734-A1F4-B1380AEC5B08}"/>
                                            </p:graphicEl>
                                          </p:spTgt>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26">
                                            <p:graphicEl>
                                              <a:dgm id="{CFD2E58A-8EC2-4AD8-A12B-3BCB68E1CB37}"/>
                                            </p:graphicEl>
                                          </p:spTgt>
                                        </p:tgtEl>
                                        <p:attrNameLst>
                                          <p:attrName>style.visibility</p:attrName>
                                        </p:attrNameLst>
                                      </p:cBhvr>
                                      <p:to>
                                        <p:strVal val="visible"/>
                                      </p:to>
                                    </p:set>
                                    <p:anim calcmode="lin" valueType="num">
                                      <p:cBhvr additive="base">
                                        <p:cTn id="97" dur="500" fill="hold"/>
                                        <p:tgtEl>
                                          <p:spTgt spid="26">
                                            <p:graphicEl>
                                              <a:dgm id="{CFD2E58A-8EC2-4AD8-A12B-3BCB68E1CB37}"/>
                                            </p:graphicEl>
                                          </p:spTgt>
                                        </p:tgtEl>
                                        <p:attrNameLst>
                                          <p:attrName>ppt_x</p:attrName>
                                        </p:attrNameLst>
                                      </p:cBhvr>
                                      <p:tavLst>
                                        <p:tav tm="0">
                                          <p:val>
                                            <p:strVal val="#ppt_x"/>
                                          </p:val>
                                        </p:tav>
                                        <p:tav tm="100000">
                                          <p:val>
                                            <p:strVal val="#ppt_x"/>
                                          </p:val>
                                        </p:tav>
                                      </p:tavLst>
                                    </p:anim>
                                    <p:anim calcmode="lin" valueType="num">
                                      <p:cBhvr additive="base">
                                        <p:cTn id="98" dur="500" fill="hold"/>
                                        <p:tgtEl>
                                          <p:spTgt spid="26">
                                            <p:graphicEl>
                                              <a:dgm id="{CFD2E58A-8EC2-4AD8-A12B-3BCB68E1CB37}"/>
                                            </p:graphicEl>
                                          </p:spTgt>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26">
                                            <p:graphicEl>
                                              <a:dgm id="{61F08DD4-6D79-4EB0-B47C-748DB337EBD6}"/>
                                            </p:graphicEl>
                                          </p:spTgt>
                                        </p:tgtEl>
                                        <p:attrNameLst>
                                          <p:attrName>style.visibility</p:attrName>
                                        </p:attrNameLst>
                                      </p:cBhvr>
                                      <p:to>
                                        <p:strVal val="visible"/>
                                      </p:to>
                                    </p:set>
                                    <p:anim calcmode="lin" valueType="num">
                                      <p:cBhvr additive="base">
                                        <p:cTn id="101" dur="500" fill="hold"/>
                                        <p:tgtEl>
                                          <p:spTgt spid="26">
                                            <p:graphicEl>
                                              <a:dgm id="{61F08DD4-6D79-4EB0-B47C-748DB337EBD6}"/>
                                            </p:graphic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6">
                                            <p:graphicEl>
                                              <a:dgm id="{61F08DD4-6D79-4EB0-B47C-748DB337EBD6}"/>
                                            </p:graphicEl>
                                          </p:spTgt>
                                        </p:tgtEl>
                                        <p:attrNameLst>
                                          <p:attrName>ppt_y</p:attrName>
                                        </p:attrNameLst>
                                      </p:cBhvr>
                                      <p:tavLst>
                                        <p:tav tm="0">
                                          <p:val>
                                            <p:strVal val="1+#ppt_h/2"/>
                                          </p:val>
                                        </p:tav>
                                        <p:tav tm="100000">
                                          <p:val>
                                            <p:strVal val="#ppt_y"/>
                                          </p:val>
                                        </p:tav>
                                      </p:tavLst>
                                    </p:anim>
                                  </p:childTnLst>
                                </p:cTn>
                              </p:par>
                              <p:par>
                                <p:cTn id="103" presetID="2" presetClass="entr" presetSubtype="4" fill="hold" grpId="0" nodeType="withEffect">
                                  <p:stCondLst>
                                    <p:cond delay="0"/>
                                  </p:stCondLst>
                                  <p:childTnLst>
                                    <p:set>
                                      <p:cBhvr>
                                        <p:cTn id="104" dur="1" fill="hold">
                                          <p:stCondLst>
                                            <p:cond delay="0"/>
                                          </p:stCondLst>
                                        </p:cTn>
                                        <p:tgtEl>
                                          <p:spTgt spid="26">
                                            <p:graphicEl>
                                              <a:dgm id="{EDB8E76C-1BED-4B91-B03E-12F4F7021B2C}"/>
                                            </p:graphicEl>
                                          </p:spTgt>
                                        </p:tgtEl>
                                        <p:attrNameLst>
                                          <p:attrName>style.visibility</p:attrName>
                                        </p:attrNameLst>
                                      </p:cBhvr>
                                      <p:to>
                                        <p:strVal val="visible"/>
                                      </p:to>
                                    </p:set>
                                    <p:anim calcmode="lin" valueType="num">
                                      <p:cBhvr additive="base">
                                        <p:cTn id="105" dur="500" fill="hold"/>
                                        <p:tgtEl>
                                          <p:spTgt spid="26">
                                            <p:graphicEl>
                                              <a:dgm id="{EDB8E76C-1BED-4B91-B03E-12F4F7021B2C}"/>
                                            </p:graphicEl>
                                          </p:spTgt>
                                        </p:tgtEl>
                                        <p:attrNameLst>
                                          <p:attrName>ppt_x</p:attrName>
                                        </p:attrNameLst>
                                      </p:cBhvr>
                                      <p:tavLst>
                                        <p:tav tm="0">
                                          <p:val>
                                            <p:strVal val="#ppt_x"/>
                                          </p:val>
                                        </p:tav>
                                        <p:tav tm="100000">
                                          <p:val>
                                            <p:strVal val="#ppt_x"/>
                                          </p:val>
                                        </p:tav>
                                      </p:tavLst>
                                    </p:anim>
                                    <p:anim calcmode="lin" valueType="num">
                                      <p:cBhvr additive="base">
                                        <p:cTn id="106" dur="500" fill="hold"/>
                                        <p:tgtEl>
                                          <p:spTgt spid="26">
                                            <p:graphicEl>
                                              <a:dgm id="{EDB8E76C-1BED-4B91-B03E-12F4F7021B2C}"/>
                                            </p:graphicEl>
                                          </p:spTgt>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27">
                                            <p:bg/>
                                          </p:spTgt>
                                        </p:tgtEl>
                                        <p:attrNameLst>
                                          <p:attrName>style.visibility</p:attrName>
                                        </p:attrNameLst>
                                      </p:cBhvr>
                                      <p:to>
                                        <p:strVal val="visible"/>
                                      </p:to>
                                    </p:set>
                                    <p:animEffect transition="in" filter="fade">
                                      <p:cBhvr>
                                        <p:cTn id="111" dur="1000"/>
                                        <p:tgtEl>
                                          <p:spTgt spid="27">
                                            <p:bg/>
                                          </p:spTgt>
                                        </p:tgtEl>
                                      </p:cBhvr>
                                    </p:animEffect>
                                    <p:anim calcmode="lin" valueType="num">
                                      <p:cBhvr>
                                        <p:cTn id="112" dur="1000" fill="hold"/>
                                        <p:tgtEl>
                                          <p:spTgt spid="27">
                                            <p:bg/>
                                          </p:spTgt>
                                        </p:tgtEl>
                                        <p:attrNameLst>
                                          <p:attrName>ppt_x</p:attrName>
                                        </p:attrNameLst>
                                      </p:cBhvr>
                                      <p:tavLst>
                                        <p:tav tm="0">
                                          <p:val>
                                            <p:strVal val="#ppt_x"/>
                                          </p:val>
                                        </p:tav>
                                        <p:tav tm="100000">
                                          <p:val>
                                            <p:strVal val="#ppt_x"/>
                                          </p:val>
                                        </p:tav>
                                      </p:tavLst>
                                    </p:anim>
                                    <p:anim calcmode="lin" valueType="num">
                                      <p:cBhvr>
                                        <p:cTn id="113" dur="1000" fill="hold"/>
                                        <p:tgtEl>
                                          <p:spTgt spid="27">
                                            <p:bg/>
                                          </p:spTgt>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27">
                                            <p:txEl>
                                              <p:pRg st="0" end="0"/>
                                            </p:txEl>
                                          </p:spTgt>
                                        </p:tgtEl>
                                        <p:attrNameLst>
                                          <p:attrName>style.visibility</p:attrName>
                                        </p:attrNameLst>
                                      </p:cBhvr>
                                      <p:to>
                                        <p:strVal val="visible"/>
                                      </p:to>
                                    </p:set>
                                    <p:animEffect transition="in" filter="fade">
                                      <p:cBhvr>
                                        <p:cTn id="116" dur="1000"/>
                                        <p:tgtEl>
                                          <p:spTgt spid="27">
                                            <p:txEl>
                                              <p:pRg st="0" end="0"/>
                                            </p:txEl>
                                          </p:spTgt>
                                        </p:tgtEl>
                                      </p:cBhvr>
                                    </p:animEffect>
                                    <p:anim calcmode="lin" valueType="num">
                                      <p:cBhvr>
                                        <p:cTn id="117"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18" dur="1000" fill="hold"/>
                                        <p:tgtEl>
                                          <p:spTgt spid="27">
                                            <p:txEl>
                                              <p:pRg st="0" end="0"/>
                                            </p:txEl>
                                          </p:spTgt>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27">
                                            <p:txEl>
                                              <p:pRg st="1" end="1"/>
                                            </p:txEl>
                                          </p:spTgt>
                                        </p:tgtEl>
                                        <p:attrNameLst>
                                          <p:attrName>style.visibility</p:attrName>
                                        </p:attrNameLst>
                                      </p:cBhvr>
                                      <p:to>
                                        <p:strVal val="visible"/>
                                      </p:to>
                                    </p:set>
                                    <p:animEffect transition="in" filter="fade">
                                      <p:cBhvr>
                                        <p:cTn id="121" dur="1000"/>
                                        <p:tgtEl>
                                          <p:spTgt spid="27">
                                            <p:txEl>
                                              <p:pRg st="1" end="1"/>
                                            </p:txEl>
                                          </p:spTgt>
                                        </p:tgtEl>
                                      </p:cBhvr>
                                    </p:animEffect>
                                    <p:anim calcmode="lin" valueType="num">
                                      <p:cBhvr>
                                        <p:cTn id="122" dur="1000" fill="hold"/>
                                        <p:tgtEl>
                                          <p:spTgt spid="27">
                                            <p:txEl>
                                              <p:pRg st="1" end="1"/>
                                            </p:txEl>
                                          </p:spTgt>
                                        </p:tgtEl>
                                        <p:attrNameLst>
                                          <p:attrName>ppt_x</p:attrName>
                                        </p:attrNameLst>
                                      </p:cBhvr>
                                      <p:tavLst>
                                        <p:tav tm="0">
                                          <p:val>
                                            <p:strVal val="#ppt_x"/>
                                          </p:val>
                                        </p:tav>
                                        <p:tav tm="100000">
                                          <p:val>
                                            <p:strVal val="#ppt_x"/>
                                          </p:val>
                                        </p:tav>
                                      </p:tavLst>
                                    </p:anim>
                                    <p:anim calcmode="lin" valueType="num">
                                      <p:cBhvr>
                                        <p:cTn id="123" dur="1000" fill="hold"/>
                                        <p:tgtEl>
                                          <p:spTgt spid="27">
                                            <p:txEl>
                                              <p:pRg st="1" end="1"/>
                                            </p:txEl>
                                          </p:spTgt>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27">
                                            <p:txEl>
                                              <p:pRg st="2" end="2"/>
                                            </p:txEl>
                                          </p:spTgt>
                                        </p:tgtEl>
                                        <p:attrNameLst>
                                          <p:attrName>style.visibility</p:attrName>
                                        </p:attrNameLst>
                                      </p:cBhvr>
                                      <p:to>
                                        <p:strVal val="visible"/>
                                      </p:to>
                                    </p:set>
                                    <p:animEffect transition="in" filter="fade">
                                      <p:cBhvr>
                                        <p:cTn id="126" dur="1000"/>
                                        <p:tgtEl>
                                          <p:spTgt spid="27">
                                            <p:txEl>
                                              <p:pRg st="2" end="2"/>
                                            </p:txEl>
                                          </p:spTgt>
                                        </p:tgtEl>
                                      </p:cBhvr>
                                    </p:animEffect>
                                    <p:anim calcmode="lin" valueType="num">
                                      <p:cBhvr>
                                        <p:cTn id="127" dur="1000" fill="hold"/>
                                        <p:tgtEl>
                                          <p:spTgt spid="27">
                                            <p:txEl>
                                              <p:pRg st="2" end="2"/>
                                            </p:txEl>
                                          </p:spTgt>
                                        </p:tgtEl>
                                        <p:attrNameLst>
                                          <p:attrName>ppt_x</p:attrName>
                                        </p:attrNameLst>
                                      </p:cBhvr>
                                      <p:tavLst>
                                        <p:tav tm="0">
                                          <p:val>
                                            <p:strVal val="#ppt_x"/>
                                          </p:val>
                                        </p:tav>
                                        <p:tav tm="100000">
                                          <p:val>
                                            <p:strVal val="#ppt_x"/>
                                          </p:val>
                                        </p:tav>
                                      </p:tavLst>
                                    </p:anim>
                                    <p:anim calcmode="lin" valueType="num">
                                      <p:cBhvr>
                                        <p:cTn id="128" dur="1000" fill="hold"/>
                                        <p:tgtEl>
                                          <p:spTgt spid="2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28">
                                            <p:bg/>
                                          </p:spTgt>
                                        </p:tgtEl>
                                        <p:attrNameLst>
                                          <p:attrName>style.visibility</p:attrName>
                                        </p:attrNameLst>
                                      </p:cBhvr>
                                      <p:to>
                                        <p:strVal val="visible"/>
                                      </p:to>
                                    </p:set>
                                    <p:animEffect transition="in" filter="fade">
                                      <p:cBhvr>
                                        <p:cTn id="133" dur="1000"/>
                                        <p:tgtEl>
                                          <p:spTgt spid="28">
                                            <p:bg/>
                                          </p:spTgt>
                                        </p:tgtEl>
                                      </p:cBhvr>
                                    </p:animEffect>
                                    <p:anim calcmode="lin" valueType="num">
                                      <p:cBhvr>
                                        <p:cTn id="134" dur="1000" fill="hold"/>
                                        <p:tgtEl>
                                          <p:spTgt spid="28">
                                            <p:bg/>
                                          </p:spTgt>
                                        </p:tgtEl>
                                        <p:attrNameLst>
                                          <p:attrName>ppt_x</p:attrName>
                                        </p:attrNameLst>
                                      </p:cBhvr>
                                      <p:tavLst>
                                        <p:tav tm="0">
                                          <p:val>
                                            <p:strVal val="#ppt_x"/>
                                          </p:val>
                                        </p:tav>
                                        <p:tav tm="100000">
                                          <p:val>
                                            <p:strVal val="#ppt_x"/>
                                          </p:val>
                                        </p:tav>
                                      </p:tavLst>
                                    </p:anim>
                                    <p:anim calcmode="lin" valueType="num">
                                      <p:cBhvr>
                                        <p:cTn id="135" dur="1000" fill="hold"/>
                                        <p:tgtEl>
                                          <p:spTgt spid="28">
                                            <p:bg/>
                                          </p:spTgt>
                                        </p:tgtEl>
                                        <p:attrNameLst>
                                          <p:attrName>ppt_y</p:attrName>
                                        </p:attrNameLst>
                                      </p:cBhvr>
                                      <p:tavLst>
                                        <p:tav tm="0">
                                          <p:val>
                                            <p:strVal val="#ppt_y+.1"/>
                                          </p:val>
                                        </p:tav>
                                        <p:tav tm="100000">
                                          <p:val>
                                            <p:strVal val="#ppt_y"/>
                                          </p:val>
                                        </p:tav>
                                      </p:tavLst>
                                    </p:anim>
                                  </p:childTnLst>
                                </p:cTn>
                              </p:par>
                              <p:par>
                                <p:cTn id="136" presetID="42" presetClass="entr" presetSubtype="0" fill="hold" grpId="0" nodeType="withEffect">
                                  <p:stCondLst>
                                    <p:cond delay="0"/>
                                  </p:stCondLst>
                                  <p:childTnLst>
                                    <p:set>
                                      <p:cBhvr>
                                        <p:cTn id="137" dur="1" fill="hold">
                                          <p:stCondLst>
                                            <p:cond delay="0"/>
                                          </p:stCondLst>
                                        </p:cTn>
                                        <p:tgtEl>
                                          <p:spTgt spid="28">
                                            <p:txEl>
                                              <p:pRg st="0" end="0"/>
                                            </p:txEl>
                                          </p:spTgt>
                                        </p:tgtEl>
                                        <p:attrNameLst>
                                          <p:attrName>style.visibility</p:attrName>
                                        </p:attrNameLst>
                                      </p:cBhvr>
                                      <p:to>
                                        <p:strVal val="visible"/>
                                      </p:to>
                                    </p:set>
                                    <p:animEffect transition="in" filter="fade">
                                      <p:cBhvr>
                                        <p:cTn id="138" dur="1000"/>
                                        <p:tgtEl>
                                          <p:spTgt spid="28">
                                            <p:txEl>
                                              <p:pRg st="0" end="0"/>
                                            </p:txEl>
                                          </p:spTgt>
                                        </p:tgtEl>
                                      </p:cBhvr>
                                    </p:animEffect>
                                    <p:anim calcmode="lin" valueType="num">
                                      <p:cBhvr>
                                        <p:cTn id="139" dur="10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140" dur="1000" fill="hold"/>
                                        <p:tgtEl>
                                          <p:spTgt spid="28">
                                            <p:txEl>
                                              <p:pRg st="0" end="0"/>
                                            </p:txEl>
                                          </p:spTgt>
                                        </p:tgtEl>
                                        <p:attrNameLst>
                                          <p:attrName>ppt_y</p:attrName>
                                        </p:attrNameLst>
                                      </p:cBhvr>
                                      <p:tavLst>
                                        <p:tav tm="0">
                                          <p:val>
                                            <p:strVal val="#ppt_y+.1"/>
                                          </p:val>
                                        </p:tav>
                                        <p:tav tm="100000">
                                          <p:val>
                                            <p:strVal val="#ppt_y"/>
                                          </p:val>
                                        </p:tav>
                                      </p:tavLst>
                                    </p:anim>
                                  </p:childTnLst>
                                </p:cTn>
                              </p:par>
                              <p:par>
                                <p:cTn id="141" presetID="42" presetClass="entr" presetSubtype="0" fill="hold" grpId="0" nodeType="withEffect">
                                  <p:stCondLst>
                                    <p:cond delay="0"/>
                                  </p:stCondLst>
                                  <p:childTnLst>
                                    <p:set>
                                      <p:cBhvr>
                                        <p:cTn id="142" dur="1" fill="hold">
                                          <p:stCondLst>
                                            <p:cond delay="0"/>
                                          </p:stCondLst>
                                        </p:cTn>
                                        <p:tgtEl>
                                          <p:spTgt spid="28">
                                            <p:txEl>
                                              <p:pRg st="1" end="1"/>
                                            </p:txEl>
                                          </p:spTgt>
                                        </p:tgtEl>
                                        <p:attrNameLst>
                                          <p:attrName>style.visibility</p:attrName>
                                        </p:attrNameLst>
                                      </p:cBhvr>
                                      <p:to>
                                        <p:strVal val="visible"/>
                                      </p:to>
                                    </p:set>
                                    <p:animEffect transition="in" filter="fade">
                                      <p:cBhvr>
                                        <p:cTn id="143" dur="1000"/>
                                        <p:tgtEl>
                                          <p:spTgt spid="28">
                                            <p:txEl>
                                              <p:pRg st="1" end="1"/>
                                            </p:txEl>
                                          </p:spTgt>
                                        </p:tgtEl>
                                      </p:cBhvr>
                                    </p:animEffect>
                                    <p:anim calcmode="lin" valueType="num">
                                      <p:cBhvr>
                                        <p:cTn id="144" dur="1000" fill="hold"/>
                                        <p:tgtEl>
                                          <p:spTgt spid="28">
                                            <p:txEl>
                                              <p:pRg st="1" end="1"/>
                                            </p:txEl>
                                          </p:spTgt>
                                        </p:tgtEl>
                                        <p:attrNameLst>
                                          <p:attrName>ppt_x</p:attrName>
                                        </p:attrNameLst>
                                      </p:cBhvr>
                                      <p:tavLst>
                                        <p:tav tm="0">
                                          <p:val>
                                            <p:strVal val="#ppt_x"/>
                                          </p:val>
                                        </p:tav>
                                        <p:tav tm="100000">
                                          <p:val>
                                            <p:strVal val="#ppt_x"/>
                                          </p:val>
                                        </p:tav>
                                      </p:tavLst>
                                    </p:anim>
                                    <p:anim calcmode="lin" valueType="num">
                                      <p:cBhvr>
                                        <p:cTn id="145" dur="1000" fill="hold"/>
                                        <p:tgtEl>
                                          <p:spTgt spid="28">
                                            <p:txEl>
                                              <p:pRg st="1" end="1"/>
                                            </p:txEl>
                                          </p:spTgt>
                                        </p:tgtEl>
                                        <p:attrNameLst>
                                          <p:attrName>ppt_y</p:attrName>
                                        </p:attrNameLst>
                                      </p:cBhvr>
                                      <p:tavLst>
                                        <p:tav tm="0">
                                          <p:val>
                                            <p:strVal val="#ppt_y+.1"/>
                                          </p:val>
                                        </p:tav>
                                        <p:tav tm="100000">
                                          <p:val>
                                            <p:strVal val="#ppt_y"/>
                                          </p:val>
                                        </p:tav>
                                      </p:tavLst>
                                    </p:anim>
                                  </p:childTnLst>
                                </p:cTn>
                              </p:par>
                              <p:par>
                                <p:cTn id="146" presetID="42" presetClass="entr" presetSubtype="0" fill="hold" grpId="0" nodeType="withEffect">
                                  <p:stCondLst>
                                    <p:cond delay="0"/>
                                  </p:stCondLst>
                                  <p:childTnLst>
                                    <p:set>
                                      <p:cBhvr>
                                        <p:cTn id="147" dur="1" fill="hold">
                                          <p:stCondLst>
                                            <p:cond delay="0"/>
                                          </p:stCondLst>
                                        </p:cTn>
                                        <p:tgtEl>
                                          <p:spTgt spid="28">
                                            <p:txEl>
                                              <p:pRg st="2" end="2"/>
                                            </p:txEl>
                                          </p:spTgt>
                                        </p:tgtEl>
                                        <p:attrNameLst>
                                          <p:attrName>style.visibility</p:attrName>
                                        </p:attrNameLst>
                                      </p:cBhvr>
                                      <p:to>
                                        <p:strVal val="visible"/>
                                      </p:to>
                                    </p:set>
                                    <p:animEffect transition="in" filter="fade">
                                      <p:cBhvr>
                                        <p:cTn id="148" dur="1000"/>
                                        <p:tgtEl>
                                          <p:spTgt spid="28">
                                            <p:txEl>
                                              <p:pRg st="2" end="2"/>
                                            </p:txEl>
                                          </p:spTgt>
                                        </p:tgtEl>
                                      </p:cBhvr>
                                    </p:animEffect>
                                    <p:anim calcmode="lin" valueType="num">
                                      <p:cBhvr>
                                        <p:cTn id="149" dur="1000" fill="hold"/>
                                        <p:tgtEl>
                                          <p:spTgt spid="28">
                                            <p:txEl>
                                              <p:pRg st="2" end="2"/>
                                            </p:txEl>
                                          </p:spTgt>
                                        </p:tgtEl>
                                        <p:attrNameLst>
                                          <p:attrName>ppt_x</p:attrName>
                                        </p:attrNameLst>
                                      </p:cBhvr>
                                      <p:tavLst>
                                        <p:tav tm="0">
                                          <p:val>
                                            <p:strVal val="#ppt_x"/>
                                          </p:val>
                                        </p:tav>
                                        <p:tav tm="100000">
                                          <p:val>
                                            <p:strVal val="#ppt_x"/>
                                          </p:val>
                                        </p:tav>
                                      </p:tavLst>
                                    </p:anim>
                                    <p:anim calcmode="lin" valueType="num">
                                      <p:cBhvr>
                                        <p:cTn id="150" dur="1000" fill="hold"/>
                                        <p:tgtEl>
                                          <p:spTgt spid="2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grpId="0" nodeType="clickEffect">
                                  <p:stCondLst>
                                    <p:cond delay="0"/>
                                  </p:stCondLst>
                                  <p:childTnLst>
                                    <p:set>
                                      <p:cBhvr>
                                        <p:cTn id="154" dur="1" fill="hold">
                                          <p:stCondLst>
                                            <p:cond delay="0"/>
                                          </p:stCondLst>
                                        </p:cTn>
                                        <p:tgtEl>
                                          <p:spTgt spid="29">
                                            <p:bg/>
                                          </p:spTgt>
                                        </p:tgtEl>
                                        <p:attrNameLst>
                                          <p:attrName>style.visibility</p:attrName>
                                        </p:attrNameLst>
                                      </p:cBhvr>
                                      <p:to>
                                        <p:strVal val="visible"/>
                                      </p:to>
                                    </p:set>
                                    <p:animEffect transition="in" filter="fade">
                                      <p:cBhvr>
                                        <p:cTn id="155" dur="1000"/>
                                        <p:tgtEl>
                                          <p:spTgt spid="29">
                                            <p:bg/>
                                          </p:spTgt>
                                        </p:tgtEl>
                                      </p:cBhvr>
                                    </p:animEffect>
                                    <p:anim calcmode="lin" valueType="num">
                                      <p:cBhvr>
                                        <p:cTn id="156" dur="1000" fill="hold"/>
                                        <p:tgtEl>
                                          <p:spTgt spid="29">
                                            <p:bg/>
                                          </p:spTgt>
                                        </p:tgtEl>
                                        <p:attrNameLst>
                                          <p:attrName>ppt_x</p:attrName>
                                        </p:attrNameLst>
                                      </p:cBhvr>
                                      <p:tavLst>
                                        <p:tav tm="0">
                                          <p:val>
                                            <p:strVal val="#ppt_x"/>
                                          </p:val>
                                        </p:tav>
                                        <p:tav tm="100000">
                                          <p:val>
                                            <p:strVal val="#ppt_x"/>
                                          </p:val>
                                        </p:tav>
                                      </p:tavLst>
                                    </p:anim>
                                    <p:anim calcmode="lin" valueType="num">
                                      <p:cBhvr>
                                        <p:cTn id="157" dur="1000" fill="hold"/>
                                        <p:tgtEl>
                                          <p:spTgt spid="29">
                                            <p:bg/>
                                          </p:spTgt>
                                        </p:tgtEl>
                                        <p:attrNameLst>
                                          <p:attrName>ppt_y</p:attrName>
                                        </p:attrNameLst>
                                      </p:cBhvr>
                                      <p:tavLst>
                                        <p:tav tm="0">
                                          <p:val>
                                            <p:strVal val="#ppt_y+.1"/>
                                          </p:val>
                                        </p:tav>
                                        <p:tav tm="100000">
                                          <p:val>
                                            <p:strVal val="#ppt_y"/>
                                          </p:val>
                                        </p:tav>
                                      </p:tavLst>
                                    </p:anim>
                                  </p:childTnLst>
                                </p:cTn>
                              </p:par>
                              <p:par>
                                <p:cTn id="158" presetID="42" presetClass="entr" presetSubtype="0" fill="hold" grpId="0" nodeType="withEffect">
                                  <p:stCondLst>
                                    <p:cond delay="0"/>
                                  </p:stCondLst>
                                  <p:childTnLst>
                                    <p:set>
                                      <p:cBhvr>
                                        <p:cTn id="159" dur="1" fill="hold">
                                          <p:stCondLst>
                                            <p:cond delay="0"/>
                                          </p:stCondLst>
                                        </p:cTn>
                                        <p:tgtEl>
                                          <p:spTgt spid="29">
                                            <p:txEl>
                                              <p:pRg st="1" end="1"/>
                                            </p:txEl>
                                          </p:spTgt>
                                        </p:tgtEl>
                                        <p:attrNameLst>
                                          <p:attrName>style.visibility</p:attrName>
                                        </p:attrNameLst>
                                      </p:cBhvr>
                                      <p:to>
                                        <p:strVal val="visible"/>
                                      </p:to>
                                    </p:set>
                                    <p:animEffect transition="in" filter="fade">
                                      <p:cBhvr>
                                        <p:cTn id="160" dur="1000"/>
                                        <p:tgtEl>
                                          <p:spTgt spid="29">
                                            <p:txEl>
                                              <p:pRg st="1" end="1"/>
                                            </p:txEl>
                                          </p:spTgt>
                                        </p:tgtEl>
                                      </p:cBhvr>
                                    </p:animEffect>
                                    <p:anim calcmode="lin" valueType="num">
                                      <p:cBhvr>
                                        <p:cTn id="161" dur="1000" fill="hold"/>
                                        <p:tgtEl>
                                          <p:spTgt spid="29">
                                            <p:txEl>
                                              <p:pRg st="1" end="1"/>
                                            </p:txEl>
                                          </p:spTgt>
                                        </p:tgtEl>
                                        <p:attrNameLst>
                                          <p:attrName>ppt_x</p:attrName>
                                        </p:attrNameLst>
                                      </p:cBhvr>
                                      <p:tavLst>
                                        <p:tav tm="0">
                                          <p:val>
                                            <p:strVal val="#ppt_x"/>
                                          </p:val>
                                        </p:tav>
                                        <p:tav tm="100000">
                                          <p:val>
                                            <p:strVal val="#ppt_x"/>
                                          </p:val>
                                        </p:tav>
                                      </p:tavLst>
                                    </p:anim>
                                    <p:anim calcmode="lin" valueType="num">
                                      <p:cBhvr>
                                        <p:cTn id="162" dur="1000" fill="hold"/>
                                        <p:tgtEl>
                                          <p:spTgt spid="2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3" fill="hold">
                      <p:stCondLst>
                        <p:cond delay="indefinite"/>
                      </p:stCondLst>
                      <p:childTnLst>
                        <p:par>
                          <p:cTn id="164" fill="hold">
                            <p:stCondLst>
                              <p:cond delay="0"/>
                            </p:stCondLst>
                            <p:childTnLst>
                              <p:par>
                                <p:cTn id="165" presetID="42" presetClass="entr" presetSubtype="0" fill="hold" grpId="0" nodeType="clickEffect">
                                  <p:stCondLst>
                                    <p:cond delay="0"/>
                                  </p:stCondLst>
                                  <p:childTnLst>
                                    <p:set>
                                      <p:cBhvr>
                                        <p:cTn id="166" dur="1" fill="hold">
                                          <p:stCondLst>
                                            <p:cond delay="0"/>
                                          </p:stCondLst>
                                        </p:cTn>
                                        <p:tgtEl>
                                          <p:spTgt spid="30">
                                            <p:bg/>
                                          </p:spTgt>
                                        </p:tgtEl>
                                        <p:attrNameLst>
                                          <p:attrName>style.visibility</p:attrName>
                                        </p:attrNameLst>
                                      </p:cBhvr>
                                      <p:to>
                                        <p:strVal val="visible"/>
                                      </p:to>
                                    </p:set>
                                    <p:animEffect transition="in" filter="fade">
                                      <p:cBhvr>
                                        <p:cTn id="167" dur="1000"/>
                                        <p:tgtEl>
                                          <p:spTgt spid="30">
                                            <p:bg/>
                                          </p:spTgt>
                                        </p:tgtEl>
                                      </p:cBhvr>
                                    </p:animEffect>
                                    <p:anim calcmode="lin" valueType="num">
                                      <p:cBhvr>
                                        <p:cTn id="168" dur="1000" fill="hold"/>
                                        <p:tgtEl>
                                          <p:spTgt spid="30">
                                            <p:bg/>
                                          </p:spTgt>
                                        </p:tgtEl>
                                        <p:attrNameLst>
                                          <p:attrName>ppt_x</p:attrName>
                                        </p:attrNameLst>
                                      </p:cBhvr>
                                      <p:tavLst>
                                        <p:tav tm="0">
                                          <p:val>
                                            <p:strVal val="#ppt_x"/>
                                          </p:val>
                                        </p:tav>
                                        <p:tav tm="100000">
                                          <p:val>
                                            <p:strVal val="#ppt_x"/>
                                          </p:val>
                                        </p:tav>
                                      </p:tavLst>
                                    </p:anim>
                                    <p:anim calcmode="lin" valueType="num">
                                      <p:cBhvr>
                                        <p:cTn id="169" dur="1000" fill="hold"/>
                                        <p:tgtEl>
                                          <p:spTgt spid="30">
                                            <p:bg/>
                                          </p:spTgt>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30">
                                            <p:txEl>
                                              <p:pRg st="0" end="0"/>
                                            </p:txEl>
                                          </p:spTgt>
                                        </p:tgtEl>
                                        <p:attrNameLst>
                                          <p:attrName>style.visibility</p:attrName>
                                        </p:attrNameLst>
                                      </p:cBhvr>
                                      <p:to>
                                        <p:strVal val="visible"/>
                                      </p:to>
                                    </p:set>
                                    <p:animEffect transition="in" filter="fade">
                                      <p:cBhvr>
                                        <p:cTn id="172" dur="1000"/>
                                        <p:tgtEl>
                                          <p:spTgt spid="30">
                                            <p:txEl>
                                              <p:pRg st="0" end="0"/>
                                            </p:txEl>
                                          </p:spTgt>
                                        </p:tgtEl>
                                      </p:cBhvr>
                                    </p:animEffect>
                                    <p:anim calcmode="lin" valueType="num">
                                      <p:cBhvr>
                                        <p:cTn id="173"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74" dur="10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42" presetClass="entr" presetSubtype="0" fill="hold" grpId="0" nodeType="clickEffect">
                                  <p:stCondLst>
                                    <p:cond delay="0"/>
                                  </p:stCondLst>
                                  <p:childTnLst>
                                    <p:set>
                                      <p:cBhvr>
                                        <p:cTn id="178" dur="1" fill="hold">
                                          <p:stCondLst>
                                            <p:cond delay="0"/>
                                          </p:stCondLst>
                                        </p:cTn>
                                        <p:tgtEl>
                                          <p:spTgt spid="32">
                                            <p:bg/>
                                          </p:spTgt>
                                        </p:tgtEl>
                                        <p:attrNameLst>
                                          <p:attrName>style.visibility</p:attrName>
                                        </p:attrNameLst>
                                      </p:cBhvr>
                                      <p:to>
                                        <p:strVal val="visible"/>
                                      </p:to>
                                    </p:set>
                                    <p:animEffect transition="in" filter="fade">
                                      <p:cBhvr>
                                        <p:cTn id="179" dur="1000"/>
                                        <p:tgtEl>
                                          <p:spTgt spid="32">
                                            <p:bg/>
                                          </p:spTgt>
                                        </p:tgtEl>
                                      </p:cBhvr>
                                    </p:animEffect>
                                    <p:anim calcmode="lin" valueType="num">
                                      <p:cBhvr>
                                        <p:cTn id="180" dur="1000" fill="hold"/>
                                        <p:tgtEl>
                                          <p:spTgt spid="32">
                                            <p:bg/>
                                          </p:spTgt>
                                        </p:tgtEl>
                                        <p:attrNameLst>
                                          <p:attrName>ppt_x</p:attrName>
                                        </p:attrNameLst>
                                      </p:cBhvr>
                                      <p:tavLst>
                                        <p:tav tm="0">
                                          <p:val>
                                            <p:strVal val="#ppt_x"/>
                                          </p:val>
                                        </p:tav>
                                        <p:tav tm="100000">
                                          <p:val>
                                            <p:strVal val="#ppt_x"/>
                                          </p:val>
                                        </p:tav>
                                      </p:tavLst>
                                    </p:anim>
                                    <p:anim calcmode="lin" valueType="num">
                                      <p:cBhvr>
                                        <p:cTn id="181" dur="1000" fill="hold"/>
                                        <p:tgtEl>
                                          <p:spTgt spid="32">
                                            <p:bg/>
                                          </p:spTgt>
                                        </p:tgtEl>
                                        <p:attrNameLst>
                                          <p:attrName>ppt_y</p:attrName>
                                        </p:attrNameLst>
                                      </p:cBhvr>
                                      <p:tavLst>
                                        <p:tav tm="0">
                                          <p:val>
                                            <p:strVal val="#ppt_y+.1"/>
                                          </p:val>
                                        </p:tav>
                                        <p:tav tm="100000">
                                          <p:val>
                                            <p:strVal val="#ppt_y"/>
                                          </p:val>
                                        </p:tav>
                                      </p:tavLst>
                                    </p:anim>
                                  </p:childTnLst>
                                </p:cTn>
                              </p:par>
                              <p:par>
                                <p:cTn id="182" presetID="42" presetClass="entr" presetSubtype="0" fill="hold" grpId="0" nodeType="withEffect">
                                  <p:stCondLst>
                                    <p:cond delay="0"/>
                                  </p:stCondLst>
                                  <p:childTnLst>
                                    <p:set>
                                      <p:cBhvr>
                                        <p:cTn id="183" dur="1" fill="hold">
                                          <p:stCondLst>
                                            <p:cond delay="0"/>
                                          </p:stCondLst>
                                        </p:cTn>
                                        <p:tgtEl>
                                          <p:spTgt spid="32">
                                            <p:txEl>
                                              <p:pRg st="0" end="0"/>
                                            </p:txEl>
                                          </p:spTgt>
                                        </p:tgtEl>
                                        <p:attrNameLst>
                                          <p:attrName>style.visibility</p:attrName>
                                        </p:attrNameLst>
                                      </p:cBhvr>
                                      <p:to>
                                        <p:strVal val="visible"/>
                                      </p:to>
                                    </p:set>
                                    <p:animEffect transition="in" filter="fade">
                                      <p:cBhvr>
                                        <p:cTn id="184" dur="1000"/>
                                        <p:tgtEl>
                                          <p:spTgt spid="32">
                                            <p:txEl>
                                              <p:pRg st="0" end="0"/>
                                            </p:txEl>
                                          </p:spTgt>
                                        </p:tgtEl>
                                      </p:cBhvr>
                                    </p:animEffect>
                                    <p:anim calcmode="lin" valueType="num">
                                      <p:cBhvr>
                                        <p:cTn id="185"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86"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6" grpId="0">
        <p:bldSub>
          <a:bldDgm bld="lvlOne"/>
        </p:bldSub>
      </p:bldGraphic>
      <p:bldP spid="27" grpId="0" build="p" animBg="1"/>
      <p:bldP spid="28" grpId="0" build="p" animBg="1"/>
      <p:bldP spid="29" grpId="0" build="p" animBg="1"/>
      <p:bldP spid="30" grpId="0" build="p" animBg="1"/>
      <p:bldP spid="32" grpId="0" build="p"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SQL Server </a:t>
            </a:r>
            <a:r>
              <a:rPr lang="en-US" dirty="0" smtClean="0"/>
              <a:t>Upgrade </a:t>
            </a:r>
            <a:r>
              <a:rPr lang="en-US" dirty="0"/>
              <a:t>Advisor </a:t>
            </a:r>
            <a:r>
              <a:rPr lang="en-US" dirty="0" smtClean="0"/>
              <a:t>– 2008R2, 2012 &amp; 2014</a:t>
            </a:r>
            <a:endParaRPr lang="en-US" dirty="0"/>
          </a:p>
        </p:txBody>
      </p:sp>
      <p:sp>
        <p:nvSpPr>
          <p:cNvPr id="3" name="Content Placeholder 2"/>
          <p:cNvSpPr>
            <a:spLocks noGrp="1"/>
          </p:cNvSpPr>
          <p:nvPr>
            <p:ph type="body" sz="quarter" idx="10"/>
          </p:nvPr>
        </p:nvSpPr>
        <p:spPr>
          <a:xfrm>
            <a:off x="381001" y="1598533"/>
            <a:ext cx="8382000" cy="3195553"/>
          </a:xfrm>
        </p:spPr>
        <p:txBody>
          <a:bodyPr>
            <a:normAutofit fontScale="92500" lnSpcReduction="10000"/>
          </a:bodyPr>
          <a:lstStyle/>
          <a:p>
            <a:r>
              <a:rPr lang="en-GB" sz="2800" dirty="0" smtClean="0"/>
              <a:t>DBA Workbench – SQL Server 2016</a:t>
            </a:r>
          </a:p>
          <a:p>
            <a:r>
              <a:rPr lang="en-GB" sz="2800" dirty="0" smtClean="0"/>
              <a:t>Available </a:t>
            </a:r>
            <a:r>
              <a:rPr lang="en-GB" sz="2800" dirty="0" smtClean="0"/>
              <a:t>from SQL Server Installation </a:t>
            </a:r>
            <a:r>
              <a:rPr lang="en-GB" sz="2800" dirty="0" err="1" smtClean="0"/>
              <a:t>Center</a:t>
            </a:r>
            <a:r>
              <a:rPr lang="en-GB" sz="2800" dirty="0" smtClean="0"/>
              <a:t> or Feature Pack (updated):</a:t>
            </a:r>
            <a:endParaRPr lang="en-GB" sz="2800" dirty="0" smtClean="0">
              <a:hlinkClick r:id="rId2"/>
            </a:endParaRPr>
          </a:p>
          <a:p>
            <a:pPr lvl="1"/>
            <a:r>
              <a:rPr lang="en-GB" sz="2000" dirty="0" smtClean="0">
                <a:hlinkClick r:id="rId2"/>
              </a:rPr>
              <a:t>http</a:t>
            </a:r>
            <a:r>
              <a:rPr lang="en-GB" sz="2000" dirty="0">
                <a:hlinkClick r:id="rId2"/>
              </a:rPr>
              <a:t>://</a:t>
            </a:r>
            <a:r>
              <a:rPr lang="en-GB" sz="2000" dirty="0" smtClean="0">
                <a:hlinkClick r:id="rId2"/>
              </a:rPr>
              <a:t>www.microsoft.com/en-sa/download/details.aspx?id=16978</a:t>
            </a:r>
            <a:r>
              <a:rPr lang="en-GB" sz="2000" dirty="0" smtClean="0"/>
              <a:t> - SQL Server 2008 R2 Upgrade Advisor</a:t>
            </a:r>
          </a:p>
          <a:p>
            <a:pPr lvl="1"/>
            <a:r>
              <a:rPr lang="en-GB" sz="2000" dirty="0">
                <a:hlinkClick r:id="rId3"/>
              </a:rPr>
              <a:t>http://</a:t>
            </a:r>
            <a:r>
              <a:rPr lang="en-GB" sz="2000" dirty="0" smtClean="0">
                <a:hlinkClick r:id="rId3"/>
              </a:rPr>
              <a:t>www.microsoft.com/en-us/download/details.aspx?id=29065</a:t>
            </a:r>
            <a:r>
              <a:rPr lang="en-GB" sz="2000" dirty="0" smtClean="0"/>
              <a:t> - </a:t>
            </a:r>
            <a:r>
              <a:rPr lang="en-GB" sz="2000" b="1" dirty="0" smtClean="0"/>
              <a:t>SQL </a:t>
            </a:r>
            <a:r>
              <a:rPr lang="en-GB" sz="2000" dirty="0" smtClean="0"/>
              <a:t>Server 2012 Upgrade Advisor</a:t>
            </a:r>
          </a:p>
          <a:p>
            <a:pPr lvl="1"/>
            <a:endParaRPr lang="en-GB" sz="2000" dirty="0"/>
          </a:p>
          <a:p>
            <a:pPr lvl="1" algn="r"/>
            <a:r>
              <a:rPr lang="en-GB" sz="2000" dirty="0" smtClean="0"/>
              <a:t>Same for 2014</a:t>
            </a:r>
            <a:endParaRPr lang="en-US" sz="2000" dirty="0"/>
          </a:p>
        </p:txBody>
      </p:sp>
      <p:sp>
        <p:nvSpPr>
          <p:cNvPr id="5" name="Rectangle 4">
            <a:hlinkClick r:id="rId4"/>
          </p:cNvPr>
          <p:cNvSpPr/>
          <p:nvPr/>
        </p:nvSpPr>
        <p:spPr bwMode="auto">
          <a:xfrm>
            <a:off x="381001" y="4639342"/>
            <a:ext cx="1846596" cy="1666462"/>
          </a:xfrm>
          <a:prstGeom prst="rect">
            <a:avLst/>
          </a:prstGeom>
          <a:solidFill>
            <a:srgbClr val="7030A0"/>
          </a:solidFill>
          <a:ln>
            <a:noFill/>
            <a:headEnd type="none" w="med" len="med"/>
            <a:tailEnd type="none" w="med" len="med"/>
          </a:ln>
          <a:effectLst>
            <a:outerShdw blurRad="190500" dist="228600" dir="2700000" algn="ctr">
              <a:srgbClr val="000000">
                <a:alpha val="30000"/>
              </a:srgbClr>
            </a:outerShdw>
            <a:reflection blurRad="6350" stA="50000" endA="300" endPos="55500" dist="101600" dir="5400000" sy="-100000" algn="bl" rotWithShape="0"/>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66"/>
            <a:endParaRPr lang="en-US" sz="1100" dirty="0" smtClean="0">
              <a:gradFill>
                <a:gsLst>
                  <a:gs pos="50000">
                    <a:srgbClr val="FFFFFF"/>
                  </a:gs>
                  <a:gs pos="100000">
                    <a:srgbClr val="FFFFFF"/>
                  </a:gs>
                </a:gsLst>
                <a:lin ang="5400000" scaled="0"/>
              </a:gradFill>
              <a:ea typeface="Segoe UI" pitchFamily="34" charset="0"/>
              <a:cs typeface="Segoe UI" pitchFamily="34" charset="0"/>
            </a:endParaRPr>
          </a:p>
          <a:p>
            <a:pPr algn="ctr" defTabSz="685666"/>
            <a:r>
              <a:rPr lang="en-US" sz="1600" dirty="0" smtClean="0">
                <a:gradFill>
                  <a:gsLst>
                    <a:gs pos="50000">
                      <a:srgbClr val="FFFFFF"/>
                    </a:gs>
                    <a:gs pos="100000">
                      <a:srgbClr val="FFFFFF"/>
                    </a:gs>
                  </a:gsLst>
                  <a:lin ang="5400000" scaled="0"/>
                </a:gradFill>
                <a:ea typeface="Segoe UI" pitchFamily="34" charset="0"/>
                <a:cs typeface="Segoe UI" pitchFamily="34" charset="0"/>
              </a:rPr>
              <a:t>Demo</a:t>
            </a:r>
          </a:p>
        </p:txBody>
      </p:sp>
      <p:sp>
        <p:nvSpPr>
          <p:cNvPr id="6" name="Freeform 83"/>
          <p:cNvSpPr>
            <a:spLocks noEditPoints="1"/>
          </p:cNvSpPr>
          <p:nvPr/>
        </p:nvSpPr>
        <p:spPr bwMode="black">
          <a:xfrm>
            <a:off x="381001" y="4752746"/>
            <a:ext cx="762901" cy="80533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fontAlgn="auto">
              <a:spcBef>
                <a:spcPts val="0"/>
              </a:spcBef>
              <a:spcAft>
                <a:spcPts val="0"/>
              </a:spcAft>
            </a:pPr>
            <a:endParaRPr lang="en-US" sz="1600">
              <a:gradFill>
                <a:gsLst>
                  <a:gs pos="50000">
                    <a:srgbClr val="FFFFFF"/>
                  </a:gs>
                  <a:gs pos="100000">
                    <a:srgbClr val="FFFFFF"/>
                  </a:gs>
                </a:gsLst>
                <a:lin ang="5400000" scaled="0"/>
              </a:gradFill>
              <a:latin typeface="Segoe UI"/>
              <a:cs typeface="+mn-cs"/>
            </a:endParaRPr>
          </a:p>
        </p:txBody>
      </p:sp>
      <p:sp>
        <p:nvSpPr>
          <p:cNvPr id="7" name="Freeform 110"/>
          <p:cNvSpPr>
            <a:spLocks noEditPoints="1"/>
          </p:cNvSpPr>
          <p:nvPr/>
        </p:nvSpPr>
        <p:spPr bwMode="black">
          <a:xfrm>
            <a:off x="786702" y="5019143"/>
            <a:ext cx="899048" cy="90686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dirty="0">
              <a:gradFill>
                <a:gsLst>
                  <a:gs pos="50000">
                    <a:srgbClr val="FFFFFF"/>
                  </a:gs>
                  <a:gs pos="100000">
                    <a:srgbClr val="FFFFFF"/>
                  </a:gs>
                </a:gsLst>
                <a:lin ang="5400000" scaled="0"/>
              </a:gradFill>
              <a:latin typeface="Segoe UI"/>
              <a:cs typeface="+mn-cs"/>
            </a:endParaRPr>
          </a:p>
        </p:txBody>
      </p:sp>
    </p:spTree>
    <p:extLst>
      <p:ext uri="{BB962C8B-B14F-4D97-AF65-F5344CB8AC3E}">
        <p14:creationId xmlns:p14="http://schemas.microsoft.com/office/powerpoint/2010/main" val="2662134369"/>
      </p:ext>
    </p:extLst>
  </p:cSld>
  <p:clrMapOvr>
    <a:masterClrMapping/>
  </p:clrMapOvr>
  <p:transition spd="med">
    <p:pull/>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spc="-113" dirty="0" smtClean="0">
                <a:ln w="3175">
                  <a:noFill/>
                </a:ln>
                <a:gradFill flip="none" rotWithShape="1">
                  <a:gsLst>
                    <a:gs pos="0">
                      <a:schemeClr val="tx1"/>
                    </a:gs>
                    <a:gs pos="86000">
                      <a:schemeClr val="tx1"/>
                    </a:gs>
                  </a:gsLst>
                  <a:lin ang="5400000" scaled="0"/>
                  <a:tileRect/>
                </a:gradFill>
                <a:ea typeface="+mn-ea"/>
                <a:cs typeface="Arial" charset="0"/>
              </a:rPr>
              <a:t>SQL Server</a:t>
            </a:r>
            <a:r>
              <a:rPr lang="en-US" sz="3600" spc="-113" dirty="0">
                <a:ln w="3175">
                  <a:noFill/>
                </a:ln>
                <a:gradFill flip="none" rotWithShape="1">
                  <a:gsLst>
                    <a:gs pos="0">
                      <a:schemeClr val="tx1"/>
                    </a:gs>
                    <a:gs pos="86000">
                      <a:schemeClr val="tx1"/>
                    </a:gs>
                  </a:gsLst>
                  <a:lin ang="5400000" scaled="0"/>
                  <a:tileRect/>
                </a:gradFill>
                <a:ea typeface="+mn-ea"/>
                <a:cs typeface="Arial" charset="0"/>
              </a:rPr>
              <a:t>: Deprecated Feature Object</a:t>
            </a:r>
            <a:endParaRPr lang="en-US" sz="4400" dirty="0"/>
          </a:p>
        </p:txBody>
      </p:sp>
      <p:sp>
        <p:nvSpPr>
          <p:cNvPr id="3" name="Subtitle 2"/>
          <p:cNvSpPr>
            <a:spLocks noGrp="1"/>
          </p:cNvSpPr>
          <p:nvPr>
            <p:ph type="subTitle" idx="1"/>
          </p:nvPr>
        </p:nvSpPr>
        <p:spPr>
          <a:xfrm>
            <a:off x="1417213" y="3781333"/>
            <a:ext cx="6994363" cy="461665"/>
          </a:xfrm>
        </p:spPr>
        <p:txBody>
          <a:bodyPr/>
          <a:lstStyle/>
          <a:p>
            <a:endParaRPr lang="en-US" sz="1800" dirty="0">
              <a:solidFill>
                <a:schemeClr val="tx1"/>
              </a:solidFill>
            </a:endParaRPr>
          </a:p>
          <a:p>
            <a:r>
              <a:rPr lang="en-US" sz="1800" dirty="0">
                <a:solidFill>
                  <a:schemeClr val="tx1"/>
                </a:solidFill>
              </a:rPr>
              <a:t>Microsoft Assessment and Planning (MAP) Toolkit</a:t>
            </a:r>
          </a:p>
          <a:p>
            <a:pPr lvl="1" algn="l"/>
            <a:r>
              <a:rPr lang="en-US" sz="1800" dirty="0">
                <a:solidFill>
                  <a:schemeClr val="tx1"/>
                </a:solidFill>
              </a:rPr>
              <a:t>Requires Word, Excel &amp; individual SQLExpress </a:t>
            </a:r>
            <a:r>
              <a:rPr lang="en-US" sz="1800" dirty="0" smtClean="0">
                <a:solidFill>
                  <a:schemeClr val="tx1"/>
                </a:solidFill>
              </a:rPr>
              <a:t>installation</a:t>
            </a:r>
          </a:p>
          <a:p>
            <a:pPr lvl="1" algn="l"/>
            <a:endParaRPr lang="en-US" sz="1800" dirty="0">
              <a:solidFill>
                <a:schemeClr val="tx1"/>
              </a:solidFill>
            </a:endParaRPr>
          </a:p>
          <a:p>
            <a:pPr lvl="1" algn="l"/>
            <a:r>
              <a:rPr lang="en-US" sz="1800" dirty="0">
                <a:solidFill>
                  <a:schemeClr val="tx1"/>
                </a:solidFill>
              </a:rPr>
              <a:t>Available off of the Installation </a:t>
            </a:r>
            <a:r>
              <a:rPr lang="en-US" sz="1800" dirty="0" smtClean="0">
                <a:solidFill>
                  <a:schemeClr val="tx1"/>
                </a:solidFill>
              </a:rPr>
              <a:t>Center or download: </a:t>
            </a:r>
            <a:r>
              <a:rPr lang="en-GB" sz="1800" dirty="0">
                <a:hlinkClick r:id="rId3"/>
              </a:rPr>
              <a:t>http://technet.microsoft.com/en-us/solutionaccelerators/dd537566.aspx</a:t>
            </a:r>
            <a:endParaRPr lang="en-US" sz="1800" dirty="0">
              <a:solidFill>
                <a:schemeClr val="tx1"/>
              </a:solidFill>
            </a:endParaRPr>
          </a:p>
          <a:p>
            <a:pPr lvl="1" algn="l"/>
            <a:endParaRPr lang="en-US" sz="1800" dirty="0">
              <a:solidFill>
                <a:schemeClr val="tx1"/>
              </a:solidFill>
            </a:endParaRPr>
          </a:p>
          <a:p>
            <a:pPr marL="285750" indent="-285750">
              <a:buFont typeface="Arial" panose="020B0604020202020204" pitchFamily="34" charset="0"/>
              <a:buChar char="•"/>
            </a:pPr>
            <a:endParaRPr lang="en-US" sz="1800" dirty="0" smtClean="0">
              <a:solidFill>
                <a:schemeClr val="tx1"/>
              </a:solidFill>
            </a:endParaRPr>
          </a:p>
        </p:txBody>
      </p:sp>
      <p:sp>
        <p:nvSpPr>
          <p:cNvPr id="5" name="TextBox 4"/>
          <p:cNvSpPr txBox="1"/>
          <p:nvPr/>
        </p:nvSpPr>
        <p:spPr>
          <a:xfrm>
            <a:off x="1422723" y="1769865"/>
            <a:ext cx="7137531" cy="923330"/>
          </a:xfrm>
          <a:prstGeom prst="rect">
            <a:avLst/>
          </a:prstGeom>
          <a:noFill/>
        </p:spPr>
        <p:txBody>
          <a:bodyPr wrap="none" rtlCol="0">
            <a:spAutoFit/>
          </a:bodyPr>
          <a:lstStyle/>
          <a:p>
            <a:pPr marL="285750" indent="-285750">
              <a:buFont typeface="Arial" panose="020B0604020202020204" pitchFamily="34" charset="0"/>
              <a:buChar char="•"/>
            </a:pPr>
            <a:r>
              <a:rPr lang="en-US" dirty="0"/>
              <a:t>Captures application code that uses deprecated statements</a:t>
            </a:r>
          </a:p>
          <a:p>
            <a:pPr marL="285750" indent="-285750">
              <a:buFont typeface="Arial" panose="020B0604020202020204" pitchFamily="34" charset="0"/>
              <a:buChar char="•"/>
            </a:pPr>
            <a:r>
              <a:rPr lang="en-US" dirty="0"/>
              <a:t>Ideal in post-upgrade scenario to capture previous version’s code</a:t>
            </a:r>
          </a:p>
          <a:p>
            <a:endParaRPr lang="en-GB" dirty="0"/>
          </a:p>
        </p:txBody>
      </p:sp>
      <p:sp>
        <p:nvSpPr>
          <p:cNvPr id="9" name="TextBox 8"/>
          <p:cNvSpPr txBox="1"/>
          <p:nvPr/>
        </p:nvSpPr>
        <p:spPr>
          <a:xfrm>
            <a:off x="1422723" y="3365835"/>
            <a:ext cx="4716163" cy="646331"/>
          </a:xfrm>
          <a:prstGeom prst="rect">
            <a:avLst/>
          </a:prstGeom>
          <a:noFill/>
        </p:spPr>
        <p:txBody>
          <a:bodyPr wrap="none" rtlCol="0">
            <a:spAutoFit/>
          </a:bodyPr>
          <a:lstStyle/>
          <a:p>
            <a:r>
              <a:rPr lang="en-US" sz="3600" dirty="0">
                <a:latin typeface="+mj-lt"/>
              </a:rPr>
              <a:t>Built-in Discovery Tool</a:t>
            </a:r>
            <a:endParaRPr lang="en-GB" sz="3600" dirty="0">
              <a:latin typeface="+mj-lt"/>
            </a:endParaRPr>
          </a:p>
        </p:txBody>
      </p:sp>
      <p:sp>
        <p:nvSpPr>
          <p:cNvPr id="10" name="Rectangle 9">
            <a:hlinkClick r:id="rId4"/>
          </p:cNvPr>
          <p:cNvSpPr/>
          <p:nvPr/>
        </p:nvSpPr>
        <p:spPr bwMode="auto">
          <a:xfrm>
            <a:off x="7135596" y="2460128"/>
            <a:ext cx="1846596" cy="1666462"/>
          </a:xfrm>
          <a:prstGeom prst="rect">
            <a:avLst/>
          </a:prstGeom>
          <a:solidFill>
            <a:srgbClr val="7030A0"/>
          </a:solidFill>
          <a:ln>
            <a:noFill/>
            <a:headEnd type="none" w="med" len="med"/>
            <a:tailEnd type="none" w="med" len="med"/>
          </a:ln>
          <a:effectLst>
            <a:outerShdw blurRad="190500" dist="228600" dir="2700000" algn="ctr">
              <a:srgbClr val="000000">
                <a:alpha val="30000"/>
              </a:srgbClr>
            </a:outerShdw>
            <a:reflection blurRad="6350" stA="50000" endA="300" endPos="55500" dist="101600" dir="5400000" sy="-100000" algn="bl" rotWithShape="0"/>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66"/>
            <a:endParaRPr lang="en-US" sz="1100" dirty="0" smtClean="0">
              <a:gradFill>
                <a:gsLst>
                  <a:gs pos="50000">
                    <a:srgbClr val="FFFFFF"/>
                  </a:gs>
                  <a:gs pos="100000">
                    <a:srgbClr val="FFFFFF"/>
                  </a:gs>
                </a:gsLst>
                <a:lin ang="5400000" scaled="0"/>
              </a:gradFill>
              <a:ea typeface="Segoe UI" pitchFamily="34" charset="0"/>
              <a:cs typeface="Segoe UI" pitchFamily="34" charset="0"/>
            </a:endParaRPr>
          </a:p>
          <a:p>
            <a:pPr algn="ctr" defTabSz="685666"/>
            <a:r>
              <a:rPr lang="en-US" sz="1600" dirty="0" smtClean="0">
                <a:gradFill>
                  <a:gsLst>
                    <a:gs pos="50000">
                      <a:srgbClr val="FFFFFF"/>
                    </a:gs>
                    <a:gs pos="100000">
                      <a:srgbClr val="FFFFFF"/>
                    </a:gs>
                  </a:gsLst>
                  <a:lin ang="5400000" scaled="0"/>
                </a:gradFill>
                <a:ea typeface="Segoe UI" pitchFamily="34" charset="0"/>
                <a:cs typeface="Segoe UI" pitchFamily="34" charset="0"/>
              </a:rPr>
              <a:t>Demo</a:t>
            </a:r>
          </a:p>
        </p:txBody>
      </p:sp>
      <p:sp>
        <p:nvSpPr>
          <p:cNvPr id="11" name="Freeform 83"/>
          <p:cNvSpPr>
            <a:spLocks noEditPoints="1"/>
          </p:cNvSpPr>
          <p:nvPr/>
        </p:nvSpPr>
        <p:spPr bwMode="black">
          <a:xfrm>
            <a:off x="7484938" y="2585413"/>
            <a:ext cx="762901" cy="805339"/>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defTabSz="914363" fontAlgn="auto">
              <a:spcBef>
                <a:spcPts val="0"/>
              </a:spcBef>
              <a:spcAft>
                <a:spcPts val="0"/>
              </a:spcAft>
            </a:pPr>
            <a:endParaRPr lang="en-US" sz="1600">
              <a:gradFill>
                <a:gsLst>
                  <a:gs pos="50000">
                    <a:srgbClr val="FFFFFF"/>
                  </a:gs>
                  <a:gs pos="100000">
                    <a:srgbClr val="FFFFFF"/>
                  </a:gs>
                </a:gsLst>
                <a:lin ang="5400000" scaled="0"/>
              </a:gradFill>
              <a:latin typeface="Segoe UI"/>
              <a:cs typeface="+mn-cs"/>
            </a:endParaRPr>
          </a:p>
        </p:txBody>
      </p:sp>
      <p:sp>
        <p:nvSpPr>
          <p:cNvPr id="12" name="Freeform 110"/>
          <p:cNvSpPr>
            <a:spLocks noEditPoints="1"/>
          </p:cNvSpPr>
          <p:nvPr/>
        </p:nvSpPr>
        <p:spPr bwMode="black">
          <a:xfrm>
            <a:off x="7890639" y="2851810"/>
            <a:ext cx="899048" cy="90686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fontAlgn="auto">
              <a:spcBef>
                <a:spcPts val="0"/>
              </a:spcBef>
              <a:spcAft>
                <a:spcPts val="0"/>
              </a:spcAft>
            </a:pPr>
            <a:endParaRPr lang="en-US" dirty="0">
              <a:gradFill>
                <a:gsLst>
                  <a:gs pos="50000">
                    <a:srgbClr val="FFFFFF"/>
                  </a:gs>
                  <a:gs pos="100000">
                    <a:srgbClr val="FFFFFF"/>
                  </a:gs>
                </a:gsLst>
                <a:lin ang="5400000" scaled="0"/>
              </a:gradFill>
              <a:latin typeface="Segoe UI"/>
              <a:cs typeface="+mn-cs"/>
            </a:endParaRPr>
          </a:p>
        </p:txBody>
      </p:sp>
    </p:spTree>
    <p:extLst>
      <p:ext uri="{BB962C8B-B14F-4D97-AF65-F5344CB8AC3E}">
        <p14:creationId xmlns:p14="http://schemas.microsoft.com/office/powerpoint/2010/main" val="40486402"/>
      </p:ext>
    </p:extLst>
  </p:cSld>
  <p:clrMapOvr>
    <a:masterClrMapping/>
  </p:clrMapOvr>
  <p:transition spd="med">
    <p:pull/>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143" y="856580"/>
            <a:ext cx="8363938" cy="457168"/>
          </a:xfrm>
        </p:spPr>
        <p:txBody>
          <a:bodyPr>
            <a:normAutofit fontScale="90000"/>
          </a:bodyPr>
          <a:lstStyle/>
          <a:p>
            <a:r>
              <a:rPr lang="en-US" dirty="0" smtClean="0"/>
              <a:t>Deprecated &amp; Discontinued features</a:t>
            </a:r>
            <a:endParaRPr lang="en-US" dirty="0"/>
          </a:p>
        </p:txBody>
      </p:sp>
      <p:sp>
        <p:nvSpPr>
          <p:cNvPr id="3" name="Content Placeholder 2"/>
          <p:cNvSpPr>
            <a:spLocks noGrp="1"/>
          </p:cNvSpPr>
          <p:nvPr>
            <p:ph type="body" sz="quarter" idx="10"/>
          </p:nvPr>
        </p:nvSpPr>
        <p:spPr>
          <a:xfrm>
            <a:off x="261387" y="1384783"/>
            <a:ext cx="8363938" cy="4567054"/>
          </a:xfrm>
        </p:spPr>
        <p:txBody>
          <a:bodyPr>
            <a:normAutofit/>
          </a:bodyPr>
          <a:lstStyle/>
          <a:p>
            <a:r>
              <a:rPr lang="en-US" sz="2000" dirty="0" smtClean="0"/>
              <a:t>Code changes</a:t>
            </a:r>
          </a:p>
          <a:p>
            <a:pPr lvl="1"/>
            <a:r>
              <a:rPr lang="en-US" sz="2000" dirty="0" smtClean="0"/>
              <a:t>Old style </a:t>
            </a:r>
            <a:r>
              <a:rPr lang="en-US" sz="2000" dirty="0" err="1" smtClean="0"/>
              <a:t>vs</a:t>
            </a:r>
            <a:r>
              <a:rPr lang="en-US" sz="2000" dirty="0" smtClean="0"/>
              <a:t> New style</a:t>
            </a:r>
            <a:endParaRPr lang="en-US" sz="2000" dirty="0"/>
          </a:p>
          <a:p>
            <a:endParaRPr lang="en-US" sz="2000" dirty="0" smtClean="0"/>
          </a:p>
          <a:p>
            <a:r>
              <a:rPr lang="en-US" sz="2000" dirty="0" smtClean="0"/>
              <a:t>Complex </a:t>
            </a:r>
            <a:r>
              <a:rPr lang="en-US" sz="2000" dirty="0"/>
              <a:t>queries: more than five joins </a:t>
            </a:r>
            <a:endParaRPr lang="en-US" sz="2000" dirty="0" smtClean="0"/>
          </a:p>
          <a:p>
            <a:pPr lvl="1"/>
            <a:r>
              <a:rPr lang="en-US" sz="2000" dirty="0" smtClean="0"/>
              <a:t>check </a:t>
            </a:r>
            <a:r>
              <a:rPr lang="en-US" sz="2000" dirty="0"/>
              <a:t>execution plan (estimated </a:t>
            </a:r>
            <a:r>
              <a:rPr lang="en-US" sz="2000" dirty="0" err="1"/>
              <a:t>vs</a:t>
            </a:r>
            <a:r>
              <a:rPr lang="en-US" sz="2000" dirty="0"/>
              <a:t> actual)</a:t>
            </a:r>
          </a:p>
          <a:p>
            <a:endParaRPr lang="en-US" sz="2000" dirty="0" smtClean="0"/>
          </a:p>
          <a:p>
            <a:r>
              <a:rPr lang="en-US" sz="2000" dirty="0" smtClean="0"/>
              <a:t>No </a:t>
            </a:r>
            <a:r>
              <a:rPr lang="en-US" sz="2000" dirty="0"/>
              <a:t>room for code change: </a:t>
            </a:r>
            <a:endParaRPr lang="en-US" sz="2000" dirty="0" smtClean="0"/>
          </a:p>
          <a:p>
            <a:pPr lvl="1"/>
            <a:r>
              <a:rPr lang="en-US" sz="2000" dirty="0" smtClean="0"/>
              <a:t>Use </a:t>
            </a:r>
            <a:r>
              <a:rPr lang="en-US" sz="2000" dirty="0"/>
              <a:t>Plan guides, Plan caching and Query hints (USE PLAN).</a:t>
            </a:r>
          </a:p>
          <a:p>
            <a:endParaRPr lang="en-US" sz="2000" dirty="0" smtClean="0"/>
          </a:p>
          <a:p>
            <a:r>
              <a:rPr lang="en-US" sz="2000" dirty="0" smtClean="0"/>
              <a:t>Storage </a:t>
            </a:r>
            <a:r>
              <a:rPr lang="en-US" sz="2000" dirty="0"/>
              <a:t>optimization </a:t>
            </a:r>
          </a:p>
          <a:p>
            <a:pPr lvl="1"/>
            <a:r>
              <a:rPr lang="en-US" sz="2000" dirty="0" smtClean="0"/>
              <a:t>disk </a:t>
            </a:r>
            <a:r>
              <a:rPr lang="en-US" sz="2000" dirty="0"/>
              <a:t>partition alignment &amp; pre-deployment I/O practices articles from </a:t>
            </a:r>
            <a:r>
              <a:rPr lang="en-US" sz="2000" dirty="0" smtClean="0"/>
              <a:t>SQLCAT blog.</a:t>
            </a:r>
            <a:endParaRPr lang="en-US" sz="2000" dirty="0"/>
          </a:p>
        </p:txBody>
      </p:sp>
      <p:pic>
        <p:nvPicPr>
          <p:cNvPr id="4" name="Picture 5" descr="C:\Program Files\Microsoft Resource DVD Artwork\DVD_ART\Artwork_Imagery\HARDWARE_IMAGERY\Illustration - Misc Hardware\Windows Vista Illustration Icons\Male User.png"/>
          <p:cNvPicPr>
            <a:picLocks noChangeAspect="1" noChangeArrowheads="1"/>
          </p:cNvPicPr>
          <p:nvPr/>
        </p:nvPicPr>
        <p:blipFill>
          <a:blip r:embed="rId2" cstate="print"/>
          <a:stretch>
            <a:fillRect/>
          </a:stretch>
        </p:blipFill>
        <p:spPr bwMode="ltGray">
          <a:xfrm>
            <a:off x="7790431" y="970910"/>
            <a:ext cx="614255" cy="571648"/>
          </a:xfrm>
          <a:prstGeom prst="rect">
            <a:avLst/>
          </a:prstGeom>
          <a:noFill/>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134023278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Post-Upgrade tasks</a:t>
            </a:r>
            <a:endParaRPr lang="en-US" dirty="0"/>
          </a:p>
        </p:txBody>
      </p:sp>
      <p:sp>
        <p:nvSpPr>
          <p:cNvPr id="3" name="Text Placeholder 2"/>
          <p:cNvSpPr>
            <a:spLocks noGrp="1"/>
          </p:cNvSpPr>
          <p:nvPr>
            <p:ph type="body" sz="quarter" idx="10"/>
          </p:nvPr>
        </p:nvSpPr>
        <p:spPr>
          <a:xfrm>
            <a:off x="389435" y="1110916"/>
            <a:ext cx="8550027" cy="5061284"/>
          </a:xfrm>
        </p:spPr>
        <p:txBody>
          <a:bodyPr>
            <a:normAutofit fontScale="85000" lnSpcReduction="20000"/>
          </a:bodyPr>
          <a:lstStyle/>
          <a:p>
            <a:r>
              <a:rPr lang="en-US" dirty="0" smtClean="0">
                <a:cs typeface="Calibri"/>
              </a:rPr>
              <a:t>Checklist</a:t>
            </a:r>
          </a:p>
          <a:p>
            <a:pPr lvl="1"/>
            <a:r>
              <a:rPr lang="en-US" dirty="0" smtClean="0">
                <a:cs typeface="Calibri"/>
              </a:rPr>
              <a:t>Determine application acceptance (end-to-end)</a:t>
            </a:r>
          </a:p>
          <a:p>
            <a:pPr lvl="1"/>
            <a:r>
              <a:rPr lang="en-US" dirty="0" smtClean="0">
                <a:cs typeface="Calibri"/>
              </a:rPr>
              <a:t>Integrate the new instance into the new environment</a:t>
            </a:r>
          </a:p>
          <a:p>
            <a:pPr lvl="1"/>
            <a:r>
              <a:rPr lang="en-US" dirty="0" smtClean="0">
                <a:cs typeface="Calibri"/>
              </a:rPr>
              <a:t>Decommission and uninstall after a side-by-side or new hardware install</a:t>
            </a:r>
          </a:p>
          <a:p>
            <a:pPr lvl="1"/>
            <a:endParaRPr lang="en-US" dirty="0" smtClean="0">
              <a:cs typeface="Calibri"/>
            </a:endParaRPr>
          </a:p>
          <a:p>
            <a:pPr lvl="1"/>
            <a:r>
              <a:rPr lang="en-US" dirty="0" smtClean="0">
                <a:cs typeface="Calibri"/>
              </a:rPr>
              <a:t>Apply latest security</a:t>
            </a:r>
            <a:r>
              <a:rPr lang="en-US" baseline="0" dirty="0" smtClean="0">
                <a:cs typeface="Calibri"/>
              </a:rPr>
              <a:t> updates</a:t>
            </a:r>
          </a:p>
          <a:p>
            <a:pPr lvl="1"/>
            <a:r>
              <a:rPr lang="en-US" baseline="0" dirty="0" smtClean="0">
                <a:cs typeface="Calibri"/>
              </a:rPr>
              <a:t>Review security settings</a:t>
            </a:r>
          </a:p>
          <a:p>
            <a:pPr lvl="1"/>
            <a:endParaRPr lang="en-US" baseline="0" dirty="0" smtClean="0">
              <a:cs typeface="Calibri"/>
            </a:endParaRPr>
          </a:p>
          <a:p>
            <a:pPr lvl="1"/>
            <a:r>
              <a:rPr lang="en-US" baseline="0" dirty="0" smtClean="0">
                <a:cs typeface="Calibri"/>
              </a:rPr>
              <a:t>Revisit Upgrade Advisor recommendations</a:t>
            </a:r>
          </a:p>
          <a:p>
            <a:pPr lvl="1"/>
            <a:r>
              <a:rPr lang="en-US" dirty="0" smtClean="0">
                <a:cs typeface="Calibri"/>
              </a:rPr>
              <a:t>Best Practices Analyzer (BPA)</a:t>
            </a:r>
          </a:p>
          <a:p>
            <a:pPr lvl="2"/>
            <a:r>
              <a:rPr lang="en-GB" dirty="0" smtClean="0">
                <a:hlinkClick r:id="rId2"/>
              </a:rPr>
              <a:t>http</a:t>
            </a:r>
            <a:r>
              <a:rPr lang="en-GB" dirty="0">
                <a:hlinkClick r:id="rId2"/>
              </a:rPr>
              <a:t>://</a:t>
            </a:r>
            <a:r>
              <a:rPr lang="en-GB" dirty="0" smtClean="0">
                <a:hlinkClick r:id="rId2"/>
              </a:rPr>
              <a:t>www.microsoft.com/en-us/download/details.aspx?id=15289</a:t>
            </a:r>
            <a:r>
              <a:rPr lang="en-GB" dirty="0" smtClean="0"/>
              <a:t>  </a:t>
            </a:r>
            <a:r>
              <a:rPr lang="en-GB" sz="2100" dirty="0" smtClean="0"/>
              <a:t>- 2008 R2</a:t>
            </a:r>
          </a:p>
          <a:p>
            <a:pPr lvl="2"/>
            <a:r>
              <a:rPr lang="en-GB" dirty="0">
                <a:hlinkClick r:id="rId3"/>
              </a:rPr>
              <a:t>http://</a:t>
            </a:r>
            <a:r>
              <a:rPr lang="en-GB" dirty="0" smtClean="0">
                <a:hlinkClick r:id="rId3"/>
              </a:rPr>
              <a:t>www.microsoft.com/en-us/download/details.aspx?id=29302</a:t>
            </a:r>
            <a:r>
              <a:rPr lang="en-GB" dirty="0" smtClean="0"/>
              <a:t> </a:t>
            </a:r>
            <a:r>
              <a:rPr lang="en-GB" sz="1900" dirty="0" smtClean="0"/>
              <a:t>- 2012</a:t>
            </a:r>
            <a:endParaRPr lang="en-US" sz="1900" dirty="0"/>
          </a:p>
        </p:txBody>
      </p:sp>
      <p:pic>
        <p:nvPicPr>
          <p:cNvPr id="4" name="Picture 5" descr="C:\Program Files\Microsoft Resource DVD Artwork\DVD_ART\Artwork_Imagery\HARDWARE_IMAGERY\Illustration - Misc Hardware\Windows Vista Illustration Icons\Male User.png"/>
          <p:cNvPicPr>
            <a:picLocks noChangeAspect="1" noChangeArrowheads="1"/>
          </p:cNvPicPr>
          <p:nvPr/>
        </p:nvPicPr>
        <p:blipFill>
          <a:blip r:embed="rId4" cstate="print"/>
          <a:stretch>
            <a:fillRect/>
          </a:stretch>
        </p:blipFill>
        <p:spPr bwMode="ltGray">
          <a:xfrm>
            <a:off x="7753846" y="970910"/>
            <a:ext cx="614255" cy="571648"/>
          </a:xfrm>
          <a:prstGeom prst="rect">
            <a:avLst/>
          </a:prstGeom>
          <a:noFill/>
          <a:effectLst>
            <a:outerShdw blurRad="76200" dist="12700" dir="8100000" sy="-23000" kx="800400" algn="br" rotWithShape="0">
              <a:prstClr val="black">
                <a:alpha val="20000"/>
              </a:prstClr>
            </a:outerShdw>
          </a:effectLst>
        </p:spPr>
      </p:pic>
    </p:spTree>
    <p:extLst>
      <p:ext uri="{BB962C8B-B14F-4D97-AF65-F5344CB8AC3E}">
        <p14:creationId xmlns:p14="http://schemas.microsoft.com/office/powerpoint/2010/main" val="168167697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 calcmode="lin" valueType="num">
                                      <p:cBhvr additive="base">
                                        <p:cTn id="2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 calcmode="lin" valueType="num">
                                      <p:cBhvr additive="base">
                                        <p:cTn id="4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Before We Begin</a:t>
            </a:r>
            <a:endParaRPr lang="en-US" dirty="0"/>
          </a:p>
        </p:txBody>
      </p:sp>
      <p:sp>
        <p:nvSpPr>
          <p:cNvPr id="3" name="Text Placeholder 2"/>
          <p:cNvSpPr>
            <a:spLocks noGrp="1"/>
          </p:cNvSpPr>
          <p:nvPr>
            <p:ph type="body" sz="quarter" idx="10"/>
          </p:nvPr>
        </p:nvSpPr>
        <p:spPr>
          <a:xfrm>
            <a:off x="371374" y="1008985"/>
            <a:ext cx="8382000" cy="4450911"/>
          </a:xfrm>
        </p:spPr>
        <p:txBody>
          <a:bodyPr>
            <a:normAutofit fontScale="92500" lnSpcReduction="10000"/>
          </a:bodyPr>
          <a:lstStyle/>
          <a:p>
            <a:pPr marL="347755" indent="-347755" defTabSz="684792">
              <a:spcBef>
                <a:spcPts val="225"/>
              </a:spcBef>
            </a:pPr>
            <a:r>
              <a:rPr lang="en-US" dirty="0" smtClean="0"/>
              <a:t>Covered</a:t>
            </a:r>
          </a:p>
          <a:p>
            <a:pPr marL="625245" lvl="1" indent="-277490" defTabSz="684792">
              <a:spcBef>
                <a:spcPts val="225"/>
              </a:spcBef>
            </a:pPr>
            <a:r>
              <a:rPr lang="en-US" sz="2101" dirty="0" smtClean="0"/>
              <a:t>Why Upgrade?</a:t>
            </a:r>
          </a:p>
          <a:p>
            <a:pPr marL="625245" lvl="1" indent="-277490" defTabSz="684792">
              <a:spcBef>
                <a:spcPts val="225"/>
              </a:spcBef>
            </a:pPr>
            <a:r>
              <a:rPr lang="en-US" sz="2101" dirty="0" smtClean="0"/>
              <a:t>Upgrade strategies</a:t>
            </a:r>
          </a:p>
          <a:p>
            <a:pPr marL="625245" lvl="1" indent="-277490" defTabSz="684792">
              <a:spcBef>
                <a:spcPts val="225"/>
              </a:spcBef>
            </a:pPr>
            <a:r>
              <a:rPr lang="en-US" sz="2101" dirty="0" smtClean="0"/>
              <a:t>Upgrade scenarios</a:t>
            </a:r>
          </a:p>
          <a:p>
            <a:pPr marL="625245" lvl="1" indent="-277490" defTabSz="684792">
              <a:spcBef>
                <a:spcPts val="225"/>
              </a:spcBef>
            </a:pPr>
            <a:r>
              <a:rPr lang="en-US" sz="2101" dirty="0" smtClean="0"/>
              <a:t>Lessons </a:t>
            </a:r>
            <a:r>
              <a:rPr lang="en-US" sz="2101" dirty="0"/>
              <a:t>learned and recommended practices</a:t>
            </a:r>
          </a:p>
          <a:p>
            <a:pPr marL="625245" lvl="1" indent="-277490" defTabSz="684792">
              <a:spcBef>
                <a:spcPts val="225"/>
              </a:spcBef>
            </a:pPr>
            <a:endParaRPr lang="en-US" sz="2101" dirty="0"/>
          </a:p>
          <a:p>
            <a:pPr marL="347755" indent="-347755" defTabSz="684792">
              <a:spcBef>
                <a:spcPts val="225"/>
              </a:spcBef>
            </a:pPr>
            <a:r>
              <a:rPr lang="en-US" dirty="0" smtClean="0"/>
              <a:t>Not Covered</a:t>
            </a:r>
          </a:p>
          <a:p>
            <a:pPr marL="625245" lvl="1" indent="-277490" defTabSz="684792">
              <a:spcBef>
                <a:spcPts val="225"/>
              </a:spcBef>
            </a:pPr>
            <a:r>
              <a:rPr lang="en-US" sz="2101" dirty="0"/>
              <a:t>End-to-end coverage or in-depth drilldown of all SQL Server </a:t>
            </a:r>
            <a:r>
              <a:rPr lang="en-US" sz="2101" dirty="0" smtClean="0"/>
              <a:t>features </a:t>
            </a:r>
            <a:r>
              <a:rPr lang="en-US" sz="2101" dirty="0" smtClean="0"/>
              <a:t>(</a:t>
            </a:r>
            <a:r>
              <a:rPr lang="en-US" sz="2101" dirty="0"/>
              <a:t>2008 R2 </a:t>
            </a:r>
            <a:r>
              <a:rPr lang="en-US" sz="2101" dirty="0" smtClean="0"/>
              <a:t>to 2014/2016)</a:t>
            </a:r>
          </a:p>
          <a:p>
            <a:pPr marL="625245" lvl="1" indent="-277490" defTabSz="684792">
              <a:spcBef>
                <a:spcPts val="225"/>
              </a:spcBef>
            </a:pPr>
            <a:r>
              <a:rPr lang="en-US" sz="2200" dirty="0"/>
              <a:t>Exhaustive list of all issues, </a:t>
            </a:r>
            <a:r>
              <a:rPr lang="en-US" sz="2200" dirty="0" smtClean="0"/>
              <a:t>no magic tricks</a:t>
            </a:r>
            <a:endParaRPr lang="en-US" sz="2200" dirty="0"/>
          </a:p>
          <a:p>
            <a:pPr marL="625245" lvl="1" indent="-277490" defTabSz="684792">
              <a:spcBef>
                <a:spcPts val="225"/>
              </a:spcBef>
            </a:pPr>
            <a:endParaRPr lang="en-US" sz="2101" dirty="0"/>
          </a:p>
          <a:p>
            <a:pPr marL="225195" indent="-277490" defTabSz="684792">
              <a:spcBef>
                <a:spcPts val="225"/>
              </a:spcBef>
            </a:pPr>
            <a:r>
              <a:rPr lang="en-US" sz="2501" dirty="0" smtClean="0"/>
              <a:t>Assumption</a:t>
            </a:r>
          </a:p>
          <a:p>
            <a:pPr marL="625245" lvl="1" indent="-277490" defTabSz="684792">
              <a:spcBef>
                <a:spcPts val="225"/>
              </a:spcBef>
            </a:pPr>
            <a:r>
              <a:rPr lang="en-US" sz="2101" dirty="0" smtClean="0"/>
              <a:t>Working knowledge – SQL Server </a:t>
            </a:r>
            <a:r>
              <a:rPr lang="en-US" sz="2101" dirty="0" smtClean="0"/>
              <a:t>2000 </a:t>
            </a:r>
            <a:r>
              <a:rPr lang="en-US" sz="2101" dirty="0" smtClean="0"/>
              <a:t>&amp; </a:t>
            </a:r>
            <a:r>
              <a:rPr lang="en-US" sz="2101" dirty="0" smtClean="0"/>
              <a:t>above…. </a:t>
            </a:r>
            <a:r>
              <a:rPr lang="en-US" sz="2101" dirty="0" smtClean="0">
                <a:sym typeface="Wingdings" panose="05000000000000000000" pitchFamily="2" charset="2"/>
              </a:rPr>
              <a:t></a:t>
            </a:r>
          </a:p>
          <a:p>
            <a:pPr marL="625245" lvl="1" indent="-277490" defTabSz="684792">
              <a:spcBef>
                <a:spcPts val="225"/>
              </a:spcBef>
            </a:pPr>
            <a:r>
              <a:rPr lang="en-US" sz="2101" dirty="0" smtClean="0">
                <a:sym typeface="Wingdings" panose="05000000000000000000" pitchFamily="2" charset="2"/>
              </a:rPr>
              <a:t>DBA/Developer/Architect/User/Geek</a:t>
            </a:r>
            <a:endParaRPr lang="en-US" sz="2101" dirty="0" smtClean="0"/>
          </a:p>
          <a:p>
            <a:endParaRPr lang="en-US" dirty="0"/>
          </a:p>
        </p:txBody>
      </p:sp>
      <p:pic>
        <p:nvPicPr>
          <p:cNvPr id="4" name="Picture 6" descr="SQLSaturday #418 - Manchester 20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2428" y="6264612"/>
            <a:ext cx="1217732" cy="593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19337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8" fill="hold" grpId="0"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additive="base">
                                        <p:cTn id="32"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par>
                          <p:cTn id="34" fill="hold">
                            <p:stCondLst>
                              <p:cond delay="500"/>
                            </p:stCondLst>
                            <p:childTnLst>
                              <p:par>
                                <p:cTn id="35" presetID="2" presetClass="entr" presetSubtype="8" fill="hold" grpId="0" nodeType="after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par>
                          <p:cTn id="39" fill="hold">
                            <p:stCondLst>
                              <p:cond delay="1000"/>
                            </p:stCondLst>
                            <p:childTnLst>
                              <p:par>
                                <p:cTn id="40" presetID="2" presetClass="entr" presetSubtype="8" fill="hold" grpId="0" nodeType="after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 calcmode="lin" valueType="num">
                                      <p:cBhvr additive="base">
                                        <p:cTn id="42"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 calcmode="lin" valueType="num">
                                      <p:cBhvr additive="base">
                                        <p:cTn id="48"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3">
                                            <p:txEl>
                                              <p:pRg st="10" end="10"/>
                                            </p:txEl>
                                          </p:spTgt>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 calcmode="lin" valueType="num">
                                      <p:cBhvr additive="base">
                                        <p:cTn id="52" dur="500" fill="hold"/>
                                        <p:tgtEl>
                                          <p:spTgt spid="3">
                                            <p:txEl>
                                              <p:pRg st="11" end="11"/>
                                            </p:tx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3">
                                            <p:txEl>
                                              <p:pRg st="11" end="11"/>
                                            </p:txEl>
                                          </p:spTgt>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3">
                                            <p:txEl>
                                              <p:pRg st="12" end="12"/>
                                            </p:txEl>
                                          </p:spTgt>
                                        </p:tgtEl>
                                        <p:attrNameLst>
                                          <p:attrName>style.visibility</p:attrName>
                                        </p:attrNameLst>
                                      </p:cBhvr>
                                      <p:to>
                                        <p:strVal val="visible"/>
                                      </p:to>
                                    </p:set>
                                    <p:anim calcmode="lin" valueType="num">
                                      <p:cBhvr additive="base">
                                        <p:cTn id="56" dur="500" fill="hold"/>
                                        <p:tgtEl>
                                          <p:spTgt spid="3">
                                            <p:txEl>
                                              <p:pRg st="12" end="12"/>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3">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Documentation is key</a:t>
            </a:r>
            <a:endParaRPr lang="en-GB" dirty="0"/>
          </a:p>
        </p:txBody>
      </p:sp>
      <p:pic>
        <p:nvPicPr>
          <p:cNvPr id="5" name="Picture 4"/>
          <p:cNvPicPr>
            <a:picLocks noChangeAspect="1"/>
          </p:cNvPicPr>
          <p:nvPr/>
        </p:nvPicPr>
        <p:blipFill>
          <a:blip r:embed="rId2"/>
          <a:stretch>
            <a:fillRect/>
          </a:stretch>
        </p:blipFill>
        <p:spPr>
          <a:xfrm>
            <a:off x="504257" y="1417638"/>
            <a:ext cx="8135485" cy="4801270"/>
          </a:xfrm>
          <a:prstGeom prst="rect">
            <a:avLst/>
          </a:prstGeom>
        </p:spPr>
      </p:pic>
    </p:spTree>
    <p:extLst>
      <p:ext uri="{BB962C8B-B14F-4D97-AF65-F5344CB8AC3E}">
        <p14:creationId xmlns:p14="http://schemas.microsoft.com/office/powerpoint/2010/main" val="3884378187"/>
      </p:ext>
    </p:extLst>
  </p:cSld>
  <p:clrMapOvr>
    <a:masterClrMapping/>
  </p:clrMapOvr>
  <p:transition spd="slow">
    <p:cove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Summary …</a:t>
            </a:r>
            <a:endParaRPr lang="en-US" dirty="0"/>
          </a:p>
        </p:txBody>
      </p:sp>
      <p:sp>
        <p:nvSpPr>
          <p:cNvPr id="3" name="Content Placeholder 2"/>
          <p:cNvSpPr>
            <a:spLocks noGrp="1"/>
          </p:cNvSpPr>
          <p:nvPr>
            <p:ph idx="1"/>
          </p:nvPr>
        </p:nvSpPr>
        <p:spPr/>
        <p:txBody>
          <a:bodyPr>
            <a:normAutofit/>
          </a:bodyPr>
          <a:lstStyle/>
          <a:p>
            <a:r>
              <a:rPr lang="en-US" dirty="0" smtClean="0"/>
              <a:t>Documented approach</a:t>
            </a:r>
            <a:endParaRPr lang="en-US" dirty="0"/>
          </a:p>
          <a:p>
            <a:pPr lvl="1"/>
            <a:r>
              <a:rPr lang="en-US" dirty="0">
                <a:cs typeface="Calibri"/>
              </a:rPr>
              <a:t>Review upgrade documentation and resources</a:t>
            </a:r>
          </a:p>
          <a:p>
            <a:pPr lvl="1"/>
            <a:r>
              <a:rPr lang="en-US" dirty="0" smtClean="0">
                <a:cs typeface="Calibri"/>
              </a:rPr>
              <a:t>Document your resources and environment</a:t>
            </a:r>
          </a:p>
          <a:p>
            <a:pPr lvl="1"/>
            <a:r>
              <a:rPr lang="en-US" dirty="0" smtClean="0">
                <a:cs typeface="Calibri"/>
              </a:rPr>
              <a:t>Identify </a:t>
            </a:r>
            <a:r>
              <a:rPr lang="en-US" dirty="0">
                <a:cs typeface="Calibri"/>
              </a:rPr>
              <a:t>upgrade requirements</a:t>
            </a:r>
          </a:p>
          <a:p>
            <a:pPr lvl="1"/>
            <a:r>
              <a:rPr lang="en-US" dirty="0" smtClean="0">
                <a:cs typeface="Calibri"/>
              </a:rPr>
              <a:t>Decide </a:t>
            </a:r>
            <a:r>
              <a:rPr lang="en-US" dirty="0">
                <a:cs typeface="Calibri"/>
              </a:rPr>
              <a:t>on upgrade </a:t>
            </a:r>
            <a:r>
              <a:rPr lang="en-US" dirty="0" smtClean="0">
                <a:cs typeface="Calibri"/>
              </a:rPr>
              <a:t>strategy</a:t>
            </a:r>
            <a:endParaRPr lang="en-US" dirty="0">
              <a:cs typeface="Calibri"/>
            </a:endParaRPr>
          </a:p>
          <a:p>
            <a:pPr lvl="1"/>
            <a:r>
              <a:rPr lang="en-US" dirty="0" smtClean="0">
                <a:cs typeface="Calibri"/>
              </a:rPr>
              <a:t>Upgrade High-Availability </a:t>
            </a:r>
            <a:r>
              <a:rPr lang="en-US" dirty="0">
                <a:cs typeface="Calibri"/>
              </a:rPr>
              <a:t>servers</a:t>
            </a:r>
          </a:p>
          <a:p>
            <a:pPr lvl="1"/>
            <a:r>
              <a:rPr lang="en-US" dirty="0">
                <a:cs typeface="Calibri"/>
              </a:rPr>
              <a:t>Establish backup and rollback plans</a:t>
            </a:r>
          </a:p>
          <a:p>
            <a:pPr lvl="1"/>
            <a:r>
              <a:rPr lang="en-US" sz="4400" u="sng" dirty="0" smtClean="0">
                <a:cs typeface="Calibri"/>
              </a:rPr>
              <a:t>Test </a:t>
            </a:r>
            <a:r>
              <a:rPr lang="en-US" sz="4400" u="sng" dirty="0">
                <a:cs typeface="Calibri"/>
              </a:rPr>
              <a:t>the plan!!!</a:t>
            </a:r>
          </a:p>
          <a:p>
            <a:endParaRPr lang="en-US" dirty="0"/>
          </a:p>
        </p:txBody>
      </p:sp>
      <p:pic>
        <p:nvPicPr>
          <p:cNvPr id="4" name="Picture 6" descr="SQLSaturday #418 - Manchester 20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6073" y="5578475"/>
            <a:ext cx="2247900" cy="109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54906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1000"/>
                                        <p:tgtEl>
                                          <p:spTgt spid="3">
                                            <p:txEl>
                                              <p:pRg st="5" end="5"/>
                                            </p:txEl>
                                          </p:spTgt>
                                        </p:tgtEl>
                                      </p:cBhvr>
                                    </p:animEffect>
                                    <p:anim calcmode="lin" valueType="num">
                                      <p:cBhvr>
                                        <p:cTn id="3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1000"/>
                                        <p:tgtEl>
                                          <p:spTgt spid="3">
                                            <p:txEl>
                                              <p:pRg st="6" end="6"/>
                                            </p:txEl>
                                          </p:spTgt>
                                        </p:tgtEl>
                                      </p:cBhvr>
                                    </p:animEffect>
                                    <p:anim calcmode="lin" valueType="num">
                                      <p:cBhvr>
                                        <p:cTn id="4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additive="base">
                                        <p:cTn id="4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Resources</a:t>
            </a:r>
            <a:endParaRPr lang="en-US" dirty="0"/>
          </a:p>
        </p:txBody>
      </p:sp>
      <p:sp>
        <p:nvSpPr>
          <p:cNvPr id="3" name="Text Placeholder 2"/>
          <p:cNvSpPr>
            <a:spLocks noGrp="1"/>
          </p:cNvSpPr>
          <p:nvPr>
            <p:ph type="body" sz="quarter" idx="10"/>
          </p:nvPr>
        </p:nvSpPr>
        <p:spPr>
          <a:xfrm>
            <a:off x="389436" y="1063486"/>
            <a:ext cx="8363938" cy="5085523"/>
          </a:xfrm>
        </p:spPr>
        <p:txBody>
          <a:bodyPr>
            <a:normAutofit fontScale="85000" lnSpcReduction="20000"/>
          </a:bodyPr>
          <a:lstStyle/>
          <a:p>
            <a:pPr defTabSz="912813">
              <a:spcBef>
                <a:spcPct val="0"/>
              </a:spcBef>
            </a:pPr>
            <a:r>
              <a:rPr lang="en-US" dirty="0"/>
              <a:t>Key to successful upgrade is </a:t>
            </a:r>
            <a:r>
              <a:rPr lang="en-US" dirty="0" smtClean="0"/>
              <a:t>planning, prepare </a:t>
            </a:r>
            <a:r>
              <a:rPr lang="en-US" dirty="0"/>
              <a:t>&amp; </a:t>
            </a:r>
            <a:r>
              <a:rPr lang="en-US" dirty="0" smtClean="0"/>
              <a:t>testing.</a:t>
            </a:r>
          </a:p>
          <a:p>
            <a:pPr lvl="1" defTabSz="912813">
              <a:spcBef>
                <a:spcPct val="0"/>
              </a:spcBef>
            </a:pPr>
            <a:r>
              <a:rPr lang="en-US" dirty="0" smtClean="0"/>
              <a:t>Above all documentation is essential</a:t>
            </a:r>
            <a:endParaRPr lang="en-US" dirty="0"/>
          </a:p>
          <a:p>
            <a:pPr defTabSz="912813">
              <a:spcBef>
                <a:spcPct val="0"/>
              </a:spcBef>
            </a:pPr>
            <a:r>
              <a:rPr lang="en-US" dirty="0" smtClean="0"/>
              <a:t>Upgrade simulation of key databases</a:t>
            </a:r>
          </a:p>
          <a:p>
            <a:r>
              <a:rPr lang="en-US" dirty="0" smtClean="0"/>
              <a:t>Post-upgrade</a:t>
            </a:r>
            <a:r>
              <a:rPr lang="en-US" dirty="0" smtClean="0"/>
              <a:t>: flex your performance tuning skills</a:t>
            </a:r>
          </a:p>
          <a:p>
            <a:pPr marL="0" indent="0">
              <a:buNone/>
            </a:pPr>
            <a:endParaRPr lang="en-US" dirty="0" smtClean="0"/>
          </a:p>
          <a:p>
            <a:pPr marL="0" indent="0">
              <a:buNone/>
            </a:pPr>
            <a:r>
              <a:rPr lang="en-US" dirty="0" smtClean="0"/>
              <a:t>Resources</a:t>
            </a:r>
          </a:p>
          <a:p>
            <a:r>
              <a:rPr lang="en-US" dirty="0" smtClean="0"/>
              <a:t>Guide: </a:t>
            </a:r>
            <a:endParaRPr lang="en-US" dirty="0" smtClean="0"/>
          </a:p>
          <a:p>
            <a:pPr lvl="1"/>
            <a:r>
              <a:rPr lang="en-US" dirty="0" smtClean="0">
                <a:hlinkClick r:id="rId2"/>
              </a:rPr>
              <a:t>SQL </a:t>
            </a:r>
            <a:r>
              <a:rPr lang="en-US" dirty="0" smtClean="0">
                <a:hlinkClick r:id="rId2"/>
              </a:rPr>
              <a:t>Server </a:t>
            </a:r>
            <a:r>
              <a:rPr lang="en-US" dirty="0" smtClean="0">
                <a:hlinkClick r:id="rId2"/>
              </a:rPr>
              <a:t>2012 Upgrade </a:t>
            </a:r>
            <a:r>
              <a:rPr lang="en-US" dirty="0" smtClean="0">
                <a:hlinkClick r:id="rId2"/>
              </a:rPr>
              <a:t>Technical </a:t>
            </a:r>
            <a:r>
              <a:rPr lang="en-US" dirty="0" smtClean="0">
                <a:hlinkClick r:id="rId2"/>
              </a:rPr>
              <a:t>reference</a:t>
            </a:r>
            <a:endParaRPr lang="en-US" dirty="0" smtClean="0"/>
          </a:p>
          <a:p>
            <a:pPr lvl="1"/>
            <a:r>
              <a:rPr lang="en-US" dirty="0" smtClean="0">
                <a:hlinkClick r:id="rId3"/>
              </a:rPr>
              <a:t>SQL Server 2014 Upgrade Technical reference</a:t>
            </a:r>
            <a:endParaRPr lang="en-US" dirty="0" smtClean="0"/>
          </a:p>
          <a:p>
            <a:endParaRPr lang="en-US" dirty="0" smtClean="0"/>
          </a:p>
          <a:p>
            <a:r>
              <a:rPr lang="en-US" dirty="0" smtClean="0"/>
              <a:t>Books</a:t>
            </a:r>
            <a:r>
              <a:rPr lang="en-US" dirty="0" smtClean="0"/>
              <a:t>: Microsoft SQL Server 2008 R2 Administration cookbook </a:t>
            </a:r>
            <a:r>
              <a:rPr lang="en-US" dirty="0" smtClean="0">
                <a:sym typeface="Wingdings" panose="05000000000000000000" pitchFamily="2" charset="2"/>
              </a:rPr>
              <a:t></a:t>
            </a:r>
            <a:endParaRPr lang="en-US" dirty="0" smtClean="0"/>
          </a:p>
          <a:p>
            <a:r>
              <a:rPr lang="en-US" dirty="0" smtClean="0"/>
              <a:t>Blogs: </a:t>
            </a:r>
            <a:r>
              <a:rPr lang="en-US" dirty="0" smtClean="0">
                <a:hlinkClick r:id="rId4"/>
              </a:rPr>
              <a:t>www.sqlserver-qa.net</a:t>
            </a:r>
            <a:r>
              <a:rPr lang="en-US" dirty="0" smtClean="0"/>
              <a:t> </a:t>
            </a:r>
            <a:endParaRPr lang="en-US" dirty="0"/>
          </a:p>
        </p:txBody>
      </p:sp>
      <p:pic>
        <p:nvPicPr>
          <p:cNvPr id="4" name="Picture 6" descr="SQLSaturday #418 - Manchester 20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1715" y="5601321"/>
            <a:ext cx="2247900" cy="109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892416"/>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 calcmode="lin" valueType="num">
                                      <p:cBhvr additive="base">
                                        <p:cTn id="3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anim calcmode="lin" valueType="num">
                                      <p:cBhvr additive="base">
                                        <p:cTn id="5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68152"/>
            <a:ext cx="8229600" cy="4525963"/>
          </a:xfrm>
        </p:spPr>
        <p:txBody>
          <a:bodyPr/>
          <a:lstStyle/>
          <a:p>
            <a:pPr marL="0" indent="0">
              <a:buNone/>
            </a:pPr>
            <a:r>
              <a:rPr lang="en-US" dirty="0" smtClean="0"/>
              <a:t>Contact</a:t>
            </a:r>
            <a:endParaRPr lang="en-US" dirty="0"/>
          </a:p>
        </p:txBody>
      </p:sp>
      <p:grpSp>
        <p:nvGrpSpPr>
          <p:cNvPr id="4" name="Group 3"/>
          <p:cNvGrpSpPr>
            <a:grpSpLocks/>
          </p:cNvGrpSpPr>
          <p:nvPr/>
        </p:nvGrpSpPr>
        <p:grpSpPr bwMode="auto">
          <a:xfrm>
            <a:off x="3167842" y="2452470"/>
            <a:ext cx="3960441" cy="2749396"/>
            <a:chOff x="6106283" y="1564557"/>
            <a:chExt cx="3737311" cy="3381018"/>
          </a:xfrm>
        </p:grpSpPr>
        <p:sp>
          <p:nvSpPr>
            <p:cNvPr id="5" name="Rectangle 4"/>
            <p:cNvSpPr>
              <a:spLocks/>
            </p:cNvSpPr>
            <p:nvPr/>
          </p:nvSpPr>
          <p:spPr bwMode="auto">
            <a:xfrm>
              <a:off x="6106283" y="1564557"/>
              <a:ext cx="1803425" cy="1635588"/>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4299" rIns="34299" anchor="b"/>
            <a:lstStyle/>
            <a:p>
              <a:pPr defTabSz="514387">
                <a:defRPr/>
              </a:pPr>
              <a:r>
                <a:rPr lang="en-US" sz="2000" dirty="0" smtClean="0">
                  <a:solidFill>
                    <a:srgbClr val="FFFF00"/>
                  </a:solidFill>
                  <a:ea typeface="Segoe UI" pitchFamily="34" charset="0"/>
                  <a:cs typeface="Segoe UI" pitchFamily="34" charset="0"/>
                </a:rPr>
                <a:t>Satya Jayanty</a:t>
              </a:r>
              <a:endParaRPr lang="en-US" sz="2000" dirty="0">
                <a:solidFill>
                  <a:srgbClr val="FFFF00"/>
                </a:solidFill>
                <a:ea typeface="Segoe UI" pitchFamily="34" charset="0"/>
                <a:cs typeface="Segoe UI" pitchFamily="34" charset="0"/>
              </a:endParaRPr>
            </a:p>
          </p:txBody>
        </p:sp>
        <p:sp>
          <p:nvSpPr>
            <p:cNvPr id="6" name="Rectangle 5">
              <a:hlinkClick r:id="rId2"/>
            </p:cNvPr>
            <p:cNvSpPr>
              <a:spLocks/>
            </p:cNvSpPr>
            <p:nvPr/>
          </p:nvSpPr>
          <p:spPr bwMode="auto">
            <a:xfrm>
              <a:off x="8040167" y="1581004"/>
              <a:ext cx="1803425" cy="1635588"/>
            </a:xfrm>
            <a:prstGeom prst="rect">
              <a:avLst/>
            </a:prstGeom>
            <a:solidFill>
              <a:srgbClr val="92D050"/>
            </a:solidFill>
            <a:ln>
              <a:noFill/>
              <a:headEnd type="none" w="med" len="med"/>
              <a:tailEnd type="none" w="med" len="med"/>
            </a:ln>
            <a:effectLst>
              <a:outerShdw blurRad="50800" dist="38100" algn="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lIns="34299" rIns="34299" anchor="b"/>
            <a:lstStyle/>
            <a:p>
              <a:pPr defTabSz="514387">
                <a:defRPr/>
              </a:pPr>
              <a:r>
                <a:rPr lang="en-US" sz="1000" dirty="0" smtClean="0">
                  <a:solidFill>
                    <a:schemeClr val="tx1"/>
                  </a:solidFill>
                  <a:ea typeface="Segoe UI" pitchFamily="34" charset="0"/>
                  <a:cs typeface="Segoe UI" pitchFamily="34" charset="0"/>
                </a:rPr>
                <a:t>sqlmaster@sqlserver-qa.net</a:t>
              </a:r>
              <a:endParaRPr lang="en-US" sz="1000" dirty="0">
                <a:solidFill>
                  <a:schemeClr val="tx1"/>
                </a:solidFill>
                <a:ea typeface="Segoe UI" pitchFamily="34" charset="0"/>
                <a:cs typeface="Segoe UI" pitchFamily="34" charset="0"/>
              </a:endParaRPr>
            </a:p>
          </p:txBody>
        </p:sp>
        <p:grpSp>
          <p:nvGrpSpPr>
            <p:cNvPr id="7" name="Group 8"/>
            <p:cNvGrpSpPr>
              <a:grpSpLocks/>
            </p:cNvGrpSpPr>
            <p:nvPr/>
          </p:nvGrpSpPr>
          <p:grpSpPr bwMode="auto">
            <a:xfrm>
              <a:off x="8040169" y="3309986"/>
              <a:ext cx="1803425" cy="1635588"/>
              <a:chOff x="8040169" y="3309986"/>
              <a:chExt cx="1803425" cy="1635588"/>
            </a:xfrm>
          </p:grpSpPr>
          <p:sp>
            <p:nvSpPr>
              <p:cNvPr id="9" name="Rectangle 8">
                <a:hlinkClick r:id="rId2"/>
              </p:cNvPr>
              <p:cNvSpPr>
                <a:spLocks/>
              </p:cNvSpPr>
              <p:nvPr/>
            </p:nvSpPr>
            <p:spPr bwMode="auto">
              <a:xfrm>
                <a:off x="8040169" y="3309986"/>
                <a:ext cx="1803425" cy="1635588"/>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4299" rIns="34299" anchor="b"/>
              <a:lstStyle/>
              <a:p>
                <a:pPr defTabSz="514387">
                  <a:defRPr/>
                </a:pPr>
                <a:r>
                  <a:rPr lang="en-US" sz="1200" dirty="0" smtClean="0">
                    <a:solidFill>
                      <a:schemeClr val="accent1">
                        <a:lumMod val="50000"/>
                      </a:schemeClr>
                    </a:solidFill>
                    <a:ea typeface="Segoe UI" pitchFamily="34" charset="0"/>
                    <a:cs typeface="Segoe UI" pitchFamily="34" charset="0"/>
                  </a:rPr>
                  <a:t>www.sqlserver-qa.net</a:t>
                </a:r>
                <a:endParaRPr lang="en-US" sz="1000" dirty="0">
                  <a:solidFill>
                    <a:schemeClr val="accent1">
                      <a:lumMod val="50000"/>
                    </a:schemeClr>
                  </a:solidFill>
                  <a:ea typeface="Segoe UI" pitchFamily="34" charset="0"/>
                  <a:cs typeface="Segoe UI" pitchFamily="34" charset="0"/>
                </a:endParaRPr>
              </a:p>
            </p:txBody>
          </p:sp>
          <p:sp>
            <p:nvSpPr>
              <p:cNvPr id="10" name="Freeform 9"/>
              <p:cNvSpPr>
                <a:spLocks noEditPoints="1"/>
              </p:cNvSpPr>
              <p:nvPr/>
            </p:nvSpPr>
            <p:spPr bwMode="black">
              <a:xfrm>
                <a:off x="8423513" y="3516548"/>
                <a:ext cx="1378132" cy="938404"/>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lIns="68595" tIns="34297" rIns="68595" bIns="34297" anchor="ctr"/>
              <a:lstStyle/>
              <a:p>
                <a:pPr defTabSz="555703">
                  <a:defRPr/>
                </a:pPr>
                <a:endParaRPr lang="en-US" sz="1050" spc="-92" dirty="0">
                  <a:solidFill>
                    <a:schemeClr val="tx1"/>
                  </a:solidFill>
                  <a:latin typeface="Segoe UI Light" pitchFamily="34" charset="0"/>
                </a:endParaRPr>
              </a:p>
            </p:txBody>
          </p:sp>
        </p:grpSp>
        <p:sp>
          <p:nvSpPr>
            <p:cNvPr id="8" name="Rectangle 7">
              <a:hlinkClick r:id="rId2"/>
            </p:cNvPr>
            <p:cNvSpPr>
              <a:spLocks/>
            </p:cNvSpPr>
            <p:nvPr/>
          </p:nvSpPr>
          <p:spPr bwMode="auto">
            <a:xfrm>
              <a:off x="6106283" y="3309987"/>
              <a:ext cx="1803425" cy="163558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34299" rIns="34299" anchor="b"/>
            <a:lstStyle/>
            <a:p>
              <a:pPr defTabSz="514387">
                <a:defRPr/>
              </a:pPr>
              <a:r>
                <a:rPr lang="en-US" sz="1600" dirty="0" smtClean="0">
                  <a:solidFill>
                    <a:srgbClr val="FFFF00"/>
                  </a:solidFill>
                  <a:ea typeface="Segoe UI" pitchFamily="34" charset="0"/>
                  <a:cs typeface="Segoe UI" pitchFamily="34" charset="0"/>
                </a:rPr>
                <a:t>@SQLMASTER</a:t>
              </a:r>
              <a:endParaRPr lang="en-US" sz="1600" dirty="0">
                <a:solidFill>
                  <a:srgbClr val="FFFF00"/>
                </a:solidFill>
                <a:ea typeface="Segoe UI" pitchFamily="34" charset="0"/>
                <a:cs typeface="Segoe UI" pitchFamily="34" charset="0"/>
              </a:endParaRPr>
            </a:p>
          </p:txBody>
        </p:sp>
      </p:grpSp>
      <p:sp>
        <p:nvSpPr>
          <p:cNvPr id="11" name="Freeform 11"/>
          <p:cNvSpPr>
            <a:spLocks/>
          </p:cNvSpPr>
          <p:nvPr/>
        </p:nvSpPr>
        <p:spPr bwMode="black">
          <a:xfrm>
            <a:off x="5699338" y="2755496"/>
            <a:ext cx="1019202" cy="428736"/>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lIns="68595" tIns="34297" rIns="68595" bIns="34297" anchor="ctr"/>
          <a:lstStyle/>
          <a:p>
            <a:pPr defTabSz="555703">
              <a:defRPr/>
            </a:pPr>
            <a:endParaRPr lang="en-US" sz="1350" spc="-92" dirty="0">
              <a:solidFill>
                <a:schemeClr val="tx1">
                  <a:lumMod val="50000"/>
                </a:schemeClr>
              </a:solidFill>
              <a:latin typeface="Segoe Light" pitchFamily="34" charset="0"/>
            </a:endParaRPr>
          </a:p>
        </p:txBody>
      </p:sp>
      <p:sp>
        <p:nvSpPr>
          <p:cNvPr id="12" name="Freeform 12"/>
          <p:cNvSpPr>
            <a:spLocks noEditPoints="1"/>
          </p:cNvSpPr>
          <p:nvPr/>
        </p:nvSpPr>
        <p:spPr bwMode="black">
          <a:xfrm>
            <a:off x="5591679" y="2969726"/>
            <a:ext cx="1160685" cy="287990"/>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lIns="68595" tIns="34297" rIns="68595" bIns="34297" anchor="ctr"/>
          <a:lstStyle/>
          <a:p>
            <a:pPr defTabSz="555703">
              <a:defRPr/>
            </a:pPr>
            <a:endParaRPr lang="en-US" sz="1350" spc="-92" dirty="0">
              <a:solidFill>
                <a:schemeClr val="tx1">
                  <a:lumMod val="50000"/>
                </a:schemeClr>
              </a:solidFill>
              <a:latin typeface="Segoe Light" pitchFamily="34" charset="0"/>
            </a:endParaRPr>
          </a:p>
        </p:txBody>
      </p:sp>
      <p:sp>
        <p:nvSpPr>
          <p:cNvPr id="13" name="Freeform 13"/>
          <p:cNvSpPr>
            <a:spLocks/>
          </p:cNvSpPr>
          <p:nvPr/>
        </p:nvSpPr>
        <p:spPr bwMode="black">
          <a:xfrm>
            <a:off x="5705768" y="2583170"/>
            <a:ext cx="877720" cy="297732"/>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lIns="68595" tIns="34297" rIns="68595" bIns="34297" anchor="ctr"/>
          <a:lstStyle/>
          <a:p>
            <a:pPr defTabSz="555703">
              <a:defRPr/>
            </a:pPr>
            <a:endParaRPr lang="en-US" sz="1350" spc="-92" dirty="0">
              <a:solidFill>
                <a:schemeClr val="tx1">
                  <a:lumMod val="50000"/>
                </a:schemeClr>
              </a:solidFill>
              <a:latin typeface="Segoe Light"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9408" y="3971184"/>
            <a:ext cx="1035165" cy="1035165"/>
          </a:xfrm>
          <a:prstGeom prst="rect">
            <a:avLst/>
          </a:prstGeom>
        </p:spPr>
      </p:pic>
      <p:pic>
        <p:nvPicPr>
          <p:cNvPr id="15" name="Picture 14" descr="C:\Users\ssqa.net\Pictures\MVP_logo_vertica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066" y="2359696"/>
            <a:ext cx="640830" cy="1031890"/>
          </a:xfrm>
          <a:prstGeom prst="roundRect">
            <a:avLst>
              <a:gd name="adj" fmla="val 8594"/>
            </a:avLst>
          </a:prstGeom>
          <a:solidFill>
            <a:srgbClr val="FFFFFF">
              <a:shade val="85000"/>
            </a:srgbClr>
          </a:solidFill>
          <a:ln>
            <a:noFill/>
          </a:ln>
          <a:effectLst/>
          <a:extLst/>
        </p:spPr>
      </p:pic>
      <p:pic>
        <p:nvPicPr>
          <p:cNvPr id="16" name="Picture 15"/>
          <p:cNvPicPr>
            <a:picLocks noChangeAspect="1"/>
          </p:cNvPicPr>
          <p:nvPr/>
        </p:nvPicPr>
        <p:blipFill>
          <a:blip r:embed="rId5"/>
          <a:stretch>
            <a:fillRect/>
          </a:stretch>
        </p:blipFill>
        <p:spPr>
          <a:xfrm>
            <a:off x="1720433" y="2398503"/>
            <a:ext cx="1317930" cy="28083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7" name="Picture 8" descr="https://encrypted-tbn3.gstatic.com/images?q=tbn:ANd9GcRRzu78CJ7iruTnZnXLDSaQfbosxA9S1TcK4zhLFQl80Fvw5ofT6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08019" y="4753619"/>
            <a:ext cx="584472" cy="3151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7"/>
          <a:stretch>
            <a:fillRect/>
          </a:stretch>
        </p:blipFill>
        <p:spPr>
          <a:xfrm>
            <a:off x="7715250" y="46672"/>
            <a:ext cx="1428750" cy="571500"/>
          </a:xfrm>
          <a:prstGeom prst="rect">
            <a:avLst/>
          </a:prstGeom>
        </p:spPr>
      </p:pic>
      <p:pic>
        <p:nvPicPr>
          <p:cNvPr id="18" name="Picture 6" descr="SQLSaturday #418 - Manchester 20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8540" y="5697997"/>
            <a:ext cx="2247900" cy="109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15544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32892" y="363571"/>
            <a:ext cx="8229600" cy="1143000"/>
          </a:xfrm>
        </p:spPr>
        <p:txBody>
          <a:bodyPr/>
          <a:lstStyle/>
          <a:p>
            <a:r>
              <a:rPr lang="en-US" dirty="0" smtClean="0"/>
              <a:t>Sponsors</a:t>
            </a:r>
            <a:endParaRPr lang="pt-BR" dirty="0"/>
          </a:p>
        </p:txBody>
      </p:sp>
      <p:pic>
        <p:nvPicPr>
          <p:cNvPr id="1026" name="Picture 2" descr="C:\Users\Public\Pictures\SQLSaturday\MS\MSFT_logo_rgb_C-Gra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092" y="3886455"/>
            <a:ext cx="2662907" cy="97939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Public\Pictures\SQLSaturday\hp_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112" y="1644290"/>
            <a:ext cx="1121881" cy="11218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mmateev\Pictures\IG Logo\Infragistics-logo17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4146" y="1978882"/>
            <a:ext cx="3513545" cy="5993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7061187" y="1409082"/>
            <a:ext cx="1538476" cy="1323230"/>
          </a:xfrm>
          <a:prstGeom prst="rect">
            <a:avLst/>
          </a:prstGeom>
        </p:spPr>
      </p:pic>
      <p:pic>
        <p:nvPicPr>
          <p:cNvPr id="1030" name="Picture 6" descr="http://media.infragistics.com/community/SQLSaturday/icn-logo-170x6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76431" y="2992003"/>
            <a:ext cx="2410369" cy="85072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sqlmasteracademy.com/files/image/sqlmalogo170x60pxv_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10432" y="9862252"/>
            <a:ext cx="1619250" cy="57150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media.infragistics.com/community/SQLSaturday/mentormate-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7357" y="4016989"/>
            <a:ext cx="1863560" cy="65772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www.red-gate.com/assets/images/common/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999" y="5151868"/>
            <a:ext cx="899945" cy="41376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pluralsight.com/mn/img/logo/pluralsight-fullcolor-175x39-v1.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32916" y="5221420"/>
            <a:ext cx="1348032" cy="30041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media.infragistics.com/community/SQLSaturday/httpool_logo_small.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97568" y="5221420"/>
            <a:ext cx="789232" cy="32358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26871" y="5092786"/>
            <a:ext cx="1334500" cy="466016"/>
          </a:xfrm>
          <a:prstGeom prst="rect">
            <a:avLst/>
          </a:prstGeom>
        </p:spPr>
      </p:pic>
      <p:pic>
        <p:nvPicPr>
          <p:cNvPr id="4" name="Picture 2" descr="Adastra"/>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5575" y="-144463"/>
            <a:ext cx="2628900" cy="3048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67905" y="3427765"/>
            <a:ext cx="9525" cy="9525"/>
          </a:xfrm>
          <a:prstGeom prst="rect">
            <a:avLst/>
          </a:prstGeom>
        </p:spPr>
      </p:pic>
      <p:pic>
        <p:nvPicPr>
          <p:cNvPr id="1028" name="Picture 4" descr="http://media.infragistics.com/community/SQLSaturday/adastra-170x60.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7200" y="4141317"/>
            <a:ext cx="1619250" cy="533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https://www.wintellectnow.com/assets/img/winnow-logo-cropped.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30971" y="5119990"/>
            <a:ext cx="1112926" cy="5264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partner log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28615" y="5139250"/>
            <a:ext cx="1481636" cy="4390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http://media.infragistics.com/community/SQLSaturday/SuperHostingBG-logo-small.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18772" y="2969894"/>
            <a:ext cx="3192138" cy="9200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media.infragistics.com/community/SQLSaturday/ApexSQL_Logo%20png.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14174" y="4046986"/>
            <a:ext cx="2295846" cy="540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media.infragistics.com/community/SQLSaturday/ICB_new_logo_V.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9549" y="2945149"/>
            <a:ext cx="1503702" cy="1022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9385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81061" y="1061829"/>
            <a:ext cx="2231380" cy="498726"/>
          </a:xfrm>
          <a:prstGeom prst="rect">
            <a:avLst/>
          </a:prstGeom>
          <a:noFill/>
        </p:spPr>
        <p:txBody>
          <a:bodyPr wrap="none" lIns="0" tIns="0" rIns="0" bIns="0">
            <a:spAutoFit/>
          </a:bodyPr>
          <a:lstStyle/>
          <a:p>
            <a:pPr defTabSz="685955">
              <a:lnSpc>
                <a:spcPct val="90000"/>
              </a:lnSpc>
              <a:defRPr/>
            </a:pPr>
            <a:r>
              <a:rPr lang="en-US" sz="3601" b="1" dirty="0" err="1">
                <a:gradFill>
                  <a:gsLst>
                    <a:gs pos="0">
                      <a:srgbClr val="FFFFFF"/>
                    </a:gs>
                    <a:gs pos="86000">
                      <a:srgbClr val="FFFFFF"/>
                    </a:gs>
                  </a:gsLst>
                  <a:lin ang="5400000" scaled="0"/>
                </a:gradFill>
              </a:rPr>
              <a:t>AlwaysOn</a:t>
            </a:r>
            <a:endParaRPr lang="en-US" sz="3601" b="1" dirty="0">
              <a:gradFill>
                <a:gsLst>
                  <a:gs pos="0">
                    <a:srgbClr val="FFFFFF"/>
                  </a:gs>
                  <a:gs pos="86000">
                    <a:srgbClr val="FFFFFF"/>
                  </a:gs>
                </a:gsLst>
                <a:lin ang="5400000" scaled="0"/>
              </a:gradFill>
            </a:endParaRPr>
          </a:p>
        </p:txBody>
      </p:sp>
      <p:sp>
        <p:nvSpPr>
          <p:cNvPr id="5" name="TextBox 4"/>
          <p:cNvSpPr txBox="1"/>
          <p:nvPr/>
        </p:nvSpPr>
        <p:spPr>
          <a:xfrm>
            <a:off x="5061861" y="1125322"/>
            <a:ext cx="3914533" cy="446789"/>
          </a:xfrm>
          <a:prstGeom prst="rect">
            <a:avLst/>
          </a:prstGeom>
          <a:noFill/>
        </p:spPr>
        <p:txBody>
          <a:bodyPr wrap="none" lIns="0" tIns="0" rIns="0" bIns="0">
            <a:spAutoFit/>
          </a:bodyPr>
          <a:lstStyle/>
          <a:p>
            <a:pPr defTabSz="685955">
              <a:lnSpc>
                <a:spcPct val="90000"/>
              </a:lnSpc>
              <a:defRPr/>
            </a:pPr>
            <a:r>
              <a:rPr lang="en-US" sz="3226" dirty="0">
                <a:gradFill>
                  <a:gsLst>
                    <a:gs pos="0">
                      <a:srgbClr val="FFFFFF"/>
                    </a:gs>
                    <a:gs pos="86000">
                      <a:srgbClr val="FFFFFF"/>
                    </a:gs>
                  </a:gsLst>
                  <a:lin ang="5400000" scaled="0"/>
                </a:gradFill>
              </a:rPr>
              <a:t>Reliable </a:t>
            </a:r>
            <a:r>
              <a:rPr lang="en-US" sz="3226" dirty="0" err="1">
                <a:gradFill>
                  <a:gsLst>
                    <a:gs pos="0">
                      <a:srgbClr val="FFFFFF"/>
                    </a:gs>
                    <a:gs pos="86000">
                      <a:srgbClr val="FFFFFF"/>
                    </a:gs>
                  </a:gsLst>
                  <a:lin ang="5400000" scaled="0"/>
                </a:gradFill>
              </a:rPr>
              <a:t>Secondaries</a:t>
            </a:r>
            <a:endParaRPr lang="en-US" sz="3226" dirty="0">
              <a:gradFill>
                <a:gsLst>
                  <a:gs pos="0">
                    <a:srgbClr val="FFFFFF"/>
                  </a:gs>
                  <a:gs pos="86000">
                    <a:srgbClr val="FFFFFF"/>
                  </a:gs>
                </a:gsLst>
                <a:lin ang="5400000" scaled="0"/>
              </a:gradFill>
            </a:endParaRPr>
          </a:p>
        </p:txBody>
      </p:sp>
      <p:sp>
        <p:nvSpPr>
          <p:cNvPr id="6" name="TextBox 5"/>
          <p:cNvSpPr txBox="1"/>
          <p:nvPr/>
        </p:nvSpPr>
        <p:spPr>
          <a:xfrm>
            <a:off x="3824579" y="1697051"/>
            <a:ext cx="1658146" cy="446789"/>
          </a:xfrm>
          <a:prstGeom prst="rect">
            <a:avLst/>
          </a:prstGeom>
          <a:noFill/>
        </p:spPr>
        <p:txBody>
          <a:bodyPr wrap="none" lIns="0" tIns="0" rIns="0" bIns="0">
            <a:spAutoFit/>
          </a:bodyPr>
          <a:lstStyle/>
          <a:p>
            <a:pPr defTabSz="685955">
              <a:lnSpc>
                <a:spcPct val="90000"/>
              </a:lnSpc>
              <a:defRPr/>
            </a:pPr>
            <a:r>
              <a:rPr lang="en-US" sz="3226" dirty="0" err="1">
                <a:gradFill>
                  <a:gsLst>
                    <a:gs pos="0">
                      <a:srgbClr val="FFFFFF"/>
                    </a:gs>
                    <a:gs pos="86000">
                      <a:srgbClr val="FFFFFF"/>
                    </a:gs>
                  </a:gsLst>
                  <a:lin ang="5400000" scaled="0"/>
                </a:gradFill>
              </a:rPr>
              <a:t>FileTable</a:t>
            </a:r>
            <a:endParaRPr lang="en-US" sz="3226" dirty="0">
              <a:gradFill>
                <a:gsLst>
                  <a:gs pos="0">
                    <a:srgbClr val="FFFFFF"/>
                  </a:gs>
                  <a:gs pos="86000">
                    <a:srgbClr val="FFFFFF"/>
                  </a:gs>
                </a:gsLst>
                <a:lin ang="5400000" scaled="0"/>
              </a:gradFill>
            </a:endParaRPr>
          </a:p>
        </p:txBody>
      </p:sp>
      <p:sp>
        <p:nvSpPr>
          <p:cNvPr id="7" name="TextBox 6"/>
          <p:cNvSpPr txBox="1"/>
          <p:nvPr/>
        </p:nvSpPr>
        <p:spPr>
          <a:xfrm>
            <a:off x="1318957" y="1872451"/>
            <a:ext cx="2000741" cy="498726"/>
          </a:xfrm>
          <a:prstGeom prst="rect">
            <a:avLst/>
          </a:prstGeom>
          <a:noFill/>
        </p:spPr>
        <p:txBody>
          <a:bodyPr wrap="none" lIns="0" tIns="0" rIns="0" bIns="0">
            <a:spAutoFit/>
          </a:bodyPr>
          <a:lstStyle/>
          <a:p>
            <a:pPr defTabSz="685955">
              <a:lnSpc>
                <a:spcPct val="90000"/>
              </a:lnSpc>
              <a:defRPr/>
            </a:pPr>
            <a:r>
              <a:rPr lang="en-US" sz="3601" b="1" dirty="0" err="1">
                <a:gradFill>
                  <a:gsLst>
                    <a:gs pos="0">
                      <a:srgbClr val="FFFFFF"/>
                    </a:gs>
                    <a:gs pos="86000">
                      <a:srgbClr val="FFFFFF"/>
                    </a:gs>
                  </a:gsLst>
                  <a:lin ang="5400000" scaled="0"/>
                </a:gradFill>
              </a:rPr>
              <a:t>xVelocity</a:t>
            </a:r>
            <a:endParaRPr lang="en-US" sz="3601" b="1" dirty="0">
              <a:gradFill>
                <a:gsLst>
                  <a:gs pos="0">
                    <a:srgbClr val="FFFFFF"/>
                  </a:gs>
                  <a:gs pos="86000">
                    <a:srgbClr val="FFFFFF"/>
                  </a:gs>
                </a:gsLst>
                <a:lin ang="5400000" scaled="0"/>
              </a:gradFill>
            </a:endParaRPr>
          </a:p>
        </p:txBody>
      </p:sp>
      <p:sp>
        <p:nvSpPr>
          <p:cNvPr id="8" name="TextBox 7"/>
          <p:cNvSpPr txBox="1"/>
          <p:nvPr/>
        </p:nvSpPr>
        <p:spPr>
          <a:xfrm>
            <a:off x="5716472" y="4284413"/>
            <a:ext cx="2718693" cy="446789"/>
          </a:xfrm>
          <a:prstGeom prst="rect">
            <a:avLst/>
          </a:prstGeom>
          <a:noFill/>
        </p:spPr>
        <p:txBody>
          <a:bodyPr wrap="none" lIns="0" tIns="0" rIns="0" bIns="0">
            <a:spAutoFit/>
          </a:bodyPr>
          <a:lstStyle/>
          <a:p>
            <a:pPr defTabSz="685955">
              <a:lnSpc>
                <a:spcPct val="90000"/>
              </a:lnSpc>
              <a:defRPr/>
            </a:pPr>
            <a:r>
              <a:rPr lang="en-US" sz="3226" b="1" dirty="0">
                <a:gradFill>
                  <a:gsLst>
                    <a:gs pos="0">
                      <a:srgbClr val="FFFFFF"/>
                    </a:gs>
                    <a:gs pos="86000">
                      <a:srgbClr val="FFFFFF"/>
                    </a:gs>
                  </a:gsLst>
                  <a:lin ang="5400000" scaled="0"/>
                </a:gradFill>
              </a:rPr>
              <a:t>15k Partitions</a:t>
            </a:r>
          </a:p>
        </p:txBody>
      </p:sp>
      <p:sp>
        <p:nvSpPr>
          <p:cNvPr id="9" name="TextBox 8"/>
          <p:cNvSpPr txBox="1"/>
          <p:nvPr/>
        </p:nvSpPr>
        <p:spPr>
          <a:xfrm>
            <a:off x="572811" y="2580620"/>
            <a:ext cx="4214552" cy="446789"/>
          </a:xfrm>
          <a:prstGeom prst="rect">
            <a:avLst/>
          </a:prstGeom>
          <a:noFill/>
        </p:spPr>
        <p:txBody>
          <a:bodyPr wrap="none" lIns="0" tIns="0" rIns="0" bIns="0">
            <a:spAutoFit/>
          </a:bodyPr>
          <a:lstStyle/>
          <a:p>
            <a:pPr defTabSz="685955">
              <a:lnSpc>
                <a:spcPct val="90000"/>
              </a:lnSpc>
              <a:defRPr/>
            </a:pPr>
            <a:r>
              <a:rPr lang="en-US" sz="3226" dirty="0">
                <a:gradFill>
                  <a:gsLst>
                    <a:gs pos="0">
                      <a:srgbClr val="FFFFFF"/>
                    </a:gs>
                    <a:gs pos="86000">
                      <a:srgbClr val="FFFFFF"/>
                    </a:gs>
                  </a:gsLst>
                  <a:lin ang="5400000" scaled="0"/>
                </a:gradFill>
              </a:rPr>
              <a:t>SQL Server Data Tools</a:t>
            </a:r>
          </a:p>
        </p:txBody>
      </p:sp>
      <p:sp>
        <p:nvSpPr>
          <p:cNvPr id="10" name="TextBox 9"/>
          <p:cNvSpPr txBox="1"/>
          <p:nvPr/>
        </p:nvSpPr>
        <p:spPr>
          <a:xfrm>
            <a:off x="5312734" y="2975922"/>
            <a:ext cx="2556469" cy="498726"/>
          </a:xfrm>
          <a:prstGeom prst="rect">
            <a:avLst/>
          </a:prstGeom>
          <a:noFill/>
        </p:spPr>
        <p:txBody>
          <a:bodyPr wrap="none" lIns="0" tIns="0" rIns="0" bIns="0">
            <a:spAutoFit/>
          </a:bodyPr>
          <a:lstStyle/>
          <a:p>
            <a:pPr defTabSz="685955">
              <a:lnSpc>
                <a:spcPct val="90000"/>
              </a:lnSpc>
              <a:defRPr/>
            </a:pPr>
            <a:r>
              <a:rPr lang="en-US" sz="3601" b="1" dirty="0">
                <a:gradFill>
                  <a:gsLst>
                    <a:gs pos="0">
                      <a:srgbClr val="FFFFFF"/>
                    </a:gs>
                    <a:gs pos="86000">
                      <a:srgbClr val="FFFFFF"/>
                    </a:gs>
                  </a:gsLst>
                  <a:lin ang="5400000" scaled="0"/>
                </a:gradFill>
              </a:rPr>
              <a:t>Power View</a:t>
            </a:r>
          </a:p>
        </p:txBody>
      </p:sp>
      <p:sp>
        <p:nvSpPr>
          <p:cNvPr id="11" name="TextBox 10"/>
          <p:cNvSpPr txBox="1"/>
          <p:nvPr/>
        </p:nvSpPr>
        <p:spPr>
          <a:xfrm>
            <a:off x="750370" y="3326727"/>
            <a:ext cx="3476914" cy="446789"/>
          </a:xfrm>
          <a:prstGeom prst="rect">
            <a:avLst/>
          </a:prstGeom>
          <a:noFill/>
        </p:spPr>
        <p:txBody>
          <a:bodyPr wrap="none" lIns="0" tIns="0" rIns="0" bIns="0">
            <a:spAutoFit/>
          </a:bodyPr>
          <a:lstStyle/>
          <a:p>
            <a:pPr defTabSz="685955">
              <a:lnSpc>
                <a:spcPct val="90000"/>
              </a:lnSpc>
              <a:defRPr/>
            </a:pPr>
            <a:r>
              <a:rPr lang="en-US" sz="3226" dirty="0">
                <a:gradFill>
                  <a:gsLst>
                    <a:gs pos="0">
                      <a:srgbClr val="FFFFFF"/>
                    </a:gs>
                    <a:gs pos="86000">
                      <a:srgbClr val="FFFFFF"/>
                    </a:gs>
                  </a:gsLst>
                  <a:lin ang="5400000" scaled="0"/>
                </a:gradFill>
              </a:rPr>
              <a:t>BI Semantic Model</a:t>
            </a:r>
          </a:p>
        </p:txBody>
      </p:sp>
      <p:sp>
        <p:nvSpPr>
          <p:cNvPr id="12" name="TextBox 11"/>
          <p:cNvSpPr txBox="1"/>
          <p:nvPr/>
        </p:nvSpPr>
        <p:spPr>
          <a:xfrm>
            <a:off x="70340" y="3941029"/>
            <a:ext cx="3677289" cy="387798"/>
          </a:xfrm>
          <a:prstGeom prst="rect">
            <a:avLst/>
          </a:prstGeom>
          <a:noFill/>
        </p:spPr>
        <p:txBody>
          <a:bodyPr wrap="none" lIns="0" tIns="0" rIns="0" bIns="0">
            <a:spAutoFit/>
          </a:bodyPr>
          <a:lstStyle/>
          <a:p>
            <a:pPr defTabSz="685955">
              <a:lnSpc>
                <a:spcPct val="90000"/>
              </a:lnSpc>
              <a:defRPr/>
            </a:pPr>
            <a:r>
              <a:rPr lang="en-US" sz="2800" b="1" dirty="0">
                <a:gradFill>
                  <a:gsLst>
                    <a:gs pos="0">
                      <a:srgbClr val="FFFFFF"/>
                    </a:gs>
                    <a:gs pos="86000">
                      <a:srgbClr val="FFFFFF"/>
                    </a:gs>
                  </a:gsLst>
                  <a:lin ang="5400000" scaled="0"/>
                </a:gradFill>
              </a:rPr>
              <a:t>Data Quality Services</a:t>
            </a:r>
          </a:p>
        </p:txBody>
      </p:sp>
      <p:sp>
        <p:nvSpPr>
          <p:cNvPr id="13" name="TextBox 12"/>
          <p:cNvSpPr txBox="1"/>
          <p:nvPr/>
        </p:nvSpPr>
        <p:spPr>
          <a:xfrm>
            <a:off x="381002" y="4510084"/>
            <a:ext cx="5481309" cy="446789"/>
          </a:xfrm>
          <a:prstGeom prst="rect">
            <a:avLst/>
          </a:prstGeom>
          <a:noFill/>
        </p:spPr>
        <p:txBody>
          <a:bodyPr wrap="none" lIns="0" tIns="0" rIns="0" bIns="0">
            <a:spAutoFit/>
          </a:bodyPr>
          <a:lstStyle/>
          <a:p>
            <a:pPr defTabSz="685955">
              <a:lnSpc>
                <a:spcPct val="90000"/>
              </a:lnSpc>
              <a:defRPr/>
            </a:pPr>
            <a:r>
              <a:rPr lang="en-US" sz="3226" dirty="0">
                <a:gradFill>
                  <a:gsLst>
                    <a:gs pos="0">
                      <a:srgbClr val="FFFFFF"/>
                    </a:gs>
                    <a:gs pos="86000">
                      <a:srgbClr val="FFFFFF"/>
                    </a:gs>
                  </a:gsLst>
                  <a:lin ang="5400000" scaled="0"/>
                </a:gradFill>
              </a:rPr>
              <a:t>Full-Text Search Performance</a:t>
            </a:r>
          </a:p>
        </p:txBody>
      </p:sp>
      <p:sp>
        <p:nvSpPr>
          <p:cNvPr id="14" name="TextBox 13"/>
          <p:cNvSpPr txBox="1"/>
          <p:nvPr/>
        </p:nvSpPr>
        <p:spPr>
          <a:xfrm>
            <a:off x="5354284" y="3571388"/>
            <a:ext cx="3383940" cy="446789"/>
          </a:xfrm>
          <a:prstGeom prst="rect">
            <a:avLst/>
          </a:prstGeom>
          <a:noFill/>
        </p:spPr>
        <p:txBody>
          <a:bodyPr wrap="none" lIns="0" tIns="0" rIns="0" bIns="0">
            <a:spAutoFit/>
          </a:bodyPr>
          <a:lstStyle/>
          <a:p>
            <a:pPr defTabSz="685955">
              <a:lnSpc>
                <a:spcPct val="90000"/>
              </a:lnSpc>
              <a:defRPr/>
            </a:pPr>
            <a:r>
              <a:rPr lang="en-US" sz="3226" dirty="0">
                <a:gradFill>
                  <a:gsLst>
                    <a:gs pos="0">
                      <a:srgbClr val="FFFFFF"/>
                    </a:gs>
                    <a:gs pos="86000">
                      <a:srgbClr val="FFFFFF"/>
                    </a:gs>
                  </a:gsLst>
                  <a:lin ang="5400000" scaled="0"/>
                </a:gradFill>
              </a:rPr>
              <a:t>Distributed Replay</a:t>
            </a:r>
          </a:p>
        </p:txBody>
      </p:sp>
      <p:sp>
        <p:nvSpPr>
          <p:cNvPr id="15" name="TextBox 14"/>
          <p:cNvSpPr txBox="1"/>
          <p:nvPr/>
        </p:nvSpPr>
        <p:spPr>
          <a:xfrm>
            <a:off x="5899631" y="2355487"/>
            <a:ext cx="2947538" cy="446789"/>
          </a:xfrm>
          <a:prstGeom prst="rect">
            <a:avLst/>
          </a:prstGeom>
          <a:noFill/>
        </p:spPr>
        <p:txBody>
          <a:bodyPr wrap="none" lIns="0" tIns="0" rIns="0" bIns="0">
            <a:spAutoFit/>
          </a:bodyPr>
          <a:lstStyle/>
          <a:p>
            <a:pPr defTabSz="685955">
              <a:lnSpc>
                <a:spcPct val="90000"/>
              </a:lnSpc>
              <a:defRPr/>
            </a:pPr>
            <a:r>
              <a:rPr lang="en-US" sz="3226" dirty="0">
                <a:gradFill>
                  <a:gsLst>
                    <a:gs pos="0">
                      <a:srgbClr val="FFFFFF"/>
                    </a:gs>
                    <a:gs pos="86000">
                      <a:srgbClr val="FFFFFF"/>
                    </a:gs>
                  </a:gsLst>
                  <a:lin ang="5400000" scaled="0"/>
                </a:gradFill>
              </a:rPr>
              <a:t>Reporting Alerts</a:t>
            </a:r>
          </a:p>
        </p:txBody>
      </p:sp>
      <p:sp>
        <p:nvSpPr>
          <p:cNvPr id="16" name="TextBox 15"/>
          <p:cNvSpPr txBox="1"/>
          <p:nvPr/>
        </p:nvSpPr>
        <p:spPr>
          <a:xfrm>
            <a:off x="719999" y="5155506"/>
            <a:ext cx="3832781" cy="387798"/>
          </a:xfrm>
          <a:prstGeom prst="rect">
            <a:avLst/>
          </a:prstGeom>
          <a:noFill/>
        </p:spPr>
        <p:txBody>
          <a:bodyPr wrap="none" lIns="0" tIns="0" rIns="0" bIns="0">
            <a:spAutoFit/>
          </a:bodyPr>
          <a:lstStyle/>
          <a:p>
            <a:pPr defTabSz="685955">
              <a:lnSpc>
                <a:spcPct val="90000"/>
              </a:lnSpc>
              <a:defRPr/>
            </a:pPr>
            <a:r>
              <a:rPr lang="en-US" sz="2800" b="1" dirty="0">
                <a:gradFill>
                  <a:gsLst>
                    <a:gs pos="0">
                      <a:srgbClr val="FFFFFF"/>
                    </a:gs>
                    <a:gs pos="86000">
                      <a:srgbClr val="FFFFFF"/>
                    </a:gs>
                  </a:gsLst>
                  <a:lin ang="5400000" scaled="0"/>
                </a:gradFill>
              </a:rPr>
              <a:t>ODBC Driver for Linux</a:t>
            </a:r>
          </a:p>
        </p:txBody>
      </p:sp>
      <p:sp>
        <p:nvSpPr>
          <p:cNvPr id="17" name="TextBox 16"/>
          <p:cNvSpPr txBox="1"/>
          <p:nvPr/>
        </p:nvSpPr>
        <p:spPr>
          <a:xfrm>
            <a:off x="6081825" y="1489249"/>
            <a:ext cx="3159519" cy="280590"/>
          </a:xfrm>
          <a:prstGeom prst="rect">
            <a:avLst/>
          </a:prstGeom>
          <a:noFill/>
        </p:spPr>
        <p:txBody>
          <a:bodyPr wrap="none" lIns="0" tIns="0" rIns="0" bIns="0">
            <a:spAutoFit/>
          </a:bodyPr>
          <a:lstStyle/>
          <a:p>
            <a:pPr defTabSz="685955">
              <a:lnSpc>
                <a:spcPct val="90000"/>
              </a:lnSpc>
              <a:defRPr/>
            </a:pPr>
            <a:r>
              <a:rPr lang="en-US" sz="2026" dirty="0">
                <a:gradFill>
                  <a:gsLst>
                    <a:gs pos="0">
                      <a:srgbClr val="E8E8E8"/>
                    </a:gs>
                    <a:gs pos="86000">
                      <a:srgbClr val="E8E8E8"/>
                    </a:gs>
                  </a:gsLst>
                  <a:lin ang="5400000" scaled="0"/>
                </a:gradFill>
              </a:rPr>
              <a:t>Statistical Semantic Search</a:t>
            </a:r>
          </a:p>
        </p:txBody>
      </p:sp>
      <p:sp>
        <p:nvSpPr>
          <p:cNvPr id="18" name="TextBox 17"/>
          <p:cNvSpPr txBox="1"/>
          <p:nvPr/>
        </p:nvSpPr>
        <p:spPr>
          <a:xfrm>
            <a:off x="2144399" y="1483653"/>
            <a:ext cx="3505768" cy="280590"/>
          </a:xfrm>
          <a:prstGeom prst="rect">
            <a:avLst/>
          </a:prstGeom>
          <a:noFill/>
        </p:spPr>
        <p:txBody>
          <a:bodyPr wrap="none" lIns="0" tIns="0" rIns="0" bIns="0">
            <a:spAutoFit/>
          </a:bodyPr>
          <a:lstStyle/>
          <a:p>
            <a:pPr defTabSz="685955">
              <a:lnSpc>
                <a:spcPct val="90000"/>
              </a:lnSpc>
              <a:defRPr/>
            </a:pPr>
            <a:r>
              <a:rPr lang="en-US" sz="2026" dirty="0">
                <a:gradFill>
                  <a:gsLst>
                    <a:gs pos="0">
                      <a:srgbClr val="E8E8E8"/>
                    </a:gs>
                    <a:gs pos="86000">
                      <a:srgbClr val="E8E8E8"/>
                    </a:gs>
                  </a:gsLst>
                  <a:lin ang="5400000" scaled="0"/>
                </a:gradFill>
              </a:rPr>
              <a:t>Windows Server Core Support</a:t>
            </a:r>
          </a:p>
        </p:txBody>
      </p:sp>
      <p:sp>
        <p:nvSpPr>
          <p:cNvPr id="19" name="TextBox 18"/>
          <p:cNvSpPr txBox="1"/>
          <p:nvPr/>
        </p:nvSpPr>
        <p:spPr>
          <a:xfrm>
            <a:off x="3387382" y="2213614"/>
            <a:ext cx="2409314" cy="280590"/>
          </a:xfrm>
          <a:prstGeom prst="rect">
            <a:avLst/>
          </a:prstGeom>
          <a:noFill/>
        </p:spPr>
        <p:txBody>
          <a:bodyPr wrap="none" lIns="0" tIns="0" rIns="0" bIns="0">
            <a:spAutoFit/>
          </a:bodyPr>
          <a:lstStyle/>
          <a:p>
            <a:pPr defTabSz="685955">
              <a:lnSpc>
                <a:spcPct val="90000"/>
              </a:lnSpc>
              <a:defRPr/>
            </a:pPr>
            <a:r>
              <a:rPr lang="en-US" sz="2026" dirty="0">
                <a:gradFill>
                  <a:gsLst>
                    <a:gs pos="0">
                      <a:srgbClr val="E8E8E8"/>
                    </a:gs>
                    <a:gs pos="86000">
                      <a:srgbClr val="E8E8E8"/>
                    </a:gs>
                  </a:gsLst>
                  <a:lin ang="5400000" scaled="0"/>
                </a:gradFill>
              </a:rPr>
              <a:t>Multiple </a:t>
            </a:r>
            <a:r>
              <a:rPr lang="en-US" sz="2026" dirty="0" err="1">
                <a:gradFill>
                  <a:gsLst>
                    <a:gs pos="0">
                      <a:srgbClr val="E8E8E8"/>
                    </a:gs>
                    <a:gs pos="86000">
                      <a:srgbClr val="E8E8E8"/>
                    </a:gs>
                  </a:gsLst>
                  <a:lin ang="5400000" scaled="0"/>
                </a:gradFill>
              </a:rPr>
              <a:t>Secondaries</a:t>
            </a:r>
            <a:endParaRPr lang="en-US" sz="2026" dirty="0">
              <a:gradFill>
                <a:gsLst>
                  <a:gs pos="0">
                    <a:srgbClr val="E8E8E8"/>
                  </a:gs>
                  <a:gs pos="86000">
                    <a:srgbClr val="E8E8E8"/>
                  </a:gs>
                </a:gsLst>
                <a:lin ang="5400000" scaled="0"/>
              </a:gradFill>
            </a:endParaRPr>
          </a:p>
        </p:txBody>
      </p:sp>
      <p:sp>
        <p:nvSpPr>
          <p:cNvPr id="20" name="TextBox 19"/>
          <p:cNvSpPr txBox="1"/>
          <p:nvPr/>
        </p:nvSpPr>
        <p:spPr>
          <a:xfrm>
            <a:off x="6574554" y="4824377"/>
            <a:ext cx="2144946" cy="280590"/>
          </a:xfrm>
          <a:prstGeom prst="rect">
            <a:avLst/>
          </a:prstGeom>
          <a:noFill/>
        </p:spPr>
        <p:txBody>
          <a:bodyPr wrap="none" lIns="0" tIns="0" rIns="0" bIns="0">
            <a:spAutoFit/>
          </a:bodyPr>
          <a:lstStyle/>
          <a:p>
            <a:pPr defTabSz="685955">
              <a:lnSpc>
                <a:spcPct val="90000"/>
              </a:lnSpc>
              <a:defRPr/>
            </a:pPr>
            <a:r>
              <a:rPr lang="en-US" sz="2026" dirty="0">
                <a:gradFill>
                  <a:gsLst>
                    <a:gs pos="0">
                      <a:srgbClr val="E8E8E8"/>
                    </a:gs>
                    <a:gs pos="86000">
                      <a:srgbClr val="E8E8E8"/>
                    </a:gs>
                  </a:gsLst>
                  <a:lin ang="5400000" scaled="0"/>
                </a:gradFill>
              </a:rPr>
              <a:t>Availability Groups</a:t>
            </a:r>
          </a:p>
        </p:txBody>
      </p:sp>
      <p:sp>
        <p:nvSpPr>
          <p:cNvPr id="21" name="TextBox 20"/>
          <p:cNvSpPr txBox="1"/>
          <p:nvPr/>
        </p:nvSpPr>
        <p:spPr>
          <a:xfrm>
            <a:off x="2441682" y="5010831"/>
            <a:ext cx="4270400" cy="280590"/>
          </a:xfrm>
          <a:prstGeom prst="rect">
            <a:avLst/>
          </a:prstGeom>
          <a:noFill/>
        </p:spPr>
        <p:txBody>
          <a:bodyPr wrap="none" lIns="0" tIns="0" rIns="0" bIns="0">
            <a:spAutoFit/>
          </a:bodyPr>
          <a:lstStyle/>
          <a:p>
            <a:pPr defTabSz="685955">
              <a:lnSpc>
                <a:spcPct val="90000"/>
              </a:lnSpc>
              <a:defRPr/>
            </a:pPr>
            <a:r>
              <a:rPr lang="en-US" sz="2026" dirty="0">
                <a:gradFill>
                  <a:gsLst>
                    <a:gs pos="0">
                      <a:srgbClr val="E8E8E8"/>
                    </a:gs>
                    <a:gs pos="86000">
                      <a:srgbClr val="E8E8E8"/>
                    </a:gs>
                  </a:gsLst>
                  <a:lin ang="5400000" scaled="0"/>
                </a:gradFill>
              </a:rPr>
              <a:t>Default Scheme for Windows Groups</a:t>
            </a:r>
          </a:p>
        </p:txBody>
      </p:sp>
      <p:sp>
        <p:nvSpPr>
          <p:cNvPr id="22" name="TextBox 21"/>
          <p:cNvSpPr txBox="1"/>
          <p:nvPr/>
        </p:nvSpPr>
        <p:spPr>
          <a:xfrm>
            <a:off x="792656" y="5691861"/>
            <a:ext cx="2544030" cy="280590"/>
          </a:xfrm>
          <a:prstGeom prst="rect">
            <a:avLst/>
          </a:prstGeom>
          <a:noFill/>
        </p:spPr>
        <p:txBody>
          <a:bodyPr wrap="none" lIns="0" tIns="0" rIns="0" bIns="0">
            <a:spAutoFit/>
          </a:bodyPr>
          <a:lstStyle/>
          <a:p>
            <a:pPr defTabSz="685955">
              <a:lnSpc>
                <a:spcPct val="90000"/>
              </a:lnSpc>
              <a:defRPr/>
            </a:pPr>
            <a:r>
              <a:rPr lang="en-US" sz="2026" dirty="0">
                <a:gradFill>
                  <a:gsLst>
                    <a:gs pos="0">
                      <a:srgbClr val="E8E8E8"/>
                    </a:gs>
                    <a:gs pos="86000">
                      <a:srgbClr val="E8E8E8"/>
                    </a:gs>
                  </a:gsLst>
                  <a:lin ang="5400000" scaled="0"/>
                </a:gradFill>
              </a:rPr>
              <a:t>T-SQL Enhancements</a:t>
            </a:r>
          </a:p>
        </p:txBody>
      </p:sp>
      <p:sp>
        <p:nvSpPr>
          <p:cNvPr id="23" name="TextBox 22"/>
          <p:cNvSpPr txBox="1"/>
          <p:nvPr/>
        </p:nvSpPr>
        <p:spPr>
          <a:xfrm>
            <a:off x="1954321" y="2999873"/>
            <a:ext cx="2048638" cy="280590"/>
          </a:xfrm>
          <a:prstGeom prst="rect">
            <a:avLst/>
          </a:prstGeom>
          <a:noFill/>
        </p:spPr>
        <p:txBody>
          <a:bodyPr wrap="none" lIns="0" tIns="0" rIns="0" bIns="0">
            <a:spAutoFit/>
          </a:bodyPr>
          <a:lstStyle/>
          <a:p>
            <a:pPr defTabSz="685955">
              <a:lnSpc>
                <a:spcPct val="90000"/>
              </a:lnSpc>
              <a:defRPr/>
            </a:pPr>
            <a:r>
              <a:rPr lang="en-US" sz="2026" dirty="0">
                <a:gradFill>
                  <a:gsLst>
                    <a:gs pos="0">
                      <a:srgbClr val="E8E8E8"/>
                    </a:gs>
                    <a:gs pos="86000">
                      <a:srgbClr val="E8E8E8"/>
                    </a:gs>
                  </a:gsLst>
                  <a:lin ang="5400000" scaled="0"/>
                </a:gradFill>
              </a:rPr>
              <a:t>Full Globe Spatial</a:t>
            </a:r>
          </a:p>
        </p:txBody>
      </p:sp>
      <p:sp>
        <p:nvSpPr>
          <p:cNvPr id="24" name="TextBox 23"/>
          <p:cNvSpPr txBox="1"/>
          <p:nvPr/>
        </p:nvSpPr>
        <p:spPr>
          <a:xfrm>
            <a:off x="4639604" y="3911788"/>
            <a:ext cx="3924216" cy="280590"/>
          </a:xfrm>
          <a:prstGeom prst="rect">
            <a:avLst/>
          </a:prstGeom>
          <a:noFill/>
        </p:spPr>
        <p:txBody>
          <a:bodyPr wrap="none" lIns="0" tIns="0" rIns="0" bIns="0">
            <a:spAutoFit/>
          </a:bodyPr>
          <a:lstStyle/>
          <a:p>
            <a:pPr defTabSz="685955">
              <a:lnSpc>
                <a:spcPct val="90000"/>
              </a:lnSpc>
              <a:defRPr/>
            </a:pPr>
            <a:r>
              <a:rPr lang="en-US" sz="2026" dirty="0">
                <a:gradFill>
                  <a:gsLst>
                    <a:gs pos="0">
                      <a:srgbClr val="E8E8E8"/>
                    </a:gs>
                    <a:gs pos="86000">
                      <a:srgbClr val="E8E8E8"/>
                    </a:gs>
                  </a:gsLst>
                  <a:lin ang="5400000" scaled="0"/>
                </a:gradFill>
              </a:rPr>
              <a:t>SSMS to Windows Azure Platform</a:t>
            </a:r>
          </a:p>
        </p:txBody>
      </p:sp>
      <p:sp>
        <p:nvSpPr>
          <p:cNvPr id="25" name="TextBox 24"/>
          <p:cNvSpPr txBox="1"/>
          <p:nvPr/>
        </p:nvSpPr>
        <p:spPr>
          <a:xfrm>
            <a:off x="5716473" y="2676262"/>
            <a:ext cx="3116238" cy="280590"/>
          </a:xfrm>
          <a:prstGeom prst="rect">
            <a:avLst/>
          </a:prstGeom>
          <a:noFill/>
        </p:spPr>
        <p:txBody>
          <a:bodyPr wrap="none" lIns="0" tIns="0" rIns="0" bIns="0">
            <a:spAutoFit/>
          </a:bodyPr>
          <a:lstStyle/>
          <a:p>
            <a:pPr defTabSz="685955">
              <a:lnSpc>
                <a:spcPct val="90000"/>
              </a:lnSpc>
              <a:defRPr/>
            </a:pPr>
            <a:r>
              <a:rPr lang="en-US" sz="2026" dirty="0" err="1">
                <a:gradFill>
                  <a:gsLst>
                    <a:gs pos="0">
                      <a:srgbClr val="E8E8E8"/>
                    </a:gs>
                    <a:gs pos="86000">
                      <a:srgbClr val="E8E8E8"/>
                    </a:gs>
                  </a:gsLst>
                  <a:lin ang="5400000" scaled="0"/>
                </a:gradFill>
              </a:rPr>
              <a:t>PowerPivot</a:t>
            </a:r>
            <a:r>
              <a:rPr lang="en-US" sz="2026" dirty="0">
                <a:gradFill>
                  <a:gsLst>
                    <a:gs pos="0">
                      <a:srgbClr val="E8E8E8"/>
                    </a:gs>
                    <a:gs pos="86000">
                      <a:srgbClr val="E8E8E8"/>
                    </a:gs>
                  </a:gsLst>
                  <a:lin ang="5400000" scaled="0"/>
                </a:gradFill>
              </a:rPr>
              <a:t> Enhancements</a:t>
            </a:r>
          </a:p>
        </p:txBody>
      </p:sp>
      <p:sp>
        <p:nvSpPr>
          <p:cNvPr id="26" name="TextBox 25"/>
          <p:cNvSpPr txBox="1"/>
          <p:nvPr/>
        </p:nvSpPr>
        <p:spPr>
          <a:xfrm>
            <a:off x="137261" y="4338623"/>
            <a:ext cx="4515723" cy="280590"/>
          </a:xfrm>
          <a:prstGeom prst="rect">
            <a:avLst/>
          </a:prstGeom>
          <a:noFill/>
        </p:spPr>
        <p:txBody>
          <a:bodyPr wrap="none" lIns="0" tIns="0" rIns="0" bIns="0">
            <a:spAutoFit/>
          </a:bodyPr>
          <a:lstStyle/>
          <a:p>
            <a:pPr defTabSz="685955">
              <a:lnSpc>
                <a:spcPct val="90000"/>
              </a:lnSpc>
              <a:defRPr/>
            </a:pPr>
            <a:r>
              <a:rPr lang="en-US" sz="2026" dirty="0">
                <a:gradFill>
                  <a:gsLst>
                    <a:gs pos="0">
                      <a:srgbClr val="E8E8E8"/>
                    </a:gs>
                    <a:gs pos="86000">
                      <a:srgbClr val="E8E8E8"/>
                    </a:gs>
                  </a:gsLst>
                  <a:lin ang="5400000" scaled="0"/>
                </a:gradFill>
              </a:rPr>
              <a:t>Master Data Management Excel Add-in</a:t>
            </a:r>
          </a:p>
        </p:txBody>
      </p:sp>
      <p:sp>
        <p:nvSpPr>
          <p:cNvPr id="27" name="TextBox 26"/>
          <p:cNvSpPr txBox="1"/>
          <p:nvPr/>
        </p:nvSpPr>
        <p:spPr>
          <a:xfrm>
            <a:off x="453391" y="2327072"/>
            <a:ext cx="2726708" cy="280590"/>
          </a:xfrm>
          <a:prstGeom prst="rect">
            <a:avLst/>
          </a:prstGeom>
          <a:noFill/>
        </p:spPr>
        <p:txBody>
          <a:bodyPr wrap="none" lIns="0" tIns="0" rIns="0" bIns="0">
            <a:spAutoFit/>
          </a:bodyPr>
          <a:lstStyle/>
          <a:p>
            <a:pPr defTabSz="685955">
              <a:lnSpc>
                <a:spcPct val="90000"/>
              </a:lnSpc>
              <a:defRPr/>
            </a:pPr>
            <a:r>
              <a:rPr lang="en-US" sz="2026" dirty="0">
                <a:gradFill>
                  <a:gsLst>
                    <a:gs pos="0">
                      <a:srgbClr val="E8E8E8"/>
                    </a:gs>
                    <a:gs pos="86000">
                      <a:srgbClr val="E8E8E8"/>
                    </a:gs>
                  </a:gsLst>
                  <a:lin ang="5400000" scaled="0"/>
                </a:gradFill>
              </a:rPr>
              <a:t>PowerShell 2.0 Support</a:t>
            </a:r>
          </a:p>
        </p:txBody>
      </p:sp>
      <p:sp>
        <p:nvSpPr>
          <p:cNvPr id="28" name="TextBox 27"/>
          <p:cNvSpPr txBox="1"/>
          <p:nvPr/>
        </p:nvSpPr>
        <p:spPr>
          <a:xfrm>
            <a:off x="340375" y="1670926"/>
            <a:ext cx="2880725" cy="280590"/>
          </a:xfrm>
          <a:prstGeom prst="rect">
            <a:avLst/>
          </a:prstGeom>
          <a:noFill/>
        </p:spPr>
        <p:txBody>
          <a:bodyPr wrap="none" lIns="0" tIns="0" rIns="0" bIns="0">
            <a:spAutoFit/>
          </a:bodyPr>
          <a:lstStyle/>
          <a:p>
            <a:pPr defTabSz="685955">
              <a:lnSpc>
                <a:spcPct val="90000"/>
              </a:lnSpc>
              <a:defRPr/>
            </a:pPr>
            <a:r>
              <a:rPr lang="en-US" sz="2026" dirty="0">
                <a:gradFill>
                  <a:gsLst>
                    <a:gs pos="0">
                      <a:srgbClr val="E8E8E8"/>
                    </a:gs>
                    <a:gs pos="86000">
                      <a:srgbClr val="E8E8E8"/>
                    </a:gs>
                  </a:gsLst>
                  <a:lin ang="5400000" scaled="0"/>
                </a:gradFill>
              </a:rPr>
              <a:t>PHP &amp; Java Connectivity</a:t>
            </a:r>
          </a:p>
        </p:txBody>
      </p:sp>
      <p:sp>
        <p:nvSpPr>
          <p:cNvPr id="29" name="TextBox 28"/>
          <p:cNvSpPr txBox="1"/>
          <p:nvPr/>
        </p:nvSpPr>
        <p:spPr>
          <a:xfrm>
            <a:off x="5061861" y="5578933"/>
            <a:ext cx="2875915" cy="280590"/>
          </a:xfrm>
          <a:prstGeom prst="rect">
            <a:avLst/>
          </a:prstGeom>
          <a:noFill/>
        </p:spPr>
        <p:txBody>
          <a:bodyPr wrap="none" lIns="0" tIns="0" rIns="0" bIns="0">
            <a:spAutoFit/>
          </a:bodyPr>
          <a:lstStyle/>
          <a:p>
            <a:pPr defTabSz="685955">
              <a:lnSpc>
                <a:spcPct val="90000"/>
              </a:lnSpc>
              <a:defRPr/>
            </a:pPr>
            <a:r>
              <a:rPr lang="en-US" sz="2026" dirty="0">
                <a:gradFill>
                  <a:gsLst>
                    <a:gs pos="0">
                      <a:srgbClr val="E8E8E8"/>
                    </a:gs>
                    <a:gs pos="86000">
                      <a:srgbClr val="E8E8E8"/>
                    </a:gs>
                  </a:gsLst>
                  <a:lin ang="5400000" scaled="0"/>
                </a:gradFill>
              </a:rPr>
              <a:t>SQL Audit for All Editions</a:t>
            </a:r>
          </a:p>
        </p:txBody>
      </p:sp>
      <p:sp>
        <p:nvSpPr>
          <p:cNvPr id="30" name="TextBox 29"/>
          <p:cNvSpPr txBox="1"/>
          <p:nvPr/>
        </p:nvSpPr>
        <p:spPr>
          <a:xfrm>
            <a:off x="6270727" y="3316871"/>
            <a:ext cx="2582438" cy="280590"/>
          </a:xfrm>
          <a:prstGeom prst="rect">
            <a:avLst/>
          </a:prstGeom>
          <a:noFill/>
        </p:spPr>
        <p:txBody>
          <a:bodyPr wrap="none" lIns="0" tIns="0" rIns="0" bIns="0">
            <a:spAutoFit/>
          </a:bodyPr>
          <a:lstStyle/>
          <a:p>
            <a:pPr defTabSz="685955">
              <a:lnSpc>
                <a:spcPct val="90000"/>
              </a:lnSpc>
              <a:defRPr/>
            </a:pPr>
            <a:r>
              <a:rPr lang="en-US" sz="2026" dirty="0">
                <a:gradFill>
                  <a:gsLst>
                    <a:gs pos="0">
                      <a:srgbClr val="E8E8E8"/>
                    </a:gs>
                    <a:gs pos="86000">
                      <a:srgbClr val="E8E8E8"/>
                    </a:gs>
                  </a:gsLst>
                  <a:lin ang="5400000" scaled="0"/>
                </a:gradFill>
              </a:rPr>
              <a:t>CDC Support for SSIS</a:t>
            </a:r>
          </a:p>
        </p:txBody>
      </p:sp>
      <p:sp>
        <p:nvSpPr>
          <p:cNvPr id="31" name="TextBox 30"/>
          <p:cNvSpPr txBox="1"/>
          <p:nvPr/>
        </p:nvSpPr>
        <p:spPr>
          <a:xfrm>
            <a:off x="255962" y="3701385"/>
            <a:ext cx="3029676" cy="280590"/>
          </a:xfrm>
          <a:prstGeom prst="rect">
            <a:avLst/>
          </a:prstGeom>
          <a:noFill/>
        </p:spPr>
        <p:txBody>
          <a:bodyPr wrap="none" lIns="0" tIns="0" rIns="0" bIns="0">
            <a:spAutoFit/>
          </a:bodyPr>
          <a:lstStyle/>
          <a:p>
            <a:pPr defTabSz="685955">
              <a:lnSpc>
                <a:spcPct val="90000"/>
              </a:lnSpc>
              <a:defRPr/>
            </a:pPr>
            <a:r>
              <a:rPr lang="en-US" sz="2026" dirty="0">
                <a:gradFill>
                  <a:gsLst>
                    <a:gs pos="0">
                      <a:srgbClr val="E8E8E8"/>
                    </a:gs>
                    <a:gs pos="86000">
                      <a:srgbClr val="E8E8E8"/>
                    </a:gs>
                  </a:gsLst>
                  <a:lin ang="5400000" scaled="0"/>
                </a:gradFill>
              </a:rPr>
              <a:t>New SSIS Design Surface</a:t>
            </a:r>
          </a:p>
        </p:txBody>
      </p:sp>
      <p:sp>
        <p:nvSpPr>
          <p:cNvPr id="32" name="TextBox 31"/>
          <p:cNvSpPr txBox="1"/>
          <p:nvPr/>
        </p:nvSpPr>
        <p:spPr>
          <a:xfrm>
            <a:off x="1600503" y="955344"/>
            <a:ext cx="2643352" cy="197362"/>
          </a:xfrm>
          <a:prstGeom prst="rect">
            <a:avLst/>
          </a:prstGeom>
          <a:noFill/>
        </p:spPr>
        <p:txBody>
          <a:bodyPr wrap="none" lIns="0" tIns="0" rIns="0" bIns="0">
            <a:spAutoFit/>
          </a:bodyPr>
          <a:lstStyle/>
          <a:p>
            <a:pPr defTabSz="685955">
              <a:lnSpc>
                <a:spcPct val="90000"/>
              </a:lnSpc>
              <a:defRPr/>
            </a:pPr>
            <a:r>
              <a:rPr lang="en-US" sz="1425" dirty="0">
                <a:gradFill>
                  <a:gsLst>
                    <a:gs pos="0">
                      <a:srgbClr val="BFBFBF"/>
                    </a:gs>
                    <a:gs pos="86000">
                      <a:srgbClr val="BFBFBF"/>
                    </a:gs>
                  </a:gsLst>
                  <a:lin ang="5400000" scaled="0"/>
                </a:gradFill>
              </a:rPr>
              <a:t>Online Operation Enhancements</a:t>
            </a:r>
          </a:p>
        </p:txBody>
      </p:sp>
      <p:sp>
        <p:nvSpPr>
          <p:cNvPr id="33" name="TextBox 32"/>
          <p:cNvSpPr txBox="1"/>
          <p:nvPr/>
        </p:nvSpPr>
        <p:spPr>
          <a:xfrm>
            <a:off x="3147779" y="1155340"/>
            <a:ext cx="1599797" cy="197362"/>
          </a:xfrm>
          <a:prstGeom prst="rect">
            <a:avLst/>
          </a:prstGeom>
          <a:noFill/>
        </p:spPr>
        <p:txBody>
          <a:bodyPr wrap="none" lIns="0" tIns="0" rIns="0" bIns="0">
            <a:spAutoFit/>
          </a:bodyPr>
          <a:lstStyle/>
          <a:p>
            <a:pPr defTabSz="685955">
              <a:lnSpc>
                <a:spcPct val="90000"/>
              </a:lnSpc>
              <a:defRPr/>
            </a:pPr>
            <a:r>
              <a:rPr lang="en-US" sz="1425" dirty="0">
                <a:gradFill>
                  <a:gsLst>
                    <a:gs pos="0">
                      <a:srgbClr val="BFBFBF"/>
                    </a:gs>
                    <a:gs pos="86000">
                      <a:srgbClr val="BFBFBF"/>
                    </a:gs>
                  </a:gsLst>
                  <a:lin ang="5400000" scaled="0"/>
                </a:gradFill>
              </a:rPr>
              <a:t>Multi-site Clustering</a:t>
            </a:r>
          </a:p>
        </p:txBody>
      </p:sp>
      <p:sp>
        <p:nvSpPr>
          <p:cNvPr id="34" name="TextBox 33"/>
          <p:cNvSpPr txBox="1"/>
          <p:nvPr/>
        </p:nvSpPr>
        <p:spPr>
          <a:xfrm>
            <a:off x="6325031" y="1810014"/>
            <a:ext cx="2574423" cy="197362"/>
          </a:xfrm>
          <a:prstGeom prst="rect">
            <a:avLst/>
          </a:prstGeom>
          <a:noFill/>
        </p:spPr>
        <p:txBody>
          <a:bodyPr wrap="none" lIns="0" tIns="0" rIns="0" bIns="0">
            <a:spAutoFit/>
          </a:bodyPr>
          <a:lstStyle/>
          <a:p>
            <a:pPr defTabSz="685955">
              <a:lnSpc>
                <a:spcPct val="90000"/>
              </a:lnSpc>
              <a:defRPr/>
            </a:pPr>
            <a:r>
              <a:rPr lang="en-US" sz="1425" dirty="0">
                <a:gradFill>
                  <a:gsLst>
                    <a:gs pos="0">
                      <a:srgbClr val="BFBFBF"/>
                    </a:gs>
                    <a:gs pos="86000">
                      <a:srgbClr val="BFBFBF"/>
                    </a:gs>
                  </a:gsLst>
                  <a:lin ang="5400000" scaled="0"/>
                </a:gradFill>
              </a:rPr>
              <a:t>Unstructured Data Performance</a:t>
            </a:r>
          </a:p>
        </p:txBody>
      </p:sp>
      <p:sp>
        <p:nvSpPr>
          <p:cNvPr id="35" name="TextBox 34"/>
          <p:cNvSpPr txBox="1"/>
          <p:nvPr/>
        </p:nvSpPr>
        <p:spPr>
          <a:xfrm>
            <a:off x="6119399" y="2873676"/>
            <a:ext cx="2856551" cy="197362"/>
          </a:xfrm>
          <a:prstGeom prst="rect">
            <a:avLst/>
          </a:prstGeom>
          <a:noFill/>
        </p:spPr>
        <p:txBody>
          <a:bodyPr wrap="none" lIns="0" tIns="0" rIns="0" bIns="0">
            <a:spAutoFit/>
          </a:bodyPr>
          <a:lstStyle/>
          <a:p>
            <a:pPr defTabSz="685955">
              <a:lnSpc>
                <a:spcPct val="90000"/>
              </a:lnSpc>
              <a:defRPr/>
            </a:pPr>
            <a:r>
              <a:rPr lang="en-US" sz="1425" dirty="0">
                <a:gradFill>
                  <a:gsLst>
                    <a:gs pos="0">
                      <a:srgbClr val="BFBFBF"/>
                    </a:gs>
                    <a:gs pos="86000">
                      <a:srgbClr val="BFBFBF"/>
                    </a:gs>
                  </a:gsLst>
                  <a:lin ang="5400000" scaled="0"/>
                </a:gradFill>
              </a:rPr>
              <a:t>Resource Governor Enhancements</a:t>
            </a:r>
          </a:p>
        </p:txBody>
      </p:sp>
      <p:sp>
        <p:nvSpPr>
          <p:cNvPr id="36" name="TextBox 35"/>
          <p:cNvSpPr txBox="1"/>
          <p:nvPr/>
        </p:nvSpPr>
        <p:spPr>
          <a:xfrm>
            <a:off x="3327157" y="2438927"/>
            <a:ext cx="2248564" cy="197362"/>
          </a:xfrm>
          <a:prstGeom prst="rect">
            <a:avLst/>
          </a:prstGeom>
          <a:noFill/>
        </p:spPr>
        <p:txBody>
          <a:bodyPr wrap="none" lIns="0" tIns="0" rIns="0" bIns="0">
            <a:spAutoFit/>
          </a:bodyPr>
          <a:lstStyle/>
          <a:p>
            <a:pPr defTabSz="685955">
              <a:lnSpc>
                <a:spcPct val="90000"/>
              </a:lnSpc>
              <a:defRPr/>
            </a:pPr>
            <a:r>
              <a:rPr lang="en-US" sz="1425" dirty="0">
                <a:gradFill>
                  <a:gsLst>
                    <a:gs pos="0">
                      <a:srgbClr val="BFBFBF"/>
                    </a:gs>
                    <a:gs pos="86000">
                      <a:srgbClr val="BFBFBF"/>
                    </a:gs>
                  </a:gsLst>
                  <a:lin ang="5400000" scaled="0"/>
                </a:gradFill>
              </a:rPr>
              <a:t>Database Recovery Advisor</a:t>
            </a:r>
          </a:p>
        </p:txBody>
      </p:sp>
      <p:sp>
        <p:nvSpPr>
          <p:cNvPr id="37" name="TextBox 36"/>
          <p:cNvSpPr txBox="1"/>
          <p:nvPr/>
        </p:nvSpPr>
        <p:spPr>
          <a:xfrm>
            <a:off x="6001705" y="4610847"/>
            <a:ext cx="1684307" cy="197362"/>
          </a:xfrm>
          <a:prstGeom prst="rect">
            <a:avLst/>
          </a:prstGeom>
          <a:noFill/>
        </p:spPr>
        <p:txBody>
          <a:bodyPr wrap="none" lIns="0" tIns="0" rIns="0" bIns="0">
            <a:spAutoFit/>
          </a:bodyPr>
          <a:lstStyle/>
          <a:p>
            <a:pPr defTabSz="685955">
              <a:lnSpc>
                <a:spcPct val="90000"/>
              </a:lnSpc>
              <a:defRPr/>
            </a:pPr>
            <a:r>
              <a:rPr lang="en-US" sz="1425" dirty="0">
                <a:gradFill>
                  <a:gsLst>
                    <a:gs pos="0">
                      <a:srgbClr val="BFBFBF"/>
                    </a:gs>
                    <a:gs pos="86000">
                      <a:srgbClr val="BFBFBF"/>
                    </a:gs>
                  </a:gsLst>
                  <a:lin ang="5400000" scaled="0"/>
                </a:gradFill>
              </a:rPr>
              <a:t>HA for </a:t>
            </a:r>
            <a:r>
              <a:rPr lang="en-US" sz="1425" dirty="0" err="1">
                <a:gradFill>
                  <a:gsLst>
                    <a:gs pos="0">
                      <a:srgbClr val="BFBFBF"/>
                    </a:gs>
                    <a:gs pos="86000">
                      <a:srgbClr val="BFBFBF"/>
                    </a:gs>
                  </a:gsLst>
                  <a:lin ang="5400000" scaled="0"/>
                </a:gradFill>
              </a:rPr>
              <a:t>StreamInsight</a:t>
            </a:r>
            <a:endParaRPr lang="en-US" sz="1425" dirty="0">
              <a:gradFill>
                <a:gsLst>
                  <a:gs pos="0">
                    <a:srgbClr val="BFBFBF"/>
                  </a:gs>
                  <a:gs pos="86000">
                    <a:srgbClr val="BFBFBF"/>
                  </a:gs>
                </a:gsLst>
                <a:lin ang="5400000" scaled="0"/>
              </a:gradFill>
            </a:endParaRPr>
          </a:p>
        </p:txBody>
      </p:sp>
      <p:sp>
        <p:nvSpPr>
          <p:cNvPr id="38" name="TextBox 37"/>
          <p:cNvSpPr txBox="1"/>
          <p:nvPr/>
        </p:nvSpPr>
        <p:spPr>
          <a:xfrm>
            <a:off x="415309" y="3171408"/>
            <a:ext cx="1862689" cy="197362"/>
          </a:xfrm>
          <a:prstGeom prst="rect">
            <a:avLst/>
          </a:prstGeom>
          <a:noFill/>
        </p:spPr>
        <p:txBody>
          <a:bodyPr wrap="none" lIns="0" tIns="0" rIns="0" bIns="0">
            <a:spAutoFit/>
          </a:bodyPr>
          <a:lstStyle/>
          <a:p>
            <a:pPr defTabSz="685955">
              <a:lnSpc>
                <a:spcPct val="90000"/>
              </a:lnSpc>
              <a:defRPr/>
            </a:pPr>
            <a:r>
              <a:rPr lang="en-US" sz="1425" dirty="0">
                <a:gradFill>
                  <a:gsLst>
                    <a:gs pos="0">
                      <a:srgbClr val="BFBFBF"/>
                    </a:gs>
                    <a:gs pos="86000">
                      <a:srgbClr val="BFBFBF"/>
                    </a:gs>
                  </a:gsLst>
                  <a:lin ang="5400000" scaled="0"/>
                </a:gradFill>
              </a:rPr>
              <a:t>Flexible Failover Policy</a:t>
            </a:r>
          </a:p>
        </p:txBody>
      </p:sp>
      <p:sp>
        <p:nvSpPr>
          <p:cNvPr id="39" name="TextBox 38"/>
          <p:cNvSpPr txBox="1"/>
          <p:nvPr/>
        </p:nvSpPr>
        <p:spPr>
          <a:xfrm>
            <a:off x="4727228" y="2028912"/>
            <a:ext cx="2644955" cy="197362"/>
          </a:xfrm>
          <a:prstGeom prst="rect">
            <a:avLst/>
          </a:prstGeom>
          <a:noFill/>
        </p:spPr>
        <p:txBody>
          <a:bodyPr wrap="none" lIns="0" tIns="0" rIns="0" bIns="0">
            <a:spAutoFit/>
          </a:bodyPr>
          <a:lstStyle/>
          <a:p>
            <a:pPr defTabSz="685955">
              <a:lnSpc>
                <a:spcPct val="90000"/>
              </a:lnSpc>
              <a:defRPr/>
            </a:pPr>
            <a:r>
              <a:rPr lang="en-US" sz="1425" dirty="0">
                <a:gradFill>
                  <a:gsLst>
                    <a:gs pos="0">
                      <a:srgbClr val="BFBFBF"/>
                    </a:gs>
                    <a:gs pos="86000">
                      <a:srgbClr val="BFBFBF"/>
                    </a:gs>
                  </a:gsLst>
                  <a:lin ang="5400000" scaled="0"/>
                </a:gradFill>
              </a:rPr>
              <a:t>Extended Events Enhancements</a:t>
            </a:r>
          </a:p>
        </p:txBody>
      </p:sp>
      <p:sp>
        <p:nvSpPr>
          <p:cNvPr id="40" name="TextBox 39"/>
          <p:cNvSpPr txBox="1"/>
          <p:nvPr/>
        </p:nvSpPr>
        <p:spPr>
          <a:xfrm>
            <a:off x="5346956" y="956307"/>
            <a:ext cx="2854499" cy="197362"/>
          </a:xfrm>
          <a:prstGeom prst="rect">
            <a:avLst/>
          </a:prstGeom>
          <a:noFill/>
        </p:spPr>
        <p:txBody>
          <a:bodyPr wrap="none" lIns="0" tIns="0" rIns="0" bIns="0">
            <a:spAutoFit/>
          </a:bodyPr>
          <a:lstStyle/>
          <a:p>
            <a:pPr defTabSz="685955">
              <a:lnSpc>
                <a:spcPct val="90000"/>
              </a:lnSpc>
              <a:defRPr/>
            </a:pPr>
            <a:r>
              <a:rPr lang="en-US" sz="1425" dirty="0">
                <a:gradFill>
                  <a:gsLst>
                    <a:gs pos="0">
                      <a:srgbClr val="BFBFBF"/>
                    </a:gs>
                    <a:gs pos="86000">
                      <a:srgbClr val="BFBFBF"/>
                    </a:gs>
                  </a:gsLst>
                  <a:lin ang="5400000" scaled="0"/>
                </a:gradFill>
              </a:rPr>
              <a:t>Contained Database Authentication</a:t>
            </a:r>
          </a:p>
        </p:txBody>
      </p:sp>
      <p:sp>
        <p:nvSpPr>
          <p:cNvPr id="41" name="TextBox 40"/>
          <p:cNvSpPr txBox="1"/>
          <p:nvPr/>
        </p:nvSpPr>
        <p:spPr>
          <a:xfrm>
            <a:off x="5841957" y="5273342"/>
            <a:ext cx="2909001" cy="197362"/>
          </a:xfrm>
          <a:prstGeom prst="rect">
            <a:avLst/>
          </a:prstGeom>
          <a:noFill/>
        </p:spPr>
        <p:txBody>
          <a:bodyPr wrap="none" lIns="0" tIns="0" rIns="0" bIns="0">
            <a:spAutoFit/>
          </a:bodyPr>
          <a:lstStyle/>
          <a:p>
            <a:pPr defTabSz="685955">
              <a:lnSpc>
                <a:spcPct val="90000"/>
              </a:lnSpc>
              <a:defRPr/>
            </a:pPr>
            <a:r>
              <a:rPr lang="en-US" sz="1425" dirty="0">
                <a:gradFill>
                  <a:gsLst>
                    <a:gs pos="0">
                      <a:srgbClr val="BFBFBF"/>
                    </a:gs>
                    <a:gs pos="86000">
                      <a:srgbClr val="BFBFBF"/>
                    </a:gs>
                  </a:gsLst>
                  <a:lin ang="5400000" scaled="0"/>
                </a:gradFill>
              </a:rPr>
              <a:t>SharePoint Active Directory Support</a:t>
            </a:r>
          </a:p>
        </p:txBody>
      </p:sp>
      <p:sp>
        <p:nvSpPr>
          <p:cNvPr id="42" name="TextBox 41"/>
          <p:cNvSpPr txBox="1"/>
          <p:nvPr/>
        </p:nvSpPr>
        <p:spPr>
          <a:xfrm>
            <a:off x="2290639" y="1312346"/>
            <a:ext cx="2396105" cy="197362"/>
          </a:xfrm>
          <a:prstGeom prst="rect">
            <a:avLst/>
          </a:prstGeom>
          <a:noFill/>
        </p:spPr>
        <p:txBody>
          <a:bodyPr wrap="none" lIns="0" tIns="0" rIns="0" bIns="0">
            <a:spAutoFit/>
          </a:bodyPr>
          <a:lstStyle/>
          <a:p>
            <a:pPr defTabSz="685955">
              <a:lnSpc>
                <a:spcPct val="90000"/>
              </a:lnSpc>
              <a:defRPr/>
            </a:pPr>
            <a:r>
              <a:rPr lang="en-US" sz="1425" dirty="0">
                <a:gradFill>
                  <a:gsLst>
                    <a:gs pos="0">
                      <a:srgbClr val="BFBFBF"/>
                    </a:gs>
                    <a:gs pos="86000">
                      <a:srgbClr val="BFBFBF"/>
                    </a:gs>
                  </a:gsLst>
                  <a:lin ang="5400000" scaled="0"/>
                </a:gradFill>
              </a:rPr>
              <a:t>SQL Server Express </a:t>
            </a:r>
            <a:r>
              <a:rPr lang="en-US" sz="1425" dirty="0" err="1">
                <a:gradFill>
                  <a:gsLst>
                    <a:gs pos="0">
                      <a:srgbClr val="BFBFBF"/>
                    </a:gs>
                    <a:gs pos="86000">
                      <a:srgbClr val="BFBFBF"/>
                    </a:gs>
                  </a:gsLst>
                  <a:lin ang="5400000" scaled="0"/>
                </a:gradFill>
              </a:rPr>
              <a:t>LocalDB</a:t>
            </a:r>
            <a:endParaRPr lang="en-US" sz="1425" dirty="0">
              <a:gradFill>
                <a:gsLst>
                  <a:gs pos="0">
                    <a:srgbClr val="BFBFBF"/>
                  </a:gs>
                  <a:gs pos="86000">
                    <a:srgbClr val="BFBFBF"/>
                  </a:gs>
                </a:gsLst>
                <a:lin ang="5400000" scaled="0"/>
              </a:gradFill>
            </a:endParaRPr>
          </a:p>
        </p:txBody>
      </p:sp>
      <p:sp>
        <p:nvSpPr>
          <p:cNvPr id="43" name="TextBox 42"/>
          <p:cNvSpPr txBox="1"/>
          <p:nvPr/>
        </p:nvSpPr>
        <p:spPr>
          <a:xfrm>
            <a:off x="3415102" y="3714052"/>
            <a:ext cx="1498359" cy="197362"/>
          </a:xfrm>
          <a:prstGeom prst="rect">
            <a:avLst/>
          </a:prstGeom>
          <a:noFill/>
        </p:spPr>
        <p:txBody>
          <a:bodyPr wrap="none" lIns="0" tIns="0" rIns="0" bIns="0">
            <a:spAutoFit/>
          </a:bodyPr>
          <a:lstStyle/>
          <a:p>
            <a:pPr defTabSz="685955">
              <a:lnSpc>
                <a:spcPct val="90000"/>
              </a:lnSpc>
              <a:defRPr/>
            </a:pPr>
            <a:r>
              <a:rPr lang="en-US" sz="1425" dirty="0">
                <a:gradFill>
                  <a:gsLst>
                    <a:gs pos="0">
                      <a:srgbClr val="BFBFBF"/>
                    </a:gs>
                    <a:gs pos="86000">
                      <a:srgbClr val="BFBFBF"/>
                    </a:gs>
                  </a:gsLst>
                  <a:lin ang="5400000" scaled="0"/>
                </a:gradFill>
              </a:rPr>
              <a:t>User-defined Audit</a:t>
            </a:r>
          </a:p>
        </p:txBody>
      </p:sp>
      <p:sp>
        <p:nvSpPr>
          <p:cNvPr id="44" name="TextBox 43"/>
          <p:cNvSpPr txBox="1"/>
          <p:nvPr/>
        </p:nvSpPr>
        <p:spPr>
          <a:xfrm>
            <a:off x="241300" y="2951652"/>
            <a:ext cx="1114088" cy="197362"/>
          </a:xfrm>
          <a:prstGeom prst="rect">
            <a:avLst/>
          </a:prstGeom>
          <a:noFill/>
        </p:spPr>
        <p:txBody>
          <a:bodyPr wrap="none" lIns="0" tIns="0" rIns="0" bIns="0">
            <a:spAutoFit/>
          </a:bodyPr>
          <a:lstStyle/>
          <a:p>
            <a:pPr defTabSz="685955">
              <a:lnSpc>
                <a:spcPct val="90000"/>
              </a:lnSpc>
              <a:defRPr/>
            </a:pPr>
            <a:r>
              <a:rPr lang="en-US" sz="1425" dirty="0">
                <a:gradFill>
                  <a:gsLst>
                    <a:gs pos="0">
                      <a:srgbClr val="BFBFBF"/>
                    </a:gs>
                    <a:gs pos="86000">
                      <a:srgbClr val="BFBFBF"/>
                    </a:gs>
                  </a:gsLst>
                  <a:lin ang="5400000" scaled="0"/>
                </a:gradFill>
              </a:rPr>
              <a:t>Audit Filtering</a:t>
            </a:r>
          </a:p>
        </p:txBody>
      </p:sp>
      <p:sp>
        <p:nvSpPr>
          <p:cNvPr id="45" name="TextBox 44"/>
          <p:cNvSpPr txBox="1"/>
          <p:nvPr/>
        </p:nvSpPr>
        <p:spPr>
          <a:xfrm>
            <a:off x="4855298" y="3389679"/>
            <a:ext cx="1304844" cy="197362"/>
          </a:xfrm>
          <a:prstGeom prst="rect">
            <a:avLst/>
          </a:prstGeom>
          <a:noFill/>
        </p:spPr>
        <p:txBody>
          <a:bodyPr wrap="none" lIns="0" tIns="0" rIns="0" bIns="0">
            <a:spAutoFit/>
          </a:bodyPr>
          <a:lstStyle/>
          <a:p>
            <a:pPr defTabSz="685955">
              <a:lnSpc>
                <a:spcPct val="90000"/>
              </a:lnSpc>
              <a:defRPr/>
            </a:pPr>
            <a:r>
              <a:rPr lang="en-US" sz="1425" dirty="0">
                <a:gradFill>
                  <a:gsLst>
                    <a:gs pos="0">
                      <a:srgbClr val="BFBFBF"/>
                    </a:gs>
                    <a:gs pos="86000">
                      <a:srgbClr val="BFBFBF"/>
                    </a:gs>
                  </a:gsLst>
                  <a:lin ang="5400000" scaled="0"/>
                </a:gradFill>
              </a:rPr>
              <a:t>Audit Resilience</a:t>
            </a:r>
          </a:p>
        </p:txBody>
      </p:sp>
      <p:sp>
        <p:nvSpPr>
          <p:cNvPr id="46" name="TextBox 45"/>
          <p:cNvSpPr txBox="1"/>
          <p:nvPr/>
        </p:nvSpPr>
        <p:spPr>
          <a:xfrm>
            <a:off x="4619463" y="4130086"/>
            <a:ext cx="2769989" cy="197362"/>
          </a:xfrm>
          <a:prstGeom prst="rect">
            <a:avLst/>
          </a:prstGeom>
          <a:noFill/>
        </p:spPr>
        <p:txBody>
          <a:bodyPr wrap="none" lIns="0" tIns="0" rIns="0" bIns="0">
            <a:spAutoFit/>
          </a:bodyPr>
          <a:lstStyle/>
          <a:p>
            <a:pPr defTabSz="685955">
              <a:lnSpc>
                <a:spcPct val="90000"/>
              </a:lnSpc>
              <a:defRPr/>
            </a:pPr>
            <a:r>
              <a:rPr lang="en-US" sz="1425" dirty="0">
                <a:gradFill>
                  <a:gsLst>
                    <a:gs pos="0">
                      <a:srgbClr val="BFBFBF"/>
                    </a:gs>
                    <a:gs pos="86000">
                      <a:srgbClr val="BFBFBF"/>
                    </a:gs>
                  </a:gsLst>
                  <a:lin ang="5400000" scaled="0"/>
                </a:gradFill>
              </a:rPr>
              <a:t>FTS Support for Czech and Greek</a:t>
            </a:r>
          </a:p>
        </p:txBody>
      </p:sp>
      <p:sp>
        <p:nvSpPr>
          <p:cNvPr id="47" name="TextBox 46"/>
          <p:cNvSpPr txBox="1"/>
          <p:nvPr/>
        </p:nvSpPr>
        <p:spPr>
          <a:xfrm>
            <a:off x="6341440" y="2181610"/>
            <a:ext cx="2481449" cy="197362"/>
          </a:xfrm>
          <a:prstGeom prst="rect">
            <a:avLst/>
          </a:prstGeom>
          <a:noFill/>
        </p:spPr>
        <p:txBody>
          <a:bodyPr wrap="none" lIns="0" tIns="0" rIns="0" bIns="0">
            <a:spAutoFit/>
          </a:bodyPr>
          <a:lstStyle/>
          <a:p>
            <a:pPr defTabSz="685955">
              <a:lnSpc>
                <a:spcPct val="90000"/>
              </a:lnSpc>
              <a:defRPr/>
            </a:pPr>
            <a:r>
              <a:rPr lang="en-US" sz="1425" dirty="0" err="1">
                <a:gradFill>
                  <a:gsLst>
                    <a:gs pos="0">
                      <a:srgbClr val="BFBFBF"/>
                    </a:gs>
                    <a:gs pos="86000">
                      <a:srgbClr val="BFBFBF"/>
                    </a:gs>
                  </a:gsLst>
                  <a:lin ang="5400000" scaled="0"/>
                </a:gradFill>
              </a:rPr>
              <a:t>AlwaysOn</a:t>
            </a:r>
            <a:r>
              <a:rPr lang="en-US" sz="1425" dirty="0">
                <a:gradFill>
                  <a:gsLst>
                    <a:gs pos="0">
                      <a:srgbClr val="BFBFBF"/>
                    </a:gs>
                    <a:gs pos="86000">
                      <a:srgbClr val="BFBFBF"/>
                    </a:gs>
                  </a:gsLst>
                  <a:lin ang="5400000" scaled="0"/>
                </a:gradFill>
              </a:rPr>
              <a:t> Connection Director</a:t>
            </a:r>
          </a:p>
        </p:txBody>
      </p:sp>
      <p:sp>
        <p:nvSpPr>
          <p:cNvPr id="48" name="TextBox 47"/>
          <p:cNvSpPr txBox="1"/>
          <p:nvPr/>
        </p:nvSpPr>
        <p:spPr>
          <a:xfrm>
            <a:off x="119847" y="5006407"/>
            <a:ext cx="1437894" cy="197362"/>
          </a:xfrm>
          <a:prstGeom prst="rect">
            <a:avLst/>
          </a:prstGeom>
          <a:noFill/>
        </p:spPr>
        <p:txBody>
          <a:bodyPr wrap="none" lIns="0" tIns="0" rIns="0" bIns="0">
            <a:spAutoFit/>
          </a:bodyPr>
          <a:lstStyle/>
          <a:p>
            <a:pPr defTabSz="685955">
              <a:lnSpc>
                <a:spcPct val="90000"/>
              </a:lnSpc>
              <a:defRPr/>
            </a:pPr>
            <a:r>
              <a:rPr lang="en-US" sz="1425" dirty="0">
                <a:gradFill>
                  <a:gsLst>
                    <a:gs pos="0">
                      <a:srgbClr val="BFBFBF"/>
                    </a:gs>
                    <a:gs pos="86000">
                      <a:srgbClr val="BFBFBF"/>
                    </a:gs>
                  </a:gsLst>
                  <a:lin ang="5400000" scaled="0"/>
                </a:gradFill>
              </a:rPr>
              <a:t>Ad Hoc Reporting</a:t>
            </a:r>
          </a:p>
        </p:txBody>
      </p:sp>
      <p:sp>
        <p:nvSpPr>
          <p:cNvPr id="49" name="TextBox 48"/>
          <p:cNvSpPr txBox="1"/>
          <p:nvPr/>
        </p:nvSpPr>
        <p:spPr>
          <a:xfrm>
            <a:off x="3709021" y="4855547"/>
            <a:ext cx="1762855" cy="197362"/>
          </a:xfrm>
          <a:prstGeom prst="rect">
            <a:avLst/>
          </a:prstGeom>
          <a:noFill/>
        </p:spPr>
        <p:txBody>
          <a:bodyPr wrap="none" lIns="0" tIns="0" rIns="0" bIns="0">
            <a:spAutoFit/>
          </a:bodyPr>
          <a:lstStyle/>
          <a:p>
            <a:pPr defTabSz="685955">
              <a:lnSpc>
                <a:spcPct val="90000"/>
              </a:lnSpc>
              <a:defRPr/>
            </a:pPr>
            <a:r>
              <a:rPr lang="en-US" sz="1425" dirty="0">
                <a:gradFill>
                  <a:gsLst>
                    <a:gs pos="0">
                      <a:srgbClr val="BFBFBF"/>
                    </a:gs>
                    <a:gs pos="86000">
                      <a:srgbClr val="BFBFBF"/>
                    </a:gs>
                  </a:gsLst>
                  <a:lin ang="5400000" scaled="0"/>
                </a:gradFill>
              </a:rPr>
              <a:t>SSIS Troubleshooting</a:t>
            </a:r>
          </a:p>
        </p:txBody>
      </p:sp>
      <p:sp>
        <p:nvSpPr>
          <p:cNvPr id="50" name="TextBox 49"/>
          <p:cNvSpPr txBox="1"/>
          <p:nvPr/>
        </p:nvSpPr>
        <p:spPr>
          <a:xfrm>
            <a:off x="2675375" y="5578842"/>
            <a:ext cx="2290692" cy="197362"/>
          </a:xfrm>
          <a:prstGeom prst="rect">
            <a:avLst/>
          </a:prstGeom>
          <a:noFill/>
        </p:spPr>
        <p:txBody>
          <a:bodyPr wrap="none" lIns="0" tIns="0" rIns="0" bIns="0">
            <a:spAutoFit/>
          </a:bodyPr>
          <a:lstStyle/>
          <a:p>
            <a:pPr defTabSz="685955">
              <a:lnSpc>
                <a:spcPct val="90000"/>
              </a:lnSpc>
              <a:defRPr/>
            </a:pPr>
            <a:r>
              <a:rPr lang="en-US" sz="1425" dirty="0">
                <a:gradFill>
                  <a:gsLst>
                    <a:gs pos="0">
                      <a:srgbClr val="BFBFBF"/>
                    </a:gs>
                    <a:gs pos="86000">
                      <a:srgbClr val="BFBFBF"/>
                    </a:gs>
                  </a:gsLst>
                  <a:lin ang="5400000" scaled="0"/>
                </a:gradFill>
              </a:rPr>
              <a:t>SSIS Package Management</a:t>
            </a:r>
          </a:p>
        </p:txBody>
      </p:sp>
      <p:sp>
        <p:nvSpPr>
          <p:cNvPr id="51" name="TextBox 50"/>
          <p:cNvSpPr txBox="1"/>
          <p:nvPr/>
        </p:nvSpPr>
        <p:spPr>
          <a:xfrm>
            <a:off x="2647720" y="2877406"/>
            <a:ext cx="2637710" cy="197362"/>
          </a:xfrm>
          <a:prstGeom prst="rect">
            <a:avLst/>
          </a:prstGeom>
          <a:noFill/>
        </p:spPr>
        <p:txBody>
          <a:bodyPr wrap="none" lIns="0" tIns="0" rIns="0" bIns="0">
            <a:spAutoFit/>
          </a:bodyPr>
          <a:lstStyle/>
          <a:p>
            <a:pPr defTabSz="685955">
              <a:lnSpc>
                <a:spcPct val="90000"/>
              </a:lnSpc>
              <a:defRPr/>
            </a:pPr>
            <a:r>
              <a:rPr lang="en-US" sz="1425" dirty="0">
                <a:gradFill>
                  <a:gsLst>
                    <a:gs pos="0">
                      <a:srgbClr val="BFBFBF"/>
                    </a:gs>
                    <a:gs pos="86000">
                      <a:srgbClr val="BFBFBF"/>
                    </a:gs>
                  </a:gsLst>
                  <a:lin ang="5400000" scaled="0"/>
                </a:gradFill>
              </a:rPr>
              <a:t>T-SQL Debugger Enhancements</a:t>
            </a:r>
          </a:p>
        </p:txBody>
      </p:sp>
      <p:sp>
        <p:nvSpPr>
          <p:cNvPr id="52" name="TextBox 51"/>
          <p:cNvSpPr txBox="1"/>
          <p:nvPr/>
        </p:nvSpPr>
        <p:spPr>
          <a:xfrm>
            <a:off x="6971640" y="5092553"/>
            <a:ext cx="1529265" cy="197362"/>
          </a:xfrm>
          <a:prstGeom prst="rect">
            <a:avLst/>
          </a:prstGeom>
          <a:noFill/>
        </p:spPr>
        <p:txBody>
          <a:bodyPr wrap="none" lIns="0" tIns="0" rIns="0" bIns="0">
            <a:spAutoFit/>
          </a:bodyPr>
          <a:lstStyle/>
          <a:p>
            <a:pPr defTabSz="685955">
              <a:lnSpc>
                <a:spcPct val="90000"/>
              </a:lnSpc>
              <a:defRPr/>
            </a:pPr>
            <a:r>
              <a:rPr lang="en-US" sz="1425" dirty="0">
                <a:gradFill>
                  <a:gsLst>
                    <a:gs pos="0">
                      <a:srgbClr val="BFBFBF"/>
                    </a:gs>
                    <a:gs pos="86000">
                      <a:srgbClr val="BFBFBF"/>
                    </a:gs>
                  </a:gsLst>
                  <a:lin ang="5400000" scaled="0"/>
                </a:gradFill>
              </a:rPr>
              <a:t>Spatial 2D Support</a:t>
            </a:r>
          </a:p>
        </p:txBody>
      </p:sp>
      <p:sp>
        <p:nvSpPr>
          <p:cNvPr id="53" name="TextBox 52"/>
          <p:cNvSpPr txBox="1"/>
          <p:nvPr/>
        </p:nvSpPr>
        <p:spPr>
          <a:xfrm>
            <a:off x="2719650" y="3213317"/>
            <a:ext cx="2574423" cy="197362"/>
          </a:xfrm>
          <a:prstGeom prst="rect">
            <a:avLst/>
          </a:prstGeom>
          <a:noFill/>
        </p:spPr>
        <p:txBody>
          <a:bodyPr wrap="none" lIns="0" tIns="0" rIns="0" bIns="0">
            <a:spAutoFit/>
          </a:bodyPr>
          <a:lstStyle/>
          <a:p>
            <a:pPr defTabSz="685955">
              <a:lnSpc>
                <a:spcPct val="90000"/>
              </a:lnSpc>
              <a:defRPr/>
            </a:pPr>
            <a:r>
              <a:rPr lang="en-US" sz="1425" dirty="0">
                <a:gradFill>
                  <a:gsLst>
                    <a:gs pos="0">
                      <a:srgbClr val="BFBFBF"/>
                    </a:gs>
                    <a:gs pos="86000">
                      <a:srgbClr val="BFBFBF"/>
                    </a:gs>
                  </a:gsLst>
                  <a:lin ang="5400000" scaled="0"/>
                </a:gradFill>
              </a:rPr>
              <a:t>Unstructured Data Performance</a:t>
            </a:r>
          </a:p>
        </p:txBody>
      </p:sp>
      <p:sp>
        <p:nvSpPr>
          <p:cNvPr id="54" name="Title 1"/>
          <p:cNvSpPr>
            <a:spLocks noGrp="1"/>
          </p:cNvSpPr>
          <p:nvPr>
            <p:ph type="title"/>
          </p:nvPr>
        </p:nvSpPr>
        <p:spPr>
          <a:xfrm>
            <a:off x="389436" y="228600"/>
            <a:ext cx="8363938" cy="609398"/>
          </a:xfrm>
        </p:spPr>
        <p:txBody>
          <a:bodyPr>
            <a:normAutofit fontScale="90000"/>
          </a:bodyPr>
          <a:lstStyle/>
          <a:p>
            <a:r>
              <a:rPr lang="en-US" sz="2800" dirty="0" smtClean="0">
                <a:solidFill>
                  <a:srgbClr val="FF0000"/>
                </a:solidFill>
              </a:rPr>
              <a:t>…journey so far: SQL Server 2008 R2 to 2016 (CTP)</a:t>
            </a:r>
            <a:endParaRPr lang="en-US" sz="2800" dirty="0">
              <a:solidFill>
                <a:srgbClr val="FF0000"/>
              </a:solidFill>
            </a:endParaRPr>
          </a:p>
        </p:txBody>
      </p:sp>
      <p:sp>
        <p:nvSpPr>
          <p:cNvPr id="55" name="TextBox 54"/>
          <p:cNvSpPr txBox="1"/>
          <p:nvPr/>
        </p:nvSpPr>
        <p:spPr>
          <a:xfrm>
            <a:off x="3243484" y="6003329"/>
            <a:ext cx="1651093" cy="280590"/>
          </a:xfrm>
          <a:prstGeom prst="rect">
            <a:avLst/>
          </a:prstGeom>
          <a:noFill/>
        </p:spPr>
        <p:txBody>
          <a:bodyPr wrap="none" lIns="0" tIns="0" rIns="0" bIns="0">
            <a:spAutoFit/>
          </a:bodyPr>
          <a:lstStyle/>
          <a:p>
            <a:pPr defTabSz="685955">
              <a:lnSpc>
                <a:spcPct val="90000"/>
              </a:lnSpc>
              <a:defRPr/>
            </a:pPr>
            <a:r>
              <a:rPr lang="en-US" sz="2026" dirty="0" smtClean="0">
                <a:solidFill>
                  <a:srgbClr val="FFFF00"/>
                </a:solidFill>
              </a:rPr>
              <a:t>Support for ‘R’</a:t>
            </a:r>
            <a:endParaRPr lang="en-US" sz="2026" dirty="0">
              <a:solidFill>
                <a:srgbClr val="FFFF00"/>
              </a:solidFill>
            </a:endParaRPr>
          </a:p>
        </p:txBody>
      </p:sp>
      <p:sp>
        <p:nvSpPr>
          <p:cNvPr id="56" name="TextBox 55"/>
          <p:cNvSpPr txBox="1"/>
          <p:nvPr/>
        </p:nvSpPr>
        <p:spPr>
          <a:xfrm>
            <a:off x="4966067" y="6155774"/>
            <a:ext cx="1399422" cy="280590"/>
          </a:xfrm>
          <a:prstGeom prst="rect">
            <a:avLst/>
          </a:prstGeom>
          <a:noFill/>
        </p:spPr>
        <p:txBody>
          <a:bodyPr wrap="none" lIns="0" tIns="0" rIns="0" bIns="0">
            <a:spAutoFit/>
          </a:bodyPr>
          <a:lstStyle/>
          <a:p>
            <a:pPr defTabSz="685955">
              <a:lnSpc>
                <a:spcPct val="90000"/>
              </a:lnSpc>
              <a:defRPr/>
            </a:pPr>
            <a:r>
              <a:rPr lang="en-US" sz="2026" dirty="0" smtClean="0">
                <a:solidFill>
                  <a:srgbClr val="FFFF00"/>
                </a:solidFill>
              </a:rPr>
              <a:t>Query Store</a:t>
            </a:r>
            <a:endParaRPr lang="en-US" sz="2026" dirty="0">
              <a:solidFill>
                <a:srgbClr val="FFFF00"/>
              </a:solidFill>
            </a:endParaRPr>
          </a:p>
        </p:txBody>
      </p:sp>
      <p:sp>
        <p:nvSpPr>
          <p:cNvPr id="57" name="TextBox 56"/>
          <p:cNvSpPr txBox="1"/>
          <p:nvPr/>
        </p:nvSpPr>
        <p:spPr>
          <a:xfrm>
            <a:off x="1482413" y="5279438"/>
            <a:ext cx="1067600" cy="280590"/>
          </a:xfrm>
          <a:prstGeom prst="rect">
            <a:avLst/>
          </a:prstGeom>
          <a:noFill/>
        </p:spPr>
        <p:txBody>
          <a:bodyPr wrap="none" lIns="0" tIns="0" rIns="0" bIns="0">
            <a:spAutoFit/>
          </a:bodyPr>
          <a:lstStyle/>
          <a:p>
            <a:pPr defTabSz="685955">
              <a:lnSpc>
                <a:spcPct val="90000"/>
              </a:lnSpc>
              <a:defRPr/>
            </a:pPr>
            <a:r>
              <a:rPr lang="en-US" sz="2026" dirty="0" err="1" smtClean="0">
                <a:gradFill>
                  <a:gsLst>
                    <a:gs pos="0">
                      <a:srgbClr val="E8E8E8"/>
                    </a:gs>
                    <a:gs pos="86000">
                      <a:srgbClr val="E8E8E8"/>
                    </a:gs>
                  </a:gsLst>
                  <a:lin ang="5400000" scaled="0"/>
                </a:gradFill>
              </a:rPr>
              <a:t>Polybase</a:t>
            </a:r>
            <a:endParaRPr lang="en-US" sz="2026" dirty="0">
              <a:gradFill>
                <a:gsLst>
                  <a:gs pos="0">
                    <a:srgbClr val="E8E8E8"/>
                  </a:gs>
                  <a:gs pos="86000">
                    <a:srgbClr val="E8E8E8"/>
                  </a:gs>
                </a:gsLst>
                <a:lin ang="5400000" scaled="0"/>
              </a:gradFill>
            </a:endParaRPr>
          </a:p>
        </p:txBody>
      </p:sp>
      <p:sp>
        <p:nvSpPr>
          <p:cNvPr id="58" name="TextBox 57"/>
          <p:cNvSpPr txBox="1"/>
          <p:nvPr/>
        </p:nvSpPr>
        <p:spPr>
          <a:xfrm>
            <a:off x="1359761" y="6141394"/>
            <a:ext cx="2265044" cy="280590"/>
          </a:xfrm>
          <a:prstGeom prst="rect">
            <a:avLst/>
          </a:prstGeom>
          <a:noFill/>
        </p:spPr>
        <p:txBody>
          <a:bodyPr wrap="none" lIns="0" tIns="0" rIns="0" bIns="0">
            <a:spAutoFit/>
          </a:bodyPr>
          <a:lstStyle/>
          <a:p>
            <a:pPr defTabSz="685955">
              <a:lnSpc>
                <a:spcPct val="90000"/>
              </a:lnSpc>
              <a:defRPr/>
            </a:pPr>
            <a:r>
              <a:rPr lang="en-US" sz="2026" b="1" dirty="0" smtClean="0">
                <a:solidFill>
                  <a:srgbClr val="FFFF00"/>
                </a:solidFill>
                <a:effectLst>
                  <a:outerShdw blurRad="38100" dist="38100" dir="2700000" algn="tl">
                    <a:srgbClr val="000000">
                      <a:alpha val="43137"/>
                    </a:srgbClr>
                  </a:outerShdw>
                </a:effectLst>
              </a:rPr>
              <a:t>Stretch Databases</a:t>
            </a:r>
            <a:endParaRPr lang="en-US" sz="2026" b="1" dirty="0">
              <a:solidFill>
                <a:srgbClr val="FFFF00"/>
              </a:solidFill>
              <a:effectLst>
                <a:outerShdw blurRad="38100" dist="38100" dir="2700000" algn="tl">
                  <a:srgbClr val="000000">
                    <a:alpha val="43137"/>
                  </a:srgbClr>
                </a:outerShdw>
              </a:effectLst>
            </a:endParaRPr>
          </a:p>
        </p:txBody>
      </p:sp>
      <p:sp>
        <p:nvSpPr>
          <p:cNvPr id="59" name="TextBox 58"/>
          <p:cNvSpPr txBox="1"/>
          <p:nvPr/>
        </p:nvSpPr>
        <p:spPr>
          <a:xfrm>
            <a:off x="6049705" y="5967752"/>
            <a:ext cx="1673535" cy="280590"/>
          </a:xfrm>
          <a:prstGeom prst="rect">
            <a:avLst/>
          </a:prstGeom>
          <a:noFill/>
        </p:spPr>
        <p:txBody>
          <a:bodyPr wrap="none" lIns="0" tIns="0" rIns="0" bIns="0">
            <a:spAutoFit/>
          </a:bodyPr>
          <a:lstStyle/>
          <a:p>
            <a:pPr defTabSz="685955">
              <a:lnSpc>
                <a:spcPct val="90000"/>
              </a:lnSpc>
              <a:defRPr/>
            </a:pPr>
            <a:r>
              <a:rPr lang="en-US" sz="2026" dirty="0" smtClean="0">
                <a:solidFill>
                  <a:srgbClr val="FFFF00"/>
                </a:solidFill>
              </a:rPr>
              <a:t>JSON Support</a:t>
            </a:r>
            <a:endParaRPr lang="en-US" sz="2026" dirty="0">
              <a:solidFill>
                <a:srgbClr val="FFFF00"/>
              </a:solidFill>
            </a:endParaRPr>
          </a:p>
        </p:txBody>
      </p:sp>
      <p:sp>
        <p:nvSpPr>
          <p:cNvPr id="60" name="TextBox 59"/>
          <p:cNvSpPr txBox="1"/>
          <p:nvPr/>
        </p:nvSpPr>
        <p:spPr>
          <a:xfrm>
            <a:off x="4129299" y="6433661"/>
            <a:ext cx="2380460" cy="280590"/>
          </a:xfrm>
          <a:prstGeom prst="rect">
            <a:avLst/>
          </a:prstGeom>
          <a:noFill/>
        </p:spPr>
        <p:txBody>
          <a:bodyPr wrap="none" lIns="0" tIns="0" rIns="0" bIns="0">
            <a:spAutoFit/>
          </a:bodyPr>
          <a:lstStyle/>
          <a:p>
            <a:pPr defTabSz="685955">
              <a:lnSpc>
                <a:spcPct val="90000"/>
              </a:lnSpc>
              <a:defRPr/>
            </a:pPr>
            <a:r>
              <a:rPr lang="en-US" sz="2026" b="1" dirty="0" smtClean="0">
                <a:gradFill>
                  <a:gsLst>
                    <a:gs pos="0">
                      <a:srgbClr val="E8E8E8"/>
                    </a:gs>
                    <a:gs pos="86000">
                      <a:srgbClr val="E8E8E8"/>
                    </a:gs>
                  </a:gsLst>
                  <a:lin ang="5400000" scaled="0"/>
                </a:gradFill>
                <a:effectLst>
                  <a:outerShdw blurRad="38100" dist="38100" dir="2700000" algn="tl">
                    <a:srgbClr val="000000">
                      <a:alpha val="43137"/>
                    </a:srgbClr>
                  </a:outerShdw>
                </a:effectLst>
              </a:rPr>
              <a:t>Row </a:t>
            </a:r>
            <a:r>
              <a:rPr lang="en-US" sz="2026" b="1" dirty="0" smtClean="0">
                <a:solidFill>
                  <a:srgbClr val="FFFF00"/>
                </a:solidFill>
                <a:effectLst>
                  <a:outerShdw blurRad="38100" dist="38100" dir="2700000" algn="tl">
                    <a:srgbClr val="000000">
                      <a:alpha val="43137"/>
                    </a:srgbClr>
                  </a:outerShdw>
                </a:effectLst>
              </a:rPr>
              <a:t>Level</a:t>
            </a:r>
            <a:r>
              <a:rPr lang="en-US" sz="2026" b="1" dirty="0" smtClean="0">
                <a:gradFill>
                  <a:gsLst>
                    <a:gs pos="0">
                      <a:srgbClr val="E8E8E8"/>
                    </a:gs>
                    <a:gs pos="86000">
                      <a:srgbClr val="E8E8E8"/>
                    </a:gs>
                  </a:gsLst>
                  <a:lin ang="5400000" scaled="0"/>
                </a:gradFill>
                <a:effectLst>
                  <a:outerShdw blurRad="38100" dist="38100" dir="2700000" algn="tl">
                    <a:srgbClr val="000000">
                      <a:alpha val="43137"/>
                    </a:srgbClr>
                  </a:outerShdw>
                </a:effectLst>
              </a:rPr>
              <a:t> Security</a:t>
            </a:r>
            <a:endParaRPr lang="en-US" sz="2026" b="1" dirty="0">
              <a:gradFill>
                <a:gsLst>
                  <a:gs pos="0">
                    <a:srgbClr val="E8E8E8"/>
                  </a:gs>
                  <a:gs pos="86000">
                    <a:srgbClr val="E8E8E8"/>
                  </a:gs>
                </a:gsLst>
                <a:lin ang="5400000" scaled="0"/>
              </a:gradFill>
              <a:effectLst>
                <a:outerShdw blurRad="38100" dist="38100" dir="2700000" algn="tl">
                  <a:srgbClr val="000000">
                    <a:alpha val="43137"/>
                  </a:srgbClr>
                </a:outerShdw>
              </a:effectLst>
            </a:endParaRPr>
          </a:p>
        </p:txBody>
      </p:sp>
      <p:sp>
        <p:nvSpPr>
          <p:cNvPr id="61" name="TextBox 60"/>
          <p:cNvSpPr txBox="1"/>
          <p:nvPr/>
        </p:nvSpPr>
        <p:spPr>
          <a:xfrm>
            <a:off x="6451065" y="6343795"/>
            <a:ext cx="2208938" cy="276999"/>
          </a:xfrm>
          <a:prstGeom prst="rect">
            <a:avLst/>
          </a:prstGeom>
          <a:noFill/>
        </p:spPr>
        <p:txBody>
          <a:bodyPr wrap="none" lIns="0" tIns="0" rIns="0" bIns="0">
            <a:spAutoFit/>
          </a:bodyPr>
          <a:lstStyle/>
          <a:p>
            <a:pPr defTabSz="685955">
              <a:lnSpc>
                <a:spcPct val="90000"/>
              </a:lnSpc>
              <a:defRPr/>
            </a:pPr>
            <a:r>
              <a:rPr lang="en-US" sz="2000" b="1" dirty="0" smtClean="0">
                <a:solidFill>
                  <a:srgbClr val="FFFF00"/>
                </a:solidFill>
              </a:rPr>
              <a:t>Always Encrypted</a:t>
            </a:r>
            <a:endParaRPr lang="en-US" sz="2000" b="1" dirty="0">
              <a:solidFill>
                <a:srgbClr val="FFFF00"/>
              </a:solidFill>
            </a:endParaRPr>
          </a:p>
        </p:txBody>
      </p:sp>
    </p:spTree>
    <p:extLst>
      <p:ext uri="{BB962C8B-B14F-4D97-AF65-F5344CB8AC3E}">
        <p14:creationId xmlns:p14="http://schemas.microsoft.com/office/powerpoint/2010/main" val="158103372"/>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500"/>
                                        <p:tgtEl>
                                          <p:spTgt spid="4"/>
                                        </p:tgtEl>
                                      </p:cBhvr>
                                    </p:animEffect>
                                    <p:anim calcmode="lin" valueType="num">
                                      <p:cBhvr>
                                        <p:cTn id="8" dur="1500" fill="hold"/>
                                        <p:tgtEl>
                                          <p:spTgt spid="4"/>
                                        </p:tgtEl>
                                        <p:attrNameLst>
                                          <p:attrName>ppt_x</p:attrName>
                                        </p:attrNameLst>
                                      </p:cBhvr>
                                      <p:tavLst>
                                        <p:tav tm="0">
                                          <p:val>
                                            <p:strVal val="#ppt_x"/>
                                          </p:val>
                                        </p:tav>
                                        <p:tav tm="100000">
                                          <p:val>
                                            <p:strVal val="#ppt_x"/>
                                          </p:val>
                                        </p:tav>
                                      </p:tavLst>
                                    </p:anim>
                                    <p:anim calcmode="lin" valueType="num">
                                      <p:cBhvr>
                                        <p:cTn id="9" dur="15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10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anim calcmode="lin" valueType="num">
                                      <p:cBhvr>
                                        <p:cTn id="18" dur="500" fill="hold"/>
                                        <p:tgtEl>
                                          <p:spTgt spid="31"/>
                                        </p:tgtEl>
                                        <p:attrNameLst>
                                          <p:attrName>ppt_x</p:attrName>
                                        </p:attrNameLst>
                                      </p:cBhvr>
                                      <p:tavLst>
                                        <p:tav tm="0">
                                          <p:val>
                                            <p:strVal val="#ppt_x"/>
                                          </p:val>
                                        </p:tav>
                                        <p:tav tm="100000">
                                          <p:val>
                                            <p:strVal val="#ppt_x"/>
                                          </p:val>
                                        </p:tav>
                                      </p:tavLst>
                                    </p:anim>
                                    <p:anim calcmode="lin" valueType="num">
                                      <p:cBhvr>
                                        <p:cTn id="19" dur="500" fill="hold"/>
                                        <p:tgtEl>
                                          <p:spTgt spid="31"/>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30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1000"/>
                                        <p:tgtEl>
                                          <p:spTgt spid="32"/>
                                        </p:tgtEl>
                                      </p:cBhvr>
                                    </p:animEffect>
                                    <p:anim calcmode="lin" valueType="num">
                                      <p:cBhvr>
                                        <p:cTn id="23" dur="1000" fill="hold"/>
                                        <p:tgtEl>
                                          <p:spTgt spid="32"/>
                                        </p:tgtEl>
                                        <p:attrNameLst>
                                          <p:attrName>ppt_x</p:attrName>
                                        </p:attrNameLst>
                                      </p:cBhvr>
                                      <p:tavLst>
                                        <p:tav tm="0">
                                          <p:val>
                                            <p:strVal val="#ppt_x"/>
                                          </p:val>
                                        </p:tav>
                                        <p:tav tm="100000">
                                          <p:val>
                                            <p:strVal val="#ppt_x"/>
                                          </p:val>
                                        </p:tav>
                                      </p:tavLst>
                                    </p:anim>
                                    <p:anim calcmode="lin" valueType="num">
                                      <p:cBhvr>
                                        <p:cTn id="24" dur="1000" fill="hold"/>
                                        <p:tgtEl>
                                          <p:spTgt spid="3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4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5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anim calcmode="lin" valueType="num">
                                      <p:cBhvr>
                                        <p:cTn id="33" dur="500" fill="hold"/>
                                        <p:tgtEl>
                                          <p:spTgt spid="6"/>
                                        </p:tgtEl>
                                        <p:attrNameLst>
                                          <p:attrName>ppt_x</p:attrName>
                                        </p:attrNameLst>
                                      </p:cBhvr>
                                      <p:tavLst>
                                        <p:tav tm="0">
                                          <p:val>
                                            <p:strVal val="#ppt_x"/>
                                          </p:val>
                                        </p:tav>
                                        <p:tav tm="100000">
                                          <p:val>
                                            <p:strVal val="#ppt_x"/>
                                          </p:val>
                                        </p:tav>
                                      </p:tavLst>
                                    </p:anim>
                                    <p:anim calcmode="lin" valueType="num">
                                      <p:cBhvr>
                                        <p:cTn id="34" dur="500" fill="hold"/>
                                        <p:tgtEl>
                                          <p:spTgt spid="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6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7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1000"/>
                                        <p:tgtEl>
                                          <p:spTgt spid="45"/>
                                        </p:tgtEl>
                                      </p:cBhvr>
                                    </p:animEffect>
                                    <p:anim calcmode="lin" valueType="num">
                                      <p:cBhvr>
                                        <p:cTn id="43" dur="1000" fill="hold"/>
                                        <p:tgtEl>
                                          <p:spTgt spid="45"/>
                                        </p:tgtEl>
                                        <p:attrNameLst>
                                          <p:attrName>ppt_x</p:attrName>
                                        </p:attrNameLst>
                                      </p:cBhvr>
                                      <p:tavLst>
                                        <p:tav tm="0">
                                          <p:val>
                                            <p:strVal val="#ppt_x"/>
                                          </p:val>
                                        </p:tav>
                                        <p:tav tm="100000">
                                          <p:val>
                                            <p:strVal val="#ppt_x"/>
                                          </p:val>
                                        </p:tav>
                                      </p:tavLst>
                                    </p:anim>
                                    <p:anim calcmode="lin" valueType="num">
                                      <p:cBhvr>
                                        <p:cTn id="44" dur="1000" fill="hold"/>
                                        <p:tgtEl>
                                          <p:spTgt spid="4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8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1500"/>
                                        <p:tgtEl>
                                          <p:spTgt spid="46"/>
                                        </p:tgtEl>
                                      </p:cBhvr>
                                    </p:animEffect>
                                    <p:anim calcmode="lin" valueType="num">
                                      <p:cBhvr>
                                        <p:cTn id="48" dur="1500" fill="hold"/>
                                        <p:tgtEl>
                                          <p:spTgt spid="46"/>
                                        </p:tgtEl>
                                        <p:attrNameLst>
                                          <p:attrName>ppt_x</p:attrName>
                                        </p:attrNameLst>
                                      </p:cBhvr>
                                      <p:tavLst>
                                        <p:tav tm="0">
                                          <p:val>
                                            <p:strVal val="#ppt_x"/>
                                          </p:val>
                                        </p:tav>
                                        <p:tav tm="100000">
                                          <p:val>
                                            <p:strVal val="#ppt_x"/>
                                          </p:val>
                                        </p:tav>
                                      </p:tavLst>
                                    </p:anim>
                                    <p:anim calcmode="lin" valueType="num">
                                      <p:cBhvr>
                                        <p:cTn id="49" dur="1500" fill="hold"/>
                                        <p:tgtEl>
                                          <p:spTgt spid="46"/>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90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1000"/>
                                        <p:tgtEl>
                                          <p:spTgt spid="47"/>
                                        </p:tgtEl>
                                      </p:cBhvr>
                                    </p:animEffect>
                                    <p:anim calcmode="lin" valueType="num">
                                      <p:cBhvr>
                                        <p:cTn id="53" dur="1000" fill="hold"/>
                                        <p:tgtEl>
                                          <p:spTgt spid="47"/>
                                        </p:tgtEl>
                                        <p:attrNameLst>
                                          <p:attrName>ppt_x</p:attrName>
                                        </p:attrNameLst>
                                      </p:cBhvr>
                                      <p:tavLst>
                                        <p:tav tm="0">
                                          <p:val>
                                            <p:strVal val="#ppt_x"/>
                                          </p:val>
                                        </p:tav>
                                        <p:tav tm="100000">
                                          <p:val>
                                            <p:strVal val="#ppt_x"/>
                                          </p:val>
                                        </p:tav>
                                      </p:tavLst>
                                    </p:anim>
                                    <p:anim calcmode="lin" valueType="num">
                                      <p:cBhvr>
                                        <p:cTn id="54" dur="1000" fill="hold"/>
                                        <p:tgtEl>
                                          <p:spTgt spid="47"/>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100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1000"/>
                                        <p:tgtEl>
                                          <p:spTgt spid="48"/>
                                        </p:tgtEl>
                                      </p:cBhvr>
                                    </p:animEffect>
                                    <p:anim calcmode="lin" valueType="num">
                                      <p:cBhvr>
                                        <p:cTn id="58" dur="1000" fill="hold"/>
                                        <p:tgtEl>
                                          <p:spTgt spid="48"/>
                                        </p:tgtEl>
                                        <p:attrNameLst>
                                          <p:attrName>ppt_x</p:attrName>
                                        </p:attrNameLst>
                                      </p:cBhvr>
                                      <p:tavLst>
                                        <p:tav tm="0">
                                          <p:val>
                                            <p:strVal val="#ppt_x"/>
                                          </p:val>
                                        </p:tav>
                                        <p:tav tm="100000">
                                          <p:val>
                                            <p:strVal val="#ppt_x"/>
                                          </p:val>
                                        </p:tav>
                                      </p:tavLst>
                                    </p:anim>
                                    <p:anim calcmode="lin" valueType="num">
                                      <p:cBhvr>
                                        <p:cTn id="59" dur="1000" fill="hold"/>
                                        <p:tgtEl>
                                          <p:spTgt spid="48"/>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110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1000"/>
                                        <p:tgtEl>
                                          <p:spTgt spid="49"/>
                                        </p:tgtEl>
                                      </p:cBhvr>
                                    </p:animEffect>
                                    <p:anim calcmode="lin" valueType="num">
                                      <p:cBhvr>
                                        <p:cTn id="63" dur="1000" fill="hold"/>
                                        <p:tgtEl>
                                          <p:spTgt spid="49"/>
                                        </p:tgtEl>
                                        <p:attrNameLst>
                                          <p:attrName>ppt_x</p:attrName>
                                        </p:attrNameLst>
                                      </p:cBhvr>
                                      <p:tavLst>
                                        <p:tav tm="0">
                                          <p:val>
                                            <p:strVal val="#ppt_x"/>
                                          </p:val>
                                        </p:tav>
                                        <p:tav tm="100000">
                                          <p:val>
                                            <p:strVal val="#ppt_x"/>
                                          </p:val>
                                        </p:tav>
                                      </p:tavLst>
                                    </p:anim>
                                    <p:anim calcmode="lin" valueType="num">
                                      <p:cBhvr>
                                        <p:cTn id="64" dur="1000" fill="hold"/>
                                        <p:tgtEl>
                                          <p:spTgt spid="49"/>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120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anim calcmode="lin" valueType="num">
                                      <p:cBhvr>
                                        <p:cTn id="68" dur="500" fill="hold"/>
                                        <p:tgtEl>
                                          <p:spTgt spid="50"/>
                                        </p:tgtEl>
                                        <p:attrNameLst>
                                          <p:attrName>ppt_x</p:attrName>
                                        </p:attrNameLst>
                                      </p:cBhvr>
                                      <p:tavLst>
                                        <p:tav tm="0">
                                          <p:val>
                                            <p:strVal val="#ppt_x"/>
                                          </p:val>
                                        </p:tav>
                                        <p:tav tm="100000">
                                          <p:val>
                                            <p:strVal val="#ppt_x"/>
                                          </p:val>
                                        </p:tav>
                                      </p:tavLst>
                                    </p:anim>
                                    <p:anim calcmode="lin" valueType="num">
                                      <p:cBhvr>
                                        <p:cTn id="69" dur="500" fill="hold"/>
                                        <p:tgtEl>
                                          <p:spTgt spid="50"/>
                                        </p:tgtEl>
                                        <p:attrNameLst>
                                          <p:attrName>ppt_y</p:attrName>
                                        </p:attrNameLst>
                                      </p:cBhvr>
                                      <p:tavLst>
                                        <p:tav tm="0">
                                          <p:val>
                                            <p:strVal val="#ppt_y+.1"/>
                                          </p:val>
                                        </p:tav>
                                        <p:tav tm="100000">
                                          <p:val>
                                            <p:strVal val="#ppt_y"/>
                                          </p:val>
                                        </p:tav>
                                      </p:tavLst>
                                    </p:anim>
                                  </p:childTnLst>
                                </p:cTn>
                              </p:par>
                              <p:par>
                                <p:cTn id="70" presetID="47" presetClass="entr" presetSubtype="0" fill="hold" nodeType="withEffect">
                                  <p:stCondLst>
                                    <p:cond delay="130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1000"/>
                                        <p:tgtEl>
                                          <p:spTgt spid="51"/>
                                        </p:tgtEl>
                                      </p:cBhvr>
                                    </p:animEffect>
                                    <p:anim calcmode="lin" valueType="num">
                                      <p:cBhvr>
                                        <p:cTn id="73" dur="1000" fill="hold"/>
                                        <p:tgtEl>
                                          <p:spTgt spid="51"/>
                                        </p:tgtEl>
                                        <p:attrNameLst>
                                          <p:attrName>ppt_x</p:attrName>
                                        </p:attrNameLst>
                                      </p:cBhvr>
                                      <p:tavLst>
                                        <p:tav tm="0">
                                          <p:val>
                                            <p:strVal val="#ppt_x"/>
                                          </p:val>
                                        </p:tav>
                                        <p:tav tm="100000">
                                          <p:val>
                                            <p:strVal val="#ppt_x"/>
                                          </p:val>
                                        </p:tav>
                                      </p:tavLst>
                                    </p:anim>
                                    <p:anim calcmode="lin" valueType="num">
                                      <p:cBhvr>
                                        <p:cTn id="74" dur="1000" fill="hold"/>
                                        <p:tgtEl>
                                          <p:spTgt spid="51"/>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140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1000"/>
                                        <p:tgtEl>
                                          <p:spTgt spid="19"/>
                                        </p:tgtEl>
                                      </p:cBhvr>
                                    </p:animEffect>
                                    <p:anim calcmode="lin" valueType="num">
                                      <p:cBhvr>
                                        <p:cTn id="78" dur="1000" fill="hold"/>
                                        <p:tgtEl>
                                          <p:spTgt spid="19"/>
                                        </p:tgtEl>
                                        <p:attrNameLst>
                                          <p:attrName>ppt_x</p:attrName>
                                        </p:attrNameLst>
                                      </p:cBhvr>
                                      <p:tavLst>
                                        <p:tav tm="0">
                                          <p:val>
                                            <p:strVal val="#ppt_x"/>
                                          </p:val>
                                        </p:tav>
                                        <p:tav tm="100000">
                                          <p:val>
                                            <p:strVal val="#ppt_x"/>
                                          </p:val>
                                        </p:tav>
                                      </p:tavLst>
                                    </p:anim>
                                    <p:anim calcmode="lin" valueType="num">
                                      <p:cBhvr>
                                        <p:cTn id="79" dur="1000" fill="hold"/>
                                        <p:tgtEl>
                                          <p:spTgt spid="19"/>
                                        </p:tgtEl>
                                        <p:attrNameLst>
                                          <p:attrName>ppt_y</p:attrName>
                                        </p:attrNameLst>
                                      </p:cBhvr>
                                      <p:tavLst>
                                        <p:tav tm="0">
                                          <p:val>
                                            <p:strVal val="#ppt_y+.1"/>
                                          </p:val>
                                        </p:tav>
                                        <p:tav tm="100000">
                                          <p:val>
                                            <p:strVal val="#ppt_y"/>
                                          </p:val>
                                        </p:tav>
                                      </p:tavLst>
                                    </p:anim>
                                  </p:childTnLst>
                                </p:cTn>
                              </p:par>
                              <p:par>
                                <p:cTn id="80" presetID="47" presetClass="entr" presetSubtype="0" fill="hold" nodeType="withEffect">
                                  <p:stCondLst>
                                    <p:cond delay="150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1000"/>
                                        <p:tgtEl>
                                          <p:spTgt spid="8"/>
                                        </p:tgtEl>
                                      </p:cBhvr>
                                    </p:animEffect>
                                    <p:anim calcmode="lin" valueType="num">
                                      <p:cBhvr>
                                        <p:cTn id="83" dur="1000" fill="hold"/>
                                        <p:tgtEl>
                                          <p:spTgt spid="8"/>
                                        </p:tgtEl>
                                        <p:attrNameLst>
                                          <p:attrName>ppt_x</p:attrName>
                                        </p:attrNameLst>
                                      </p:cBhvr>
                                      <p:tavLst>
                                        <p:tav tm="0">
                                          <p:val>
                                            <p:strVal val="#ppt_x"/>
                                          </p:val>
                                        </p:tav>
                                        <p:tav tm="100000">
                                          <p:val>
                                            <p:strVal val="#ppt_x"/>
                                          </p:val>
                                        </p:tav>
                                      </p:tavLst>
                                    </p:anim>
                                    <p:anim calcmode="lin" valueType="num">
                                      <p:cBhvr>
                                        <p:cTn id="84" dur="1000" fill="hold"/>
                                        <p:tgtEl>
                                          <p:spTgt spid="8"/>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1600"/>
                                  </p:stCondLst>
                                  <p:childTnLst>
                                    <p:set>
                                      <p:cBhvr>
                                        <p:cTn id="86" dur="1" fill="hold">
                                          <p:stCondLst>
                                            <p:cond delay="0"/>
                                          </p:stCondLst>
                                        </p:cTn>
                                        <p:tgtEl>
                                          <p:spTgt spid="9"/>
                                        </p:tgtEl>
                                        <p:attrNameLst>
                                          <p:attrName>style.visibility</p:attrName>
                                        </p:attrNameLst>
                                      </p:cBhvr>
                                      <p:to>
                                        <p:strVal val="visible"/>
                                      </p:to>
                                    </p:set>
                                    <p:animEffect transition="in" filter="fade">
                                      <p:cBhvr>
                                        <p:cTn id="87" dur="1000"/>
                                        <p:tgtEl>
                                          <p:spTgt spid="9"/>
                                        </p:tgtEl>
                                      </p:cBhvr>
                                    </p:animEffect>
                                    <p:anim calcmode="lin" valueType="num">
                                      <p:cBhvr>
                                        <p:cTn id="88" dur="1000" fill="hold"/>
                                        <p:tgtEl>
                                          <p:spTgt spid="9"/>
                                        </p:tgtEl>
                                        <p:attrNameLst>
                                          <p:attrName>ppt_x</p:attrName>
                                        </p:attrNameLst>
                                      </p:cBhvr>
                                      <p:tavLst>
                                        <p:tav tm="0">
                                          <p:val>
                                            <p:strVal val="#ppt_x"/>
                                          </p:val>
                                        </p:tav>
                                        <p:tav tm="100000">
                                          <p:val>
                                            <p:strVal val="#ppt_x"/>
                                          </p:val>
                                        </p:tav>
                                      </p:tavLst>
                                    </p:anim>
                                    <p:anim calcmode="lin" valueType="num">
                                      <p:cBhvr>
                                        <p:cTn id="89" dur="1000" fill="hold"/>
                                        <p:tgtEl>
                                          <p:spTgt spid="9"/>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170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500"/>
                                        <p:tgtEl>
                                          <p:spTgt spid="21"/>
                                        </p:tgtEl>
                                      </p:cBhvr>
                                    </p:animEffect>
                                    <p:anim calcmode="lin" valueType="num">
                                      <p:cBhvr>
                                        <p:cTn id="93" dur="500" fill="hold"/>
                                        <p:tgtEl>
                                          <p:spTgt spid="21"/>
                                        </p:tgtEl>
                                        <p:attrNameLst>
                                          <p:attrName>ppt_x</p:attrName>
                                        </p:attrNameLst>
                                      </p:cBhvr>
                                      <p:tavLst>
                                        <p:tav tm="0">
                                          <p:val>
                                            <p:strVal val="#ppt_x"/>
                                          </p:val>
                                        </p:tav>
                                        <p:tav tm="100000">
                                          <p:val>
                                            <p:strVal val="#ppt_x"/>
                                          </p:val>
                                        </p:tav>
                                      </p:tavLst>
                                    </p:anim>
                                    <p:anim calcmode="lin" valueType="num">
                                      <p:cBhvr>
                                        <p:cTn id="94" dur="500" fill="hold"/>
                                        <p:tgtEl>
                                          <p:spTgt spid="21"/>
                                        </p:tgtEl>
                                        <p:attrNameLst>
                                          <p:attrName>ppt_y</p:attrName>
                                        </p:attrNameLst>
                                      </p:cBhvr>
                                      <p:tavLst>
                                        <p:tav tm="0">
                                          <p:val>
                                            <p:strVal val="#ppt_y+.1"/>
                                          </p:val>
                                        </p:tav>
                                        <p:tav tm="100000">
                                          <p:val>
                                            <p:strVal val="#ppt_y"/>
                                          </p:val>
                                        </p:tav>
                                      </p:tavLst>
                                    </p:anim>
                                  </p:childTnLst>
                                </p:cTn>
                              </p:par>
                              <p:par>
                                <p:cTn id="95" presetID="47" presetClass="entr" presetSubtype="0" fill="hold" nodeType="withEffect">
                                  <p:stCondLst>
                                    <p:cond delay="1800"/>
                                  </p:stCondLst>
                                  <p:childTnLst>
                                    <p:set>
                                      <p:cBhvr>
                                        <p:cTn id="96" dur="1" fill="hold">
                                          <p:stCondLst>
                                            <p:cond delay="0"/>
                                          </p:stCondLst>
                                        </p:cTn>
                                        <p:tgtEl>
                                          <p:spTgt spid="22"/>
                                        </p:tgtEl>
                                        <p:attrNameLst>
                                          <p:attrName>style.visibility</p:attrName>
                                        </p:attrNameLst>
                                      </p:cBhvr>
                                      <p:to>
                                        <p:strVal val="visible"/>
                                      </p:to>
                                    </p:set>
                                    <p:animEffect transition="in" filter="fade">
                                      <p:cBhvr>
                                        <p:cTn id="97" dur="1000"/>
                                        <p:tgtEl>
                                          <p:spTgt spid="22"/>
                                        </p:tgtEl>
                                      </p:cBhvr>
                                    </p:animEffect>
                                    <p:anim calcmode="lin" valueType="num">
                                      <p:cBhvr>
                                        <p:cTn id="98" dur="1000" fill="hold"/>
                                        <p:tgtEl>
                                          <p:spTgt spid="22"/>
                                        </p:tgtEl>
                                        <p:attrNameLst>
                                          <p:attrName>ppt_x</p:attrName>
                                        </p:attrNameLst>
                                      </p:cBhvr>
                                      <p:tavLst>
                                        <p:tav tm="0">
                                          <p:val>
                                            <p:strVal val="#ppt_x"/>
                                          </p:val>
                                        </p:tav>
                                        <p:tav tm="100000">
                                          <p:val>
                                            <p:strVal val="#ppt_x"/>
                                          </p:val>
                                        </p:tav>
                                      </p:tavLst>
                                    </p:anim>
                                    <p:anim calcmode="lin" valueType="num">
                                      <p:cBhvr>
                                        <p:cTn id="99" dur="1000" fill="hold"/>
                                        <p:tgtEl>
                                          <p:spTgt spid="22"/>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190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1000"/>
                                        <p:tgtEl>
                                          <p:spTgt spid="23"/>
                                        </p:tgtEl>
                                      </p:cBhvr>
                                    </p:animEffect>
                                    <p:anim calcmode="lin" valueType="num">
                                      <p:cBhvr>
                                        <p:cTn id="103" dur="1000" fill="hold"/>
                                        <p:tgtEl>
                                          <p:spTgt spid="23"/>
                                        </p:tgtEl>
                                        <p:attrNameLst>
                                          <p:attrName>ppt_x</p:attrName>
                                        </p:attrNameLst>
                                      </p:cBhvr>
                                      <p:tavLst>
                                        <p:tav tm="0">
                                          <p:val>
                                            <p:strVal val="#ppt_x"/>
                                          </p:val>
                                        </p:tav>
                                        <p:tav tm="100000">
                                          <p:val>
                                            <p:strVal val="#ppt_x"/>
                                          </p:val>
                                        </p:tav>
                                      </p:tavLst>
                                    </p:anim>
                                    <p:anim calcmode="lin" valueType="num">
                                      <p:cBhvr>
                                        <p:cTn id="104" dur="1000" fill="hold"/>
                                        <p:tgtEl>
                                          <p:spTgt spid="23"/>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200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500"/>
                                        <p:tgtEl>
                                          <p:spTgt spid="24"/>
                                        </p:tgtEl>
                                      </p:cBhvr>
                                    </p:animEffect>
                                    <p:anim calcmode="lin" valueType="num">
                                      <p:cBhvr>
                                        <p:cTn id="108" dur="500" fill="hold"/>
                                        <p:tgtEl>
                                          <p:spTgt spid="24"/>
                                        </p:tgtEl>
                                        <p:attrNameLst>
                                          <p:attrName>ppt_x</p:attrName>
                                        </p:attrNameLst>
                                      </p:cBhvr>
                                      <p:tavLst>
                                        <p:tav tm="0">
                                          <p:val>
                                            <p:strVal val="#ppt_x"/>
                                          </p:val>
                                        </p:tav>
                                        <p:tav tm="100000">
                                          <p:val>
                                            <p:strVal val="#ppt_x"/>
                                          </p:val>
                                        </p:tav>
                                      </p:tavLst>
                                    </p:anim>
                                    <p:anim calcmode="lin" valueType="num">
                                      <p:cBhvr>
                                        <p:cTn id="109" dur="500" fill="hold"/>
                                        <p:tgtEl>
                                          <p:spTgt spid="24"/>
                                        </p:tgtEl>
                                        <p:attrNameLst>
                                          <p:attrName>ppt_y</p:attrName>
                                        </p:attrNameLst>
                                      </p:cBhvr>
                                      <p:tavLst>
                                        <p:tav tm="0">
                                          <p:val>
                                            <p:strVal val="#ppt_y+.1"/>
                                          </p:val>
                                        </p:tav>
                                        <p:tav tm="100000">
                                          <p:val>
                                            <p:strVal val="#ppt_y"/>
                                          </p:val>
                                        </p:tav>
                                      </p:tavLst>
                                    </p:anim>
                                  </p:childTnLst>
                                </p:cTn>
                              </p:par>
                              <p:par>
                                <p:cTn id="110" presetID="47" presetClass="entr" presetSubtype="0" fill="hold" nodeType="withEffect">
                                  <p:stCondLst>
                                    <p:cond delay="210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1000"/>
                                        <p:tgtEl>
                                          <p:spTgt spid="25"/>
                                        </p:tgtEl>
                                      </p:cBhvr>
                                    </p:animEffect>
                                    <p:anim calcmode="lin" valueType="num">
                                      <p:cBhvr>
                                        <p:cTn id="113" dur="1000" fill="hold"/>
                                        <p:tgtEl>
                                          <p:spTgt spid="25"/>
                                        </p:tgtEl>
                                        <p:attrNameLst>
                                          <p:attrName>ppt_x</p:attrName>
                                        </p:attrNameLst>
                                      </p:cBhvr>
                                      <p:tavLst>
                                        <p:tav tm="0">
                                          <p:val>
                                            <p:strVal val="#ppt_x"/>
                                          </p:val>
                                        </p:tav>
                                        <p:tav tm="100000">
                                          <p:val>
                                            <p:strVal val="#ppt_x"/>
                                          </p:val>
                                        </p:tav>
                                      </p:tavLst>
                                    </p:anim>
                                    <p:anim calcmode="lin" valueType="num">
                                      <p:cBhvr>
                                        <p:cTn id="114" dur="1000" fill="hold"/>
                                        <p:tgtEl>
                                          <p:spTgt spid="25"/>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2200"/>
                                  </p:stCondLst>
                                  <p:childTnLst>
                                    <p:set>
                                      <p:cBhvr>
                                        <p:cTn id="116" dur="1" fill="hold">
                                          <p:stCondLst>
                                            <p:cond delay="0"/>
                                          </p:stCondLst>
                                        </p:cTn>
                                        <p:tgtEl>
                                          <p:spTgt spid="10"/>
                                        </p:tgtEl>
                                        <p:attrNameLst>
                                          <p:attrName>style.visibility</p:attrName>
                                        </p:attrNameLst>
                                      </p:cBhvr>
                                      <p:to>
                                        <p:strVal val="visible"/>
                                      </p:to>
                                    </p:set>
                                    <p:animEffect transition="in" filter="fade">
                                      <p:cBhvr>
                                        <p:cTn id="117" dur="1500"/>
                                        <p:tgtEl>
                                          <p:spTgt spid="10"/>
                                        </p:tgtEl>
                                      </p:cBhvr>
                                    </p:animEffect>
                                    <p:anim calcmode="lin" valueType="num">
                                      <p:cBhvr>
                                        <p:cTn id="118" dur="1500" fill="hold"/>
                                        <p:tgtEl>
                                          <p:spTgt spid="10"/>
                                        </p:tgtEl>
                                        <p:attrNameLst>
                                          <p:attrName>ppt_x</p:attrName>
                                        </p:attrNameLst>
                                      </p:cBhvr>
                                      <p:tavLst>
                                        <p:tav tm="0">
                                          <p:val>
                                            <p:strVal val="#ppt_x"/>
                                          </p:val>
                                        </p:tav>
                                        <p:tav tm="100000">
                                          <p:val>
                                            <p:strVal val="#ppt_x"/>
                                          </p:val>
                                        </p:tav>
                                      </p:tavLst>
                                    </p:anim>
                                    <p:anim calcmode="lin" valueType="num">
                                      <p:cBhvr>
                                        <p:cTn id="119" dur="1500" fill="hold"/>
                                        <p:tgtEl>
                                          <p:spTgt spid="10"/>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2300"/>
                                  </p:stCondLst>
                                  <p:childTnLst>
                                    <p:set>
                                      <p:cBhvr>
                                        <p:cTn id="121" dur="1" fill="hold">
                                          <p:stCondLst>
                                            <p:cond delay="0"/>
                                          </p:stCondLst>
                                        </p:cTn>
                                        <p:tgtEl>
                                          <p:spTgt spid="11"/>
                                        </p:tgtEl>
                                        <p:attrNameLst>
                                          <p:attrName>style.visibility</p:attrName>
                                        </p:attrNameLst>
                                      </p:cBhvr>
                                      <p:to>
                                        <p:strVal val="visible"/>
                                      </p:to>
                                    </p:set>
                                    <p:animEffect transition="in" filter="fade">
                                      <p:cBhvr>
                                        <p:cTn id="122" dur="500"/>
                                        <p:tgtEl>
                                          <p:spTgt spid="11"/>
                                        </p:tgtEl>
                                      </p:cBhvr>
                                    </p:animEffect>
                                    <p:anim calcmode="lin" valueType="num">
                                      <p:cBhvr>
                                        <p:cTn id="123" dur="500" fill="hold"/>
                                        <p:tgtEl>
                                          <p:spTgt spid="11"/>
                                        </p:tgtEl>
                                        <p:attrNameLst>
                                          <p:attrName>ppt_x</p:attrName>
                                        </p:attrNameLst>
                                      </p:cBhvr>
                                      <p:tavLst>
                                        <p:tav tm="0">
                                          <p:val>
                                            <p:strVal val="#ppt_x"/>
                                          </p:val>
                                        </p:tav>
                                        <p:tav tm="100000">
                                          <p:val>
                                            <p:strVal val="#ppt_x"/>
                                          </p:val>
                                        </p:tav>
                                      </p:tavLst>
                                    </p:anim>
                                    <p:anim calcmode="lin" valueType="num">
                                      <p:cBhvr>
                                        <p:cTn id="124" dur="500" fill="hold"/>
                                        <p:tgtEl>
                                          <p:spTgt spid="11"/>
                                        </p:tgtEl>
                                        <p:attrNameLst>
                                          <p:attrName>ppt_y</p:attrName>
                                        </p:attrNameLst>
                                      </p:cBhvr>
                                      <p:tavLst>
                                        <p:tav tm="0">
                                          <p:val>
                                            <p:strVal val="#ppt_y+.1"/>
                                          </p:val>
                                        </p:tav>
                                        <p:tav tm="100000">
                                          <p:val>
                                            <p:strVal val="#ppt_y"/>
                                          </p:val>
                                        </p:tav>
                                      </p:tavLst>
                                    </p:anim>
                                  </p:childTnLst>
                                </p:cTn>
                              </p:par>
                              <p:par>
                                <p:cTn id="125" presetID="47" presetClass="entr" presetSubtype="0" fill="hold" nodeType="withEffect">
                                  <p:stCondLst>
                                    <p:cond delay="2400"/>
                                  </p:stCondLst>
                                  <p:childTnLst>
                                    <p:set>
                                      <p:cBhvr>
                                        <p:cTn id="126" dur="1" fill="hold">
                                          <p:stCondLst>
                                            <p:cond delay="0"/>
                                          </p:stCondLst>
                                        </p:cTn>
                                        <p:tgtEl>
                                          <p:spTgt spid="12"/>
                                        </p:tgtEl>
                                        <p:attrNameLst>
                                          <p:attrName>style.visibility</p:attrName>
                                        </p:attrNameLst>
                                      </p:cBhvr>
                                      <p:to>
                                        <p:strVal val="visible"/>
                                      </p:to>
                                    </p:set>
                                    <p:animEffect transition="in" filter="fade">
                                      <p:cBhvr>
                                        <p:cTn id="127" dur="1000"/>
                                        <p:tgtEl>
                                          <p:spTgt spid="12"/>
                                        </p:tgtEl>
                                      </p:cBhvr>
                                    </p:animEffect>
                                    <p:anim calcmode="lin" valueType="num">
                                      <p:cBhvr>
                                        <p:cTn id="128" dur="1000" fill="hold"/>
                                        <p:tgtEl>
                                          <p:spTgt spid="12"/>
                                        </p:tgtEl>
                                        <p:attrNameLst>
                                          <p:attrName>ppt_x</p:attrName>
                                        </p:attrNameLst>
                                      </p:cBhvr>
                                      <p:tavLst>
                                        <p:tav tm="0">
                                          <p:val>
                                            <p:strVal val="#ppt_x"/>
                                          </p:val>
                                        </p:tav>
                                        <p:tav tm="100000">
                                          <p:val>
                                            <p:strVal val="#ppt_x"/>
                                          </p:val>
                                        </p:tav>
                                      </p:tavLst>
                                    </p:anim>
                                    <p:anim calcmode="lin" valueType="num">
                                      <p:cBhvr>
                                        <p:cTn id="129" dur="1000" fill="hold"/>
                                        <p:tgtEl>
                                          <p:spTgt spid="12"/>
                                        </p:tgtEl>
                                        <p:attrNameLst>
                                          <p:attrName>ppt_y</p:attrName>
                                        </p:attrNameLst>
                                      </p:cBhvr>
                                      <p:tavLst>
                                        <p:tav tm="0">
                                          <p:val>
                                            <p:strVal val="#ppt_y-.1"/>
                                          </p:val>
                                        </p:tav>
                                        <p:tav tm="100000">
                                          <p:val>
                                            <p:strVal val="#ppt_y"/>
                                          </p:val>
                                        </p:tav>
                                      </p:tavLst>
                                    </p:anim>
                                  </p:childTnLst>
                                </p:cTn>
                              </p:par>
                              <p:par>
                                <p:cTn id="130" presetID="42" presetClass="entr" presetSubtype="0" fill="hold" nodeType="withEffect">
                                  <p:stCondLst>
                                    <p:cond delay="2500"/>
                                  </p:stCondLst>
                                  <p:childTnLst>
                                    <p:set>
                                      <p:cBhvr>
                                        <p:cTn id="131" dur="1" fill="hold">
                                          <p:stCondLst>
                                            <p:cond delay="0"/>
                                          </p:stCondLst>
                                        </p:cTn>
                                        <p:tgtEl>
                                          <p:spTgt spid="13"/>
                                        </p:tgtEl>
                                        <p:attrNameLst>
                                          <p:attrName>style.visibility</p:attrName>
                                        </p:attrNameLst>
                                      </p:cBhvr>
                                      <p:to>
                                        <p:strVal val="visible"/>
                                      </p:to>
                                    </p:set>
                                    <p:animEffect transition="in" filter="fade">
                                      <p:cBhvr>
                                        <p:cTn id="132" dur="500"/>
                                        <p:tgtEl>
                                          <p:spTgt spid="13"/>
                                        </p:tgtEl>
                                      </p:cBhvr>
                                    </p:animEffect>
                                    <p:anim calcmode="lin" valueType="num">
                                      <p:cBhvr>
                                        <p:cTn id="133" dur="500" fill="hold"/>
                                        <p:tgtEl>
                                          <p:spTgt spid="13"/>
                                        </p:tgtEl>
                                        <p:attrNameLst>
                                          <p:attrName>ppt_x</p:attrName>
                                        </p:attrNameLst>
                                      </p:cBhvr>
                                      <p:tavLst>
                                        <p:tav tm="0">
                                          <p:val>
                                            <p:strVal val="#ppt_x"/>
                                          </p:val>
                                        </p:tav>
                                        <p:tav tm="100000">
                                          <p:val>
                                            <p:strVal val="#ppt_x"/>
                                          </p:val>
                                        </p:tav>
                                      </p:tavLst>
                                    </p:anim>
                                    <p:anim calcmode="lin" valueType="num">
                                      <p:cBhvr>
                                        <p:cTn id="134" dur="500" fill="hold"/>
                                        <p:tgtEl>
                                          <p:spTgt spid="13"/>
                                        </p:tgtEl>
                                        <p:attrNameLst>
                                          <p:attrName>ppt_y</p:attrName>
                                        </p:attrNameLst>
                                      </p:cBhvr>
                                      <p:tavLst>
                                        <p:tav tm="0">
                                          <p:val>
                                            <p:strVal val="#ppt_y+.1"/>
                                          </p:val>
                                        </p:tav>
                                        <p:tav tm="100000">
                                          <p:val>
                                            <p:strVal val="#ppt_y"/>
                                          </p:val>
                                        </p:tav>
                                      </p:tavLst>
                                    </p:anim>
                                  </p:childTnLst>
                                </p:cTn>
                              </p:par>
                              <p:par>
                                <p:cTn id="135" presetID="42" presetClass="entr" presetSubtype="0" fill="hold" nodeType="withEffect">
                                  <p:stCondLst>
                                    <p:cond delay="2600"/>
                                  </p:stCondLst>
                                  <p:childTnLst>
                                    <p:set>
                                      <p:cBhvr>
                                        <p:cTn id="136" dur="1" fill="hold">
                                          <p:stCondLst>
                                            <p:cond delay="0"/>
                                          </p:stCondLst>
                                        </p:cTn>
                                        <p:tgtEl>
                                          <p:spTgt spid="14"/>
                                        </p:tgtEl>
                                        <p:attrNameLst>
                                          <p:attrName>style.visibility</p:attrName>
                                        </p:attrNameLst>
                                      </p:cBhvr>
                                      <p:to>
                                        <p:strVal val="visible"/>
                                      </p:to>
                                    </p:set>
                                    <p:animEffect transition="in" filter="fade">
                                      <p:cBhvr>
                                        <p:cTn id="137" dur="1000"/>
                                        <p:tgtEl>
                                          <p:spTgt spid="14"/>
                                        </p:tgtEl>
                                      </p:cBhvr>
                                    </p:animEffect>
                                    <p:anim calcmode="lin" valueType="num">
                                      <p:cBhvr>
                                        <p:cTn id="138" dur="1000" fill="hold"/>
                                        <p:tgtEl>
                                          <p:spTgt spid="14"/>
                                        </p:tgtEl>
                                        <p:attrNameLst>
                                          <p:attrName>ppt_x</p:attrName>
                                        </p:attrNameLst>
                                      </p:cBhvr>
                                      <p:tavLst>
                                        <p:tav tm="0">
                                          <p:val>
                                            <p:strVal val="#ppt_x"/>
                                          </p:val>
                                        </p:tav>
                                        <p:tav tm="100000">
                                          <p:val>
                                            <p:strVal val="#ppt_x"/>
                                          </p:val>
                                        </p:tav>
                                      </p:tavLst>
                                    </p:anim>
                                    <p:anim calcmode="lin" valueType="num">
                                      <p:cBhvr>
                                        <p:cTn id="139" dur="1000" fill="hold"/>
                                        <p:tgtEl>
                                          <p:spTgt spid="14"/>
                                        </p:tgtEl>
                                        <p:attrNameLst>
                                          <p:attrName>ppt_y</p:attrName>
                                        </p:attrNameLst>
                                      </p:cBhvr>
                                      <p:tavLst>
                                        <p:tav tm="0">
                                          <p:val>
                                            <p:strVal val="#ppt_y+.1"/>
                                          </p:val>
                                        </p:tav>
                                        <p:tav tm="100000">
                                          <p:val>
                                            <p:strVal val="#ppt_y"/>
                                          </p:val>
                                        </p:tav>
                                      </p:tavLst>
                                    </p:anim>
                                  </p:childTnLst>
                                </p:cTn>
                              </p:par>
                              <p:par>
                                <p:cTn id="140" presetID="47" presetClass="entr" presetSubtype="0" fill="hold" nodeType="withEffect">
                                  <p:stCondLst>
                                    <p:cond delay="2700"/>
                                  </p:stCondLst>
                                  <p:childTnLst>
                                    <p:set>
                                      <p:cBhvr>
                                        <p:cTn id="141" dur="1" fill="hold">
                                          <p:stCondLst>
                                            <p:cond delay="0"/>
                                          </p:stCondLst>
                                        </p:cTn>
                                        <p:tgtEl>
                                          <p:spTgt spid="15"/>
                                        </p:tgtEl>
                                        <p:attrNameLst>
                                          <p:attrName>style.visibility</p:attrName>
                                        </p:attrNameLst>
                                      </p:cBhvr>
                                      <p:to>
                                        <p:strVal val="visible"/>
                                      </p:to>
                                    </p:set>
                                    <p:animEffect transition="in" filter="fade">
                                      <p:cBhvr>
                                        <p:cTn id="142" dur="1000"/>
                                        <p:tgtEl>
                                          <p:spTgt spid="15"/>
                                        </p:tgtEl>
                                      </p:cBhvr>
                                    </p:animEffect>
                                    <p:anim calcmode="lin" valueType="num">
                                      <p:cBhvr>
                                        <p:cTn id="143" dur="1000" fill="hold"/>
                                        <p:tgtEl>
                                          <p:spTgt spid="15"/>
                                        </p:tgtEl>
                                        <p:attrNameLst>
                                          <p:attrName>ppt_x</p:attrName>
                                        </p:attrNameLst>
                                      </p:cBhvr>
                                      <p:tavLst>
                                        <p:tav tm="0">
                                          <p:val>
                                            <p:strVal val="#ppt_x"/>
                                          </p:val>
                                        </p:tav>
                                        <p:tav tm="100000">
                                          <p:val>
                                            <p:strVal val="#ppt_x"/>
                                          </p:val>
                                        </p:tav>
                                      </p:tavLst>
                                    </p:anim>
                                    <p:anim calcmode="lin" valueType="num">
                                      <p:cBhvr>
                                        <p:cTn id="144" dur="1000" fill="hold"/>
                                        <p:tgtEl>
                                          <p:spTgt spid="15"/>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2800"/>
                                  </p:stCondLst>
                                  <p:childTnLst>
                                    <p:set>
                                      <p:cBhvr>
                                        <p:cTn id="146" dur="1" fill="hold">
                                          <p:stCondLst>
                                            <p:cond delay="0"/>
                                          </p:stCondLst>
                                        </p:cTn>
                                        <p:tgtEl>
                                          <p:spTgt spid="16"/>
                                        </p:tgtEl>
                                        <p:attrNameLst>
                                          <p:attrName>style.visibility</p:attrName>
                                        </p:attrNameLst>
                                      </p:cBhvr>
                                      <p:to>
                                        <p:strVal val="visible"/>
                                      </p:to>
                                    </p:set>
                                    <p:animEffect transition="in" filter="fade">
                                      <p:cBhvr>
                                        <p:cTn id="147" dur="500"/>
                                        <p:tgtEl>
                                          <p:spTgt spid="16"/>
                                        </p:tgtEl>
                                      </p:cBhvr>
                                    </p:animEffect>
                                    <p:anim calcmode="lin" valueType="num">
                                      <p:cBhvr>
                                        <p:cTn id="148" dur="500" fill="hold"/>
                                        <p:tgtEl>
                                          <p:spTgt spid="16"/>
                                        </p:tgtEl>
                                        <p:attrNameLst>
                                          <p:attrName>ppt_x</p:attrName>
                                        </p:attrNameLst>
                                      </p:cBhvr>
                                      <p:tavLst>
                                        <p:tav tm="0">
                                          <p:val>
                                            <p:strVal val="#ppt_x"/>
                                          </p:val>
                                        </p:tav>
                                        <p:tav tm="100000">
                                          <p:val>
                                            <p:strVal val="#ppt_x"/>
                                          </p:val>
                                        </p:tav>
                                      </p:tavLst>
                                    </p:anim>
                                    <p:anim calcmode="lin" valueType="num">
                                      <p:cBhvr>
                                        <p:cTn id="149" dur="500" fill="hold"/>
                                        <p:tgtEl>
                                          <p:spTgt spid="16"/>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3000"/>
                                  </p:stCondLst>
                                  <p:childTnLst>
                                    <p:set>
                                      <p:cBhvr>
                                        <p:cTn id="151" dur="1" fill="hold">
                                          <p:stCondLst>
                                            <p:cond delay="0"/>
                                          </p:stCondLst>
                                        </p:cTn>
                                        <p:tgtEl>
                                          <p:spTgt spid="34"/>
                                        </p:tgtEl>
                                        <p:attrNameLst>
                                          <p:attrName>style.visibility</p:attrName>
                                        </p:attrNameLst>
                                      </p:cBhvr>
                                      <p:to>
                                        <p:strVal val="visible"/>
                                      </p:to>
                                    </p:set>
                                    <p:animEffect transition="in" filter="fade">
                                      <p:cBhvr>
                                        <p:cTn id="152" dur="1000"/>
                                        <p:tgtEl>
                                          <p:spTgt spid="34"/>
                                        </p:tgtEl>
                                      </p:cBhvr>
                                    </p:animEffect>
                                    <p:anim calcmode="lin" valueType="num">
                                      <p:cBhvr>
                                        <p:cTn id="153" dur="1000" fill="hold"/>
                                        <p:tgtEl>
                                          <p:spTgt spid="34"/>
                                        </p:tgtEl>
                                        <p:attrNameLst>
                                          <p:attrName>ppt_x</p:attrName>
                                        </p:attrNameLst>
                                      </p:cBhvr>
                                      <p:tavLst>
                                        <p:tav tm="0">
                                          <p:val>
                                            <p:strVal val="#ppt_x"/>
                                          </p:val>
                                        </p:tav>
                                        <p:tav tm="100000">
                                          <p:val>
                                            <p:strVal val="#ppt_x"/>
                                          </p:val>
                                        </p:tav>
                                      </p:tavLst>
                                    </p:anim>
                                    <p:anim calcmode="lin" valueType="num">
                                      <p:cBhvr>
                                        <p:cTn id="154" dur="1000" fill="hold"/>
                                        <p:tgtEl>
                                          <p:spTgt spid="34"/>
                                        </p:tgtEl>
                                        <p:attrNameLst>
                                          <p:attrName>ppt_y</p:attrName>
                                        </p:attrNameLst>
                                      </p:cBhvr>
                                      <p:tavLst>
                                        <p:tav tm="0">
                                          <p:val>
                                            <p:strVal val="#ppt_y+.1"/>
                                          </p:val>
                                        </p:tav>
                                        <p:tav tm="100000">
                                          <p:val>
                                            <p:strVal val="#ppt_y"/>
                                          </p:val>
                                        </p:tav>
                                      </p:tavLst>
                                    </p:anim>
                                  </p:childTnLst>
                                </p:cTn>
                              </p:par>
                              <p:par>
                                <p:cTn id="155" presetID="47" presetClass="entr" presetSubtype="0" fill="hold" nodeType="withEffect">
                                  <p:stCondLst>
                                    <p:cond delay="0"/>
                                  </p:stCondLst>
                                  <p:childTnLst>
                                    <p:set>
                                      <p:cBhvr>
                                        <p:cTn id="156" dur="1" fill="hold">
                                          <p:stCondLst>
                                            <p:cond delay="0"/>
                                          </p:stCondLst>
                                        </p:cTn>
                                        <p:tgtEl>
                                          <p:spTgt spid="35"/>
                                        </p:tgtEl>
                                        <p:attrNameLst>
                                          <p:attrName>style.visibility</p:attrName>
                                        </p:attrNameLst>
                                      </p:cBhvr>
                                      <p:to>
                                        <p:strVal val="visible"/>
                                      </p:to>
                                    </p:set>
                                    <p:animEffect transition="in" filter="fade">
                                      <p:cBhvr>
                                        <p:cTn id="157" dur="1000"/>
                                        <p:tgtEl>
                                          <p:spTgt spid="35"/>
                                        </p:tgtEl>
                                      </p:cBhvr>
                                    </p:animEffect>
                                    <p:anim calcmode="lin" valueType="num">
                                      <p:cBhvr>
                                        <p:cTn id="158" dur="1000" fill="hold"/>
                                        <p:tgtEl>
                                          <p:spTgt spid="35"/>
                                        </p:tgtEl>
                                        <p:attrNameLst>
                                          <p:attrName>ppt_x</p:attrName>
                                        </p:attrNameLst>
                                      </p:cBhvr>
                                      <p:tavLst>
                                        <p:tav tm="0">
                                          <p:val>
                                            <p:strVal val="#ppt_x"/>
                                          </p:val>
                                        </p:tav>
                                        <p:tav tm="100000">
                                          <p:val>
                                            <p:strVal val="#ppt_x"/>
                                          </p:val>
                                        </p:tav>
                                      </p:tavLst>
                                    </p:anim>
                                    <p:anim calcmode="lin" valueType="num">
                                      <p:cBhvr>
                                        <p:cTn id="159" dur="1000" fill="hold"/>
                                        <p:tgtEl>
                                          <p:spTgt spid="35"/>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100"/>
                                  </p:stCondLst>
                                  <p:childTnLst>
                                    <p:set>
                                      <p:cBhvr>
                                        <p:cTn id="161" dur="1" fill="hold">
                                          <p:stCondLst>
                                            <p:cond delay="0"/>
                                          </p:stCondLst>
                                        </p:cTn>
                                        <p:tgtEl>
                                          <p:spTgt spid="36"/>
                                        </p:tgtEl>
                                        <p:attrNameLst>
                                          <p:attrName>style.visibility</p:attrName>
                                        </p:attrNameLst>
                                      </p:cBhvr>
                                      <p:to>
                                        <p:strVal val="visible"/>
                                      </p:to>
                                    </p:set>
                                    <p:animEffect transition="in" filter="fade">
                                      <p:cBhvr>
                                        <p:cTn id="162" dur="1000"/>
                                        <p:tgtEl>
                                          <p:spTgt spid="36"/>
                                        </p:tgtEl>
                                      </p:cBhvr>
                                    </p:animEffect>
                                    <p:anim calcmode="lin" valueType="num">
                                      <p:cBhvr>
                                        <p:cTn id="163" dur="1000" fill="hold"/>
                                        <p:tgtEl>
                                          <p:spTgt spid="36"/>
                                        </p:tgtEl>
                                        <p:attrNameLst>
                                          <p:attrName>ppt_x</p:attrName>
                                        </p:attrNameLst>
                                      </p:cBhvr>
                                      <p:tavLst>
                                        <p:tav tm="0">
                                          <p:val>
                                            <p:strVal val="#ppt_x"/>
                                          </p:val>
                                        </p:tav>
                                        <p:tav tm="100000">
                                          <p:val>
                                            <p:strVal val="#ppt_x"/>
                                          </p:val>
                                        </p:tav>
                                      </p:tavLst>
                                    </p:anim>
                                    <p:anim calcmode="lin" valueType="num">
                                      <p:cBhvr>
                                        <p:cTn id="164" dur="1000" fill="hold"/>
                                        <p:tgtEl>
                                          <p:spTgt spid="36"/>
                                        </p:tgtEl>
                                        <p:attrNameLst>
                                          <p:attrName>ppt_y</p:attrName>
                                        </p:attrNameLst>
                                      </p:cBhvr>
                                      <p:tavLst>
                                        <p:tav tm="0">
                                          <p:val>
                                            <p:strVal val="#ppt_y+.1"/>
                                          </p:val>
                                        </p:tav>
                                        <p:tav tm="100000">
                                          <p:val>
                                            <p:strVal val="#ppt_y"/>
                                          </p:val>
                                        </p:tav>
                                      </p:tavLst>
                                    </p:anim>
                                  </p:childTnLst>
                                </p:cTn>
                              </p:par>
                              <p:par>
                                <p:cTn id="165" presetID="47" presetClass="entr" presetSubtype="0" fill="hold" nodeType="withEffect">
                                  <p:stCondLst>
                                    <p:cond delay="200"/>
                                  </p:stCondLst>
                                  <p:childTnLst>
                                    <p:set>
                                      <p:cBhvr>
                                        <p:cTn id="166" dur="1" fill="hold">
                                          <p:stCondLst>
                                            <p:cond delay="0"/>
                                          </p:stCondLst>
                                        </p:cTn>
                                        <p:tgtEl>
                                          <p:spTgt spid="38"/>
                                        </p:tgtEl>
                                        <p:attrNameLst>
                                          <p:attrName>style.visibility</p:attrName>
                                        </p:attrNameLst>
                                      </p:cBhvr>
                                      <p:to>
                                        <p:strVal val="visible"/>
                                      </p:to>
                                    </p:set>
                                    <p:animEffect transition="in" filter="fade">
                                      <p:cBhvr>
                                        <p:cTn id="167" dur="1000"/>
                                        <p:tgtEl>
                                          <p:spTgt spid="38"/>
                                        </p:tgtEl>
                                      </p:cBhvr>
                                    </p:animEffect>
                                    <p:anim calcmode="lin" valueType="num">
                                      <p:cBhvr>
                                        <p:cTn id="168" dur="1000" fill="hold"/>
                                        <p:tgtEl>
                                          <p:spTgt spid="38"/>
                                        </p:tgtEl>
                                        <p:attrNameLst>
                                          <p:attrName>ppt_x</p:attrName>
                                        </p:attrNameLst>
                                      </p:cBhvr>
                                      <p:tavLst>
                                        <p:tav tm="0">
                                          <p:val>
                                            <p:strVal val="#ppt_x"/>
                                          </p:val>
                                        </p:tav>
                                        <p:tav tm="100000">
                                          <p:val>
                                            <p:strVal val="#ppt_x"/>
                                          </p:val>
                                        </p:tav>
                                      </p:tavLst>
                                    </p:anim>
                                    <p:anim calcmode="lin" valueType="num">
                                      <p:cBhvr>
                                        <p:cTn id="169" dur="1000" fill="hold"/>
                                        <p:tgtEl>
                                          <p:spTgt spid="38"/>
                                        </p:tgtEl>
                                        <p:attrNameLst>
                                          <p:attrName>ppt_y</p:attrName>
                                        </p:attrNameLst>
                                      </p:cBhvr>
                                      <p:tavLst>
                                        <p:tav tm="0">
                                          <p:val>
                                            <p:strVal val="#ppt_y-.1"/>
                                          </p:val>
                                        </p:tav>
                                        <p:tav tm="100000">
                                          <p:val>
                                            <p:strVal val="#ppt_y"/>
                                          </p:val>
                                        </p:tav>
                                      </p:tavLst>
                                    </p:anim>
                                  </p:childTnLst>
                                </p:cTn>
                              </p:par>
                              <p:par>
                                <p:cTn id="170" presetID="42" presetClass="entr" presetSubtype="0" fill="hold" nodeType="withEffect">
                                  <p:stCondLst>
                                    <p:cond delay="300"/>
                                  </p:stCondLst>
                                  <p:childTnLst>
                                    <p:set>
                                      <p:cBhvr>
                                        <p:cTn id="171" dur="1" fill="hold">
                                          <p:stCondLst>
                                            <p:cond delay="0"/>
                                          </p:stCondLst>
                                        </p:cTn>
                                        <p:tgtEl>
                                          <p:spTgt spid="39"/>
                                        </p:tgtEl>
                                        <p:attrNameLst>
                                          <p:attrName>style.visibility</p:attrName>
                                        </p:attrNameLst>
                                      </p:cBhvr>
                                      <p:to>
                                        <p:strVal val="visible"/>
                                      </p:to>
                                    </p:set>
                                    <p:animEffect transition="in" filter="fade">
                                      <p:cBhvr>
                                        <p:cTn id="172" dur="500"/>
                                        <p:tgtEl>
                                          <p:spTgt spid="39"/>
                                        </p:tgtEl>
                                      </p:cBhvr>
                                    </p:animEffect>
                                    <p:anim calcmode="lin" valueType="num">
                                      <p:cBhvr>
                                        <p:cTn id="173" dur="500" fill="hold"/>
                                        <p:tgtEl>
                                          <p:spTgt spid="39"/>
                                        </p:tgtEl>
                                        <p:attrNameLst>
                                          <p:attrName>ppt_x</p:attrName>
                                        </p:attrNameLst>
                                      </p:cBhvr>
                                      <p:tavLst>
                                        <p:tav tm="0">
                                          <p:val>
                                            <p:strVal val="#ppt_x"/>
                                          </p:val>
                                        </p:tav>
                                        <p:tav tm="100000">
                                          <p:val>
                                            <p:strVal val="#ppt_x"/>
                                          </p:val>
                                        </p:tav>
                                      </p:tavLst>
                                    </p:anim>
                                    <p:anim calcmode="lin" valueType="num">
                                      <p:cBhvr>
                                        <p:cTn id="174" dur="500" fill="hold"/>
                                        <p:tgtEl>
                                          <p:spTgt spid="39"/>
                                        </p:tgtEl>
                                        <p:attrNameLst>
                                          <p:attrName>ppt_y</p:attrName>
                                        </p:attrNameLst>
                                      </p:cBhvr>
                                      <p:tavLst>
                                        <p:tav tm="0">
                                          <p:val>
                                            <p:strVal val="#ppt_y+.1"/>
                                          </p:val>
                                        </p:tav>
                                        <p:tav tm="100000">
                                          <p:val>
                                            <p:strVal val="#ppt_y"/>
                                          </p:val>
                                        </p:tav>
                                      </p:tavLst>
                                    </p:anim>
                                  </p:childTnLst>
                                </p:cTn>
                              </p:par>
                              <p:par>
                                <p:cTn id="175" presetID="47" presetClass="entr" presetSubtype="0" fill="hold" nodeType="withEffect">
                                  <p:stCondLst>
                                    <p:cond delay="400"/>
                                  </p:stCondLst>
                                  <p:childTnLst>
                                    <p:set>
                                      <p:cBhvr>
                                        <p:cTn id="176" dur="1" fill="hold">
                                          <p:stCondLst>
                                            <p:cond delay="0"/>
                                          </p:stCondLst>
                                        </p:cTn>
                                        <p:tgtEl>
                                          <p:spTgt spid="40"/>
                                        </p:tgtEl>
                                        <p:attrNameLst>
                                          <p:attrName>style.visibility</p:attrName>
                                        </p:attrNameLst>
                                      </p:cBhvr>
                                      <p:to>
                                        <p:strVal val="visible"/>
                                      </p:to>
                                    </p:set>
                                    <p:animEffect transition="in" filter="fade">
                                      <p:cBhvr>
                                        <p:cTn id="177" dur="1000"/>
                                        <p:tgtEl>
                                          <p:spTgt spid="40"/>
                                        </p:tgtEl>
                                      </p:cBhvr>
                                    </p:animEffect>
                                    <p:anim calcmode="lin" valueType="num">
                                      <p:cBhvr>
                                        <p:cTn id="178" dur="1000" fill="hold"/>
                                        <p:tgtEl>
                                          <p:spTgt spid="40"/>
                                        </p:tgtEl>
                                        <p:attrNameLst>
                                          <p:attrName>ppt_x</p:attrName>
                                        </p:attrNameLst>
                                      </p:cBhvr>
                                      <p:tavLst>
                                        <p:tav tm="0">
                                          <p:val>
                                            <p:strVal val="#ppt_x"/>
                                          </p:val>
                                        </p:tav>
                                        <p:tav tm="100000">
                                          <p:val>
                                            <p:strVal val="#ppt_x"/>
                                          </p:val>
                                        </p:tav>
                                      </p:tavLst>
                                    </p:anim>
                                    <p:anim calcmode="lin" valueType="num">
                                      <p:cBhvr>
                                        <p:cTn id="179" dur="1000" fill="hold"/>
                                        <p:tgtEl>
                                          <p:spTgt spid="40"/>
                                        </p:tgtEl>
                                        <p:attrNameLst>
                                          <p:attrName>ppt_y</p:attrName>
                                        </p:attrNameLst>
                                      </p:cBhvr>
                                      <p:tavLst>
                                        <p:tav tm="0">
                                          <p:val>
                                            <p:strVal val="#ppt_y-.1"/>
                                          </p:val>
                                        </p:tav>
                                        <p:tav tm="100000">
                                          <p:val>
                                            <p:strVal val="#ppt_y"/>
                                          </p:val>
                                        </p:tav>
                                      </p:tavLst>
                                    </p:anim>
                                  </p:childTnLst>
                                </p:cTn>
                              </p:par>
                              <p:par>
                                <p:cTn id="180" presetID="42" presetClass="entr" presetSubtype="0" fill="hold" nodeType="withEffect">
                                  <p:stCondLst>
                                    <p:cond delay="500"/>
                                  </p:stCondLst>
                                  <p:childTnLst>
                                    <p:set>
                                      <p:cBhvr>
                                        <p:cTn id="181" dur="1" fill="hold">
                                          <p:stCondLst>
                                            <p:cond delay="0"/>
                                          </p:stCondLst>
                                        </p:cTn>
                                        <p:tgtEl>
                                          <p:spTgt spid="17"/>
                                        </p:tgtEl>
                                        <p:attrNameLst>
                                          <p:attrName>style.visibility</p:attrName>
                                        </p:attrNameLst>
                                      </p:cBhvr>
                                      <p:to>
                                        <p:strVal val="visible"/>
                                      </p:to>
                                    </p:set>
                                    <p:animEffect transition="in" filter="fade">
                                      <p:cBhvr>
                                        <p:cTn id="182" dur="1000"/>
                                        <p:tgtEl>
                                          <p:spTgt spid="17"/>
                                        </p:tgtEl>
                                      </p:cBhvr>
                                    </p:animEffect>
                                    <p:anim calcmode="lin" valueType="num">
                                      <p:cBhvr>
                                        <p:cTn id="183" dur="1000" fill="hold"/>
                                        <p:tgtEl>
                                          <p:spTgt spid="17"/>
                                        </p:tgtEl>
                                        <p:attrNameLst>
                                          <p:attrName>ppt_x</p:attrName>
                                        </p:attrNameLst>
                                      </p:cBhvr>
                                      <p:tavLst>
                                        <p:tav tm="0">
                                          <p:val>
                                            <p:strVal val="#ppt_x"/>
                                          </p:val>
                                        </p:tav>
                                        <p:tav tm="100000">
                                          <p:val>
                                            <p:strVal val="#ppt_x"/>
                                          </p:val>
                                        </p:tav>
                                      </p:tavLst>
                                    </p:anim>
                                    <p:anim calcmode="lin" valueType="num">
                                      <p:cBhvr>
                                        <p:cTn id="184" dur="1000" fill="hold"/>
                                        <p:tgtEl>
                                          <p:spTgt spid="17"/>
                                        </p:tgtEl>
                                        <p:attrNameLst>
                                          <p:attrName>ppt_y</p:attrName>
                                        </p:attrNameLst>
                                      </p:cBhvr>
                                      <p:tavLst>
                                        <p:tav tm="0">
                                          <p:val>
                                            <p:strVal val="#ppt_y+.1"/>
                                          </p:val>
                                        </p:tav>
                                        <p:tav tm="100000">
                                          <p:val>
                                            <p:strVal val="#ppt_y"/>
                                          </p:val>
                                        </p:tav>
                                      </p:tavLst>
                                    </p:anim>
                                  </p:childTnLst>
                                </p:cTn>
                              </p:par>
                              <p:par>
                                <p:cTn id="185" presetID="42" presetClass="entr" presetSubtype="0" fill="hold" nodeType="withEffect">
                                  <p:stCondLst>
                                    <p:cond delay="600"/>
                                  </p:stCondLst>
                                  <p:childTnLst>
                                    <p:set>
                                      <p:cBhvr>
                                        <p:cTn id="186" dur="1" fill="hold">
                                          <p:stCondLst>
                                            <p:cond delay="0"/>
                                          </p:stCondLst>
                                        </p:cTn>
                                        <p:tgtEl>
                                          <p:spTgt spid="18"/>
                                        </p:tgtEl>
                                        <p:attrNameLst>
                                          <p:attrName>style.visibility</p:attrName>
                                        </p:attrNameLst>
                                      </p:cBhvr>
                                      <p:to>
                                        <p:strVal val="visible"/>
                                      </p:to>
                                    </p:set>
                                    <p:animEffect transition="in" filter="fade">
                                      <p:cBhvr>
                                        <p:cTn id="187" dur="1500"/>
                                        <p:tgtEl>
                                          <p:spTgt spid="18"/>
                                        </p:tgtEl>
                                      </p:cBhvr>
                                    </p:animEffect>
                                    <p:anim calcmode="lin" valueType="num">
                                      <p:cBhvr>
                                        <p:cTn id="188" dur="1500" fill="hold"/>
                                        <p:tgtEl>
                                          <p:spTgt spid="18"/>
                                        </p:tgtEl>
                                        <p:attrNameLst>
                                          <p:attrName>ppt_x</p:attrName>
                                        </p:attrNameLst>
                                      </p:cBhvr>
                                      <p:tavLst>
                                        <p:tav tm="0">
                                          <p:val>
                                            <p:strVal val="#ppt_x"/>
                                          </p:val>
                                        </p:tav>
                                        <p:tav tm="100000">
                                          <p:val>
                                            <p:strVal val="#ppt_x"/>
                                          </p:val>
                                        </p:tav>
                                      </p:tavLst>
                                    </p:anim>
                                    <p:anim calcmode="lin" valueType="num">
                                      <p:cBhvr>
                                        <p:cTn id="189" dur="1500" fill="hold"/>
                                        <p:tgtEl>
                                          <p:spTgt spid="18"/>
                                        </p:tgtEl>
                                        <p:attrNameLst>
                                          <p:attrName>ppt_y</p:attrName>
                                        </p:attrNameLst>
                                      </p:cBhvr>
                                      <p:tavLst>
                                        <p:tav tm="0">
                                          <p:val>
                                            <p:strVal val="#ppt_y+.1"/>
                                          </p:val>
                                        </p:tav>
                                        <p:tav tm="100000">
                                          <p:val>
                                            <p:strVal val="#ppt_y"/>
                                          </p:val>
                                        </p:tav>
                                      </p:tavLst>
                                    </p:anim>
                                  </p:childTnLst>
                                </p:cTn>
                              </p:par>
                              <p:par>
                                <p:cTn id="190" presetID="42" presetClass="entr" presetSubtype="0" fill="hold" nodeType="withEffect">
                                  <p:stCondLst>
                                    <p:cond delay="700"/>
                                  </p:stCondLst>
                                  <p:childTnLst>
                                    <p:set>
                                      <p:cBhvr>
                                        <p:cTn id="191" dur="1" fill="hold">
                                          <p:stCondLst>
                                            <p:cond delay="0"/>
                                          </p:stCondLst>
                                        </p:cTn>
                                        <p:tgtEl>
                                          <p:spTgt spid="20"/>
                                        </p:tgtEl>
                                        <p:attrNameLst>
                                          <p:attrName>style.visibility</p:attrName>
                                        </p:attrNameLst>
                                      </p:cBhvr>
                                      <p:to>
                                        <p:strVal val="visible"/>
                                      </p:to>
                                    </p:set>
                                    <p:animEffect transition="in" filter="fade">
                                      <p:cBhvr>
                                        <p:cTn id="192" dur="1000"/>
                                        <p:tgtEl>
                                          <p:spTgt spid="20"/>
                                        </p:tgtEl>
                                      </p:cBhvr>
                                    </p:animEffect>
                                    <p:anim calcmode="lin" valueType="num">
                                      <p:cBhvr>
                                        <p:cTn id="193" dur="1000" fill="hold"/>
                                        <p:tgtEl>
                                          <p:spTgt spid="20"/>
                                        </p:tgtEl>
                                        <p:attrNameLst>
                                          <p:attrName>ppt_x</p:attrName>
                                        </p:attrNameLst>
                                      </p:cBhvr>
                                      <p:tavLst>
                                        <p:tav tm="0">
                                          <p:val>
                                            <p:strVal val="#ppt_x"/>
                                          </p:val>
                                        </p:tav>
                                        <p:tav tm="100000">
                                          <p:val>
                                            <p:strVal val="#ppt_x"/>
                                          </p:val>
                                        </p:tav>
                                      </p:tavLst>
                                    </p:anim>
                                    <p:anim calcmode="lin" valueType="num">
                                      <p:cBhvr>
                                        <p:cTn id="194" dur="1000" fill="hold"/>
                                        <p:tgtEl>
                                          <p:spTgt spid="20"/>
                                        </p:tgtEl>
                                        <p:attrNameLst>
                                          <p:attrName>ppt_y</p:attrName>
                                        </p:attrNameLst>
                                      </p:cBhvr>
                                      <p:tavLst>
                                        <p:tav tm="0">
                                          <p:val>
                                            <p:strVal val="#ppt_y+.1"/>
                                          </p:val>
                                        </p:tav>
                                        <p:tav tm="100000">
                                          <p:val>
                                            <p:strVal val="#ppt_y"/>
                                          </p:val>
                                        </p:tav>
                                      </p:tavLst>
                                    </p:anim>
                                  </p:childTnLst>
                                </p:cTn>
                              </p:par>
                              <p:par>
                                <p:cTn id="195" presetID="42" presetClass="entr" presetSubtype="0" fill="hold" nodeType="withEffect">
                                  <p:stCondLst>
                                    <p:cond delay="800"/>
                                  </p:stCondLst>
                                  <p:childTnLst>
                                    <p:set>
                                      <p:cBhvr>
                                        <p:cTn id="196" dur="1" fill="hold">
                                          <p:stCondLst>
                                            <p:cond delay="0"/>
                                          </p:stCondLst>
                                        </p:cTn>
                                        <p:tgtEl>
                                          <p:spTgt spid="27"/>
                                        </p:tgtEl>
                                        <p:attrNameLst>
                                          <p:attrName>style.visibility</p:attrName>
                                        </p:attrNameLst>
                                      </p:cBhvr>
                                      <p:to>
                                        <p:strVal val="visible"/>
                                      </p:to>
                                    </p:set>
                                    <p:animEffect transition="in" filter="fade">
                                      <p:cBhvr>
                                        <p:cTn id="197" dur="500"/>
                                        <p:tgtEl>
                                          <p:spTgt spid="27"/>
                                        </p:tgtEl>
                                      </p:cBhvr>
                                    </p:animEffect>
                                    <p:anim calcmode="lin" valueType="num">
                                      <p:cBhvr>
                                        <p:cTn id="198" dur="500" fill="hold"/>
                                        <p:tgtEl>
                                          <p:spTgt spid="27"/>
                                        </p:tgtEl>
                                        <p:attrNameLst>
                                          <p:attrName>ppt_x</p:attrName>
                                        </p:attrNameLst>
                                      </p:cBhvr>
                                      <p:tavLst>
                                        <p:tav tm="0">
                                          <p:val>
                                            <p:strVal val="#ppt_x"/>
                                          </p:val>
                                        </p:tav>
                                        <p:tav tm="100000">
                                          <p:val>
                                            <p:strVal val="#ppt_x"/>
                                          </p:val>
                                        </p:tav>
                                      </p:tavLst>
                                    </p:anim>
                                    <p:anim calcmode="lin" valueType="num">
                                      <p:cBhvr>
                                        <p:cTn id="199" dur="500" fill="hold"/>
                                        <p:tgtEl>
                                          <p:spTgt spid="27"/>
                                        </p:tgtEl>
                                        <p:attrNameLst>
                                          <p:attrName>ppt_y</p:attrName>
                                        </p:attrNameLst>
                                      </p:cBhvr>
                                      <p:tavLst>
                                        <p:tav tm="0">
                                          <p:val>
                                            <p:strVal val="#ppt_y+.1"/>
                                          </p:val>
                                        </p:tav>
                                        <p:tav tm="100000">
                                          <p:val>
                                            <p:strVal val="#ppt_y"/>
                                          </p:val>
                                        </p:tav>
                                      </p:tavLst>
                                    </p:anim>
                                  </p:childTnLst>
                                </p:cTn>
                              </p:par>
                              <p:par>
                                <p:cTn id="200" presetID="47" presetClass="entr" presetSubtype="0" fill="hold" nodeType="withEffect">
                                  <p:stCondLst>
                                    <p:cond delay="900"/>
                                  </p:stCondLst>
                                  <p:childTnLst>
                                    <p:set>
                                      <p:cBhvr>
                                        <p:cTn id="201" dur="1" fill="hold">
                                          <p:stCondLst>
                                            <p:cond delay="0"/>
                                          </p:stCondLst>
                                        </p:cTn>
                                        <p:tgtEl>
                                          <p:spTgt spid="37"/>
                                        </p:tgtEl>
                                        <p:attrNameLst>
                                          <p:attrName>style.visibility</p:attrName>
                                        </p:attrNameLst>
                                      </p:cBhvr>
                                      <p:to>
                                        <p:strVal val="visible"/>
                                      </p:to>
                                    </p:set>
                                    <p:animEffect transition="in" filter="fade">
                                      <p:cBhvr>
                                        <p:cTn id="202" dur="1000"/>
                                        <p:tgtEl>
                                          <p:spTgt spid="37"/>
                                        </p:tgtEl>
                                      </p:cBhvr>
                                    </p:animEffect>
                                    <p:anim calcmode="lin" valueType="num">
                                      <p:cBhvr>
                                        <p:cTn id="203" dur="1000" fill="hold"/>
                                        <p:tgtEl>
                                          <p:spTgt spid="37"/>
                                        </p:tgtEl>
                                        <p:attrNameLst>
                                          <p:attrName>ppt_x</p:attrName>
                                        </p:attrNameLst>
                                      </p:cBhvr>
                                      <p:tavLst>
                                        <p:tav tm="0">
                                          <p:val>
                                            <p:strVal val="#ppt_x"/>
                                          </p:val>
                                        </p:tav>
                                        <p:tav tm="100000">
                                          <p:val>
                                            <p:strVal val="#ppt_x"/>
                                          </p:val>
                                        </p:tav>
                                      </p:tavLst>
                                    </p:anim>
                                    <p:anim calcmode="lin" valueType="num">
                                      <p:cBhvr>
                                        <p:cTn id="204" dur="1000" fill="hold"/>
                                        <p:tgtEl>
                                          <p:spTgt spid="37"/>
                                        </p:tgtEl>
                                        <p:attrNameLst>
                                          <p:attrName>ppt_y</p:attrName>
                                        </p:attrNameLst>
                                      </p:cBhvr>
                                      <p:tavLst>
                                        <p:tav tm="0">
                                          <p:val>
                                            <p:strVal val="#ppt_y-.1"/>
                                          </p:val>
                                        </p:tav>
                                        <p:tav tm="100000">
                                          <p:val>
                                            <p:strVal val="#ppt_y"/>
                                          </p:val>
                                        </p:tav>
                                      </p:tavLst>
                                    </p:anim>
                                  </p:childTnLst>
                                </p:cTn>
                              </p:par>
                              <p:par>
                                <p:cTn id="205" presetID="42" presetClass="entr" presetSubtype="0" fill="hold" nodeType="withEffect">
                                  <p:stCondLst>
                                    <p:cond delay="1000"/>
                                  </p:stCondLst>
                                  <p:childTnLst>
                                    <p:set>
                                      <p:cBhvr>
                                        <p:cTn id="206" dur="1" fill="hold">
                                          <p:stCondLst>
                                            <p:cond delay="0"/>
                                          </p:stCondLst>
                                        </p:cTn>
                                        <p:tgtEl>
                                          <p:spTgt spid="28"/>
                                        </p:tgtEl>
                                        <p:attrNameLst>
                                          <p:attrName>style.visibility</p:attrName>
                                        </p:attrNameLst>
                                      </p:cBhvr>
                                      <p:to>
                                        <p:strVal val="visible"/>
                                      </p:to>
                                    </p:set>
                                    <p:animEffect transition="in" filter="fade">
                                      <p:cBhvr>
                                        <p:cTn id="207" dur="1000"/>
                                        <p:tgtEl>
                                          <p:spTgt spid="28"/>
                                        </p:tgtEl>
                                      </p:cBhvr>
                                    </p:animEffect>
                                    <p:anim calcmode="lin" valueType="num">
                                      <p:cBhvr>
                                        <p:cTn id="208" dur="1000" fill="hold"/>
                                        <p:tgtEl>
                                          <p:spTgt spid="28"/>
                                        </p:tgtEl>
                                        <p:attrNameLst>
                                          <p:attrName>ppt_x</p:attrName>
                                        </p:attrNameLst>
                                      </p:cBhvr>
                                      <p:tavLst>
                                        <p:tav tm="0">
                                          <p:val>
                                            <p:strVal val="#ppt_x"/>
                                          </p:val>
                                        </p:tav>
                                        <p:tav tm="100000">
                                          <p:val>
                                            <p:strVal val="#ppt_x"/>
                                          </p:val>
                                        </p:tav>
                                      </p:tavLst>
                                    </p:anim>
                                    <p:anim calcmode="lin" valueType="num">
                                      <p:cBhvr>
                                        <p:cTn id="209" dur="1000" fill="hold"/>
                                        <p:tgtEl>
                                          <p:spTgt spid="28"/>
                                        </p:tgtEl>
                                        <p:attrNameLst>
                                          <p:attrName>ppt_y</p:attrName>
                                        </p:attrNameLst>
                                      </p:cBhvr>
                                      <p:tavLst>
                                        <p:tav tm="0">
                                          <p:val>
                                            <p:strVal val="#ppt_y+.1"/>
                                          </p:val>
                                        </p:tav>
                                        <p:tav tm="100000">
                                          <p:val>
                                            <p:strVal val="#ppt_y"/>
                                          </p:val>
                                        </p:tav>
                                      </p:tavLst>
                                    </p:anim>
                                  </p:childTnLst>
                                </p:cTn>
                              </p:par>
                              <p:par>
                                <p:cTn id="210" presetID="42" presetClass="entr" presetSubtype="0" fill="hold" nodeType="withEffect">
                                  <p:stCondLst>
                                    <p:cond delay="1100"/>
                                  </p:stCondLst>
                                  <p:childTnLst>
                                    <p:set>
                                      <p:cBhvr>
                                        <p:cTn id="211" dur="1" fill="hold">
                                          <p:stCondLst>
                                            <p:cond delay="0"/>
                                          </p:stCondLst>
                                        </p:cTn>
                                        <p:tgtEl>
                                          <p:spTgt spid="33"/>
                                        </p:tgtEl>
                                        <p:attrNameLst>
                                          <p:attrName>style.visibility</p:attrName>
                                        </p:attrNameLst>
                                      </p:cBhvr>
                                      <p:to>
                                        <p:strVal val="visible"/>
                                      </p:to>
                                    </p:set>
                                    <p:animEffect transition="in" filter="fade">
                                      <p:cBhvr>
                                        <p:cTn id="212" dur="500"/>
                                        <p:tgtEl>
                                          <p:spTgt spid="33"/>
                                        </p:tgtEl>
                                      </p:cBhvr>
                                    </p:animEffect>
                                    <p:anim calcmode="lin" valueType="num">
                                      <p:cBhvr>
                                        <p:cTn id="213" dur="500" fill="hold"/>
                                        <p:tgtEl>
                                          <p:spTgt spid="33"/>
                                        </p:tgtEl>
                                        <p:attrNameLst>
                                          <p:attrName>ppt_x</p:attrName>
                                        </p:attrNameLst>
                                      </p:cBhvr>
                                      <p:tavLst>
                                        <p:tav tm="0">
                                          <p:val>
                                            <p:strVal val="#ppt_x"/>
                                          </p:val>
                                        </p:tav>
                                        <p:tav tm="100000">
                                          <p:val>
                                            <p:strVal val="#ppt_x"/>
                                          </p:val>
                                        </p:tav>
                                      </p:tavLst>
                                    </p:anim>
                                    <p:anim calcmode="lin" valueType="num">
                                      <p:cBhvr>
                                        <p:cTn id="214" dur="500" fill="hold"/>
                                        <p:tgtEl>
                                          <p:spTgt spid="33"/>
                                        </p:tgtEl>
                                        <p:attrNameLst>
                                          <p:attrName>ppt_y</p:attrName>
                                        </p:attrNameLst>
                                      </p:cBhvr>
                                      <p:tavLst>
                                        <p:tav tm="0">
                                          <p:val>
                                            <p:strVal val="#ppt_y+.1"/>
                                          </p:val>
                                        </p:tav>
                                        <p:tav tm="100000">
                                          <p:val>
                                            <p:strVal val="#ppt_y"/>
                                          </p:val>
                                        </p:tav>
                                      </p:tavLst>
                                    </p:anim>
                                  </p:childTnLst>
                                </p:cTn>
                              </p:par>
                              <p:par>
                                <p:cTn id="215" presetID="47" presetClass="entr" presetSubtype="0" fill="hold" nodeType="withEffect">
                                  <p:stCondLst>
                                    <p:cond delay="1200"/>
                                  </p:stCondLst>
                                  <p:childTnLst>
                                    <p:set>
                                      <p:cBhvr>
                                        <p:cTn id="216" dur="1" fill="hold">
                                          <p:stCondLst>
                                            <p:cond delay="0"/>
                                          </p:stCondLst>
                                        </p:cTn>
                                        <p:tgtEl>
                                          <p:spTgt spid="41"/>
                                        </p:tgtEl>
                                        <p:attrNameLst>
                                          <p:attrName>style.visibility</p:attrName>
                                        </p:attrNameLst>
                                      </p:cBhvr>
                                      <p:to>
                                        <p:strVal val="visible"/>
                                      </p:to>
                                    </p:set>
                                    <p:animEffect transition="in" filter="fade">
                                      <p:cBhvr>
                                        <p:cTn id="217" dur="1000"/>
                                        <p:tgtEl>
                                          <p:spTgt spid="41"/>
                                        </p:tgtEl>
                                      </p:cBhvr>
                                    </p:animEffect>
                                    <p:anim calcmode="lin" valueType="num">
                                      <p:cBhvr>
                                        <p:cTn id="218" dur="1000" fill="hold"/>
                                        <p:tgtEl>
                                          <p:spTgt spid="41"/>
                                        </p:tgtEl>
                                        <p:attrNameLst>
                                          <p:attrName>ppt_x</p:attrName>
                                        </p:attrNameLst>
                                      </p:cBhvr>
                                      <p:tavLst>
                                        <p:tav tm="0">
                                          <p:val>
                                            <p:strVal val="#ppt_x"/>
                                          </p:val>
                                        </p:tav>
                                        <p:tav tm="100000">
                                          <p:val>
                                            <p:strVal val="#ppt_x"/>
                                          </p:val>
                                        </p:tav>
                                      </p:tavLst>
                                    </p:anim>
                                    <p:anim calcmode="lin" valueType="num">
                                      <p:cBhvr>
                                        <p:cTn id="219" dur="1000" fill="hold"/>
                                        <p:tgtEl>
                                          <p:spTgt spid="41"/>
                                        </p:tgtEl>
                                        <p:attrNameLst>
                                          <p:attrName>ppt_y</p:attrName>
                                        </p:attrNameLst>
                                      </p:cBhvr>
                                      <p:tavLst>
                                        <p:tav tm="0">
                                          <p:val>
                                            <p:strVal val="#ppt_y-.1"/>
                                          </p:val>
                                        </p:tav>
                                        <p:tav tm="100000">
                                          <p:val>
                                            <p:strVal val="#ppt_y"/>
                                          </p:val>
                                        </p:tav>
                                      </p:tavLst>
                                    </p:anim>
                                  </p:childTnLst>
                                </p:cTn>
                              </p:par>
                              <p:par>
                                <p:cTn id="220" presetID="42" presetClass="entr" presetSubtype="0" fill="hold" nodeType="withEffect">
                                  <p:stCondLst>
                                    <p:cond delay="1300"/>
                                  </p:stCondLst>
                                  <p:childTnLst>
                                    <p:set>
                                      <p:cBhvr>
                                        <p:cTn id="221" dur="1" fill="hold">
                                          <p:stCondLst>
                                            <p:cond delay="0"/>
                                          </p:stCondLst>
                                        </p:cTn>
                                        <p:tgtEl>
                                          <p:spTgt spid="42"/>
                                        </p:tgtEl>
                                        <p:attrNameLst>
                                          <p:attrName>style.visibility</p:attrName>
                                        </p:attrNameLst>
                                      </p:cBhvr>
                                      <p:to>
                                        <p:strVal val="visible"/>
                                      </p:to>
                                    </p:set>
                                    <p:animEffect transition="in" filter="fade">
                                      <p:cBhvr>
                                        <p:cTn id="222" dur="1000"/>
                                        <p:tgtEl>
                                          <p:spTgt spid="42"/>
                                        </p:tgtEl>
                                      </p:cBhvr>
                                    </p:animEffect>
                                    <p:anim calcmode="lin" valueType="num">
                                      <p:cBhvr>
                                        <p:cTn id="223" dur="1000" fill="hold"/>
                                        <p:tgtEl>
                                          <p:spTgt spid="42"/>
                                        </p:tgtEl>
                                        <p:attrNameLst>
                                          <p:attrName>ppt_x</p:attrName>
                                        </p:attrNameLst>
                                      </p:cBhvr>
                                      <p:tavLst>
                                        <p:tav tm="0">
                                          <p:val>
                                            <p:strVal val="#ppt_x"/>
                                          </p:val>
                                        </p:tav>
                                        <p:tav tm="100000">
                                          <p:val>
                                            <p:strVal val="#ppt_x"/>
                                          </p:val>
                                        </p:tav>
                                      </p:tavLst>
                                    </p:anim>
                                    <p:anim calcmode="lin" valueType="num">
                                      <p:cBhvr>
                                        <p:cTn id="224" dur="1000" fill="hold"/>
                                        <p:tgtEl>
                                          <p:spTgt spid="42"/>
                                        </p:tgtEl>
                                        <p:attrNameLst>
                                          <p:attrName>ppt_y</p:attrName>
                                        </p:attrNameLst>
                                      </p:cBhvr>
                                      <p:tavLst>
                                        <p:tav tm="0">
                                          <p:val>
                                            <p:strVal val="#ppt_y+.1"/>
                                          </p:val>
                                        </p:tav>
                                        <p:tav tm="100000">
                                          <p:val>
                                            <p:strVal val="#ppt_y"/>
                                          </p:val>
                                        </p:tav>
                                      </p:tavLst>
                                    </p:anim>
                                  </p:childTnLst>
                                </p:cTn>
                              </p:par>
                              <p:par>
                                <p:cTn id="225" presetID="42" presetClass="entr" presetSubtype="0" fill="hold" nodeType="withEffect">
                                  <p:stCondLst>
                                    <p:cond delay="1400"/>
                                  </p:stCondLst>
                                  <p:childTnLst>
                                    <p:set>
                                      <p:cBhvr>
                                        <p:cTn id="226" dur="1" fill="hold">
                                          <p:stCondLst>
                                            <p:cond delay="0"/>
                                          </p:stCondLst>
                                        </p:cTn>
                                        <p:tgtEl>
                                          <p:spTgt spid="43"/>
                                        </p:tgtEl>
                                        <p:attrNameLst>
                                          <p:attrName>style.visibility</p:attrName>
                                        </p:attrNameLst>
                                      </p:cBhvr>
                                      <p:to>
                                        <p:strVal val="visible"/>
                                      </p:to>
                                    </p:set>
                                    <p:animEffect transition="in" filter="fade">
                                      <p:cBhvr>
                                        <p:cTn id="227" dur="500"/>
                                        <p:tgtEl>
                                          <p:spTgt spid="43"/>
                                        </p:tgtEl>
                                      </p:cBhvr>
                                    </p:animEffect>
                                    <p:anim calcmode="lin" valueType="num">
                                      <p:cBhvr>
                                        <p:cTn id="228" dur="500" fill="hold"/>
                                        <p:tgtEl>
                                          <p:spTgt spid="43"/>
                                        </p:tgtEl>
                                        <p:attrNameLst>
                                          <p:attrName>ppt_x</p:attrName>
                                        </p:attrNameLst>
                                      </p:cBhvr>
                                      <p:tavLst>
                                        <p:tav tm="0">
                                          <p:val>
                                            <p:strVal val="#ppt_x"/>
                                          </p:val>
                                        </p:tav>
                                        <p:tav tm="100000">
                                          <p:val>
                                            <p:strVal val="#ppt_x"/>
                                          </p:val>
                                        </p:tav>
                                      </p:tavLst>
                                    </p:anim>
                                    <p:anim calcmode="lin" valueType="num">
                                      <p:cBhvr>
                                        <p:cTn id="229" dur="500" fill="hold"/>
                                        <p:tgtEl>
                                          <p:spTgt spid="43"/>
                                        </p:tgtEl>
                                        <p:attrNameLst>
                                          <p:attrName>ppt_y</p:attrName>
                                        </p:attrNameLst>
                                      </p:cBhvr>
                                      <p:tavLst>
                                        <p:tav tm="0">
                                          <p:val>
                                            <p:strVal val="#ppt_y+.1"/>
                                          </p:val>
                                        </p:tav>
                                        <p:tav tm="100000">
                                          <p:val>
                                            <p:strVal val="#ppt_y"/>
                                          </p:val>
                                        </p:tav>
                                      </p:tavLst>
                                    </p:anim>
                                  </p:childTnLst>
                                </p:cTn>
                              </p:par>
                              <p:par>
                                <p:cTn id="230" presetID="42" presetClass="entr" presetSubtype="0" fill="hold" nodeType="withEffect">
                                  <p:stCondLst>
                                    <p:cond delay="1500"/>
                                  </p:stCondLst>
                                  <p:childTnLst>
                                    <p:set>
                                      <p:cBhvr>
                                        <p:cTn id="231" dur="1" fill="hold">
                                          <p:stCondLst>
                                            <p:cond delay="0"/>
                                          </p:stCondLst>
                                        </p:cTn>
                                        <p:tgtEl>
                                          <p:spTgt spid="44"/>
                                        </p:tgtEl>
                                        <p:attrNameLst>
                                          <p:attrName>style.visibility</p:attrName>
                                        </p:attrNameLst>
                                      </p:cBhvr>
                                      <p:to>
                                        <p:strVal val="visible"/>
                                      </p:to>
                                    </p:set>
                                    <p:animEffect transition="in" filter="fade">
                                      <p:cBhvr>
                                        <p:cTn id="232" dur="1000"/>
                                        <p:tgtEl>
                                          <p:spTgt spid="44"/>
                                        </p:tgtEl>
                                      </p:cBhvr>
                                    </p:animEffect>
                                    <p:anim calcmode="lin" valueType="num">
                                      <p:cBhvr>
                                        <p:cTn id="233" dur="1000" fill="hold"/>
                                        <p:tgtEl>
                                          <p:spTgt spid="44"/>
                                        </p:tgtEl>
                                        <p:attrNameLst>
                                          <p:attrName>ppt_x</p:attrName>
                                        </p:attrNameLst>
                                      </p:cBhvr>
                                      <p:tavLst>
                                        <p:tav tm="0">
                                          <p:val>
                                            <p:strVal val="#ppt_x"/>
                                          </p:val>
                                        </p:tav>
                                        <p:tav tm="100000">
                                          <p:val>
                                            <p:strVal val="#ppt_x"/>
                                          </p:val>
                                        </p:tav>
                                      </p:tavLst>
                                    </p:anim>
                                    <p:anim calcmode="lin" valueType="num">
                                      <p:cBhvr>
                                        <p:cTn id="234" dur="1000" fill="hold"/>
                                        <p:tgtEl>
                                          <p:spTgt spid="44"/>
                                        </p:tgtEl>
                                        <p:attrNameLst>
                                          <p:attrName>ppt_y</p:attrName>
                                        </p:attrNameLst>
                                      </p:cBhvr>
                                      <p:tavLst>
                                        <p:tav tm="0">
                                          <p:val>
                                            <p:strVal val="#ppt_y+.1"/>
                                          </p:val>
                                        </p:tav>
                                        <p:tav tm="100000">
                                          <p:val>
                                            <p:strVal val="#ppt_y"/>
                                          </p:val>
                                        </p:tav>
                                      </p:tavLst>
                                    </p:anim>
                                  </p:childTnLst>
                                </p:cTn>
                              </p:par>
                              <p:par>
                                <p:cTn id="235" presetID="47" presetClass="entr" presetSubtype="0" fill="hold" nodeType="withEffect">
                                  <p:stCondLst>
                                    <p:cond delay="1600"/>
                                  </p:stCondLst>
                                  <p:childTnLst>
                                    <p:set>
                                      <p:cBhvr>
                                        <p:cTn id="236" dur="1" fill="hold">
                                          <p:stCondLst>
                                            <p:cond delay="0"/>
                                          </p:stCondLst>
                                        </p:cTn>
                                        <p:tgtEl>
                                          <p:spTgt spid="52"/>
                                        </p:tgtEl>
                                        <p:attrNameLst>
                                          <p:attrName>style.visibility</p:attrName>
                                        </p:attrNameLst>
                                      </p:cBhvr>
                                      <p:to>
                                        <p:strVal val="visible"/>
                                      </p:to>
                                    </p:set>
                                    <p:animEffect transition="in" filter="fade">
                                      <p:cBhvr>
                                        <p:cTn id="237" dur="1000"/>
                                        <p:tgtEl>
                                          <p:spTgt spid="52"/>
                                        </p:tgtEl>
                                      </p:cBhvr>
                                    </p:animEffect>
                                    <p:anim calcmode="lin" valueType="num">
                                      <p:cBhvr>
                                        <p:cTn id="238" dur="1000" fill="hold"/>
                                        <p:tgtEl>
                                          <p:spTgt spid="52"/>
                                        </p:tgtEl>
                                        <p:attrNameLst>
                                          <p:attrName>ppt_x</p:attrName>
                                        </p:attrNameLst>
                                      </p:cBhvr>
                                      <p:tavLst>
                                        <p:tav tm="0">
                                          <p:val>
                                            <p:strVal val="#ppt_x"/>
                                          </p:val>
                                        </p:tav>
                                        <p:tav tm="100000">
                                          <p:val>
                                            <p:strVal val="#ppt_x"/>
                                          </p:val>
                                        </p:tav>
                                      </p:tavLst>
                                    </p:anim>
                                    <p:anim calcmode="lin" valueType="num">
                                      <p:cBhvr>
                                        <p:cTn id="239" dur="1000" fill="hold"/>
                                        <p:tgtEl>
                                          <p:spTgt spid="52"/>
                                        </p:tgtEl>
                                        <p:attrNameLst>
                                          <p:attrName>ppt_y</p:attrName>
                                        </p:attrNameLst>
                                      </p:cBhvr>
                                      <p:tavLst>
                                        <p:tav tm="0">
                                          <p:val>
                                            <p:strVal val="#ppt_y-.1"/>
                                          </p:val>
                                        </p:tav>
                                        <p:tav tm="100000">
                                          <p:val>
                                            <p:strVal val="#ppt_y"/>
                                          </p:val>
                                        </p:tav>
                                      </p:tavLst>
                                    </p:anim>
                                  </p:childTnLst>
                                </p:cTn>
                              </p:par>
                              <p:par>
                                <p:cTn id="240" presetID="42" presetClass="entr" presetSubtype="0" fill="hold" nodeType="withEffect">
                                  <p:stCondLst>
                                    <p:cond delay="1700"/>
                                  </p:stCondLst>
                                  <p:childTnLst>
                                    <p:set>
                                      <p:cBhvr>
                                        <p:cTn id="241" dur="1" fill="hold">
                                          <p:stCondLst>
                                            <p:cond delay="0"/>
                                          </p:stCondLst>
                                        </p:cTn>
                                        <p:tgtEl>
                                          <p:spTgt spid="53"/>
                                        </p:tgtEl>
                                        <p:attrNameLst>
                                          <p:attrName>style.visibility</p:attrName>
                                        </p:attrNameLst>
                                      </p:cBhvr>
                                      <p:to>
                                        <p:strVal val="visible"/>
                                      </p:to>
                                    </p:set>
                                    <p:animEffect transition="in" filter="fade">
                                      <p:cBhvr>
                                        <p:cTn id="242" dur="1000"/>
                                        <p:tgtEl>
                                          <p:spTgt spid="53"/>
                                        </p:tgtEl>
                                      </p:cBhvr>
                                    </p:animEffect>
                                    <p:anim calcmode="lin" valueType="num">
                                      <p:cBhvr>
                                        <p:cTn id="243" dur="1000" fill="hold"/>
                                        <p:tgtEl>
                                          <p:spTgt spid="53"/>
                                        </p:tgtEl>
                                        <p:attrNameLst>
                                          <p:attrName>ppt_x</p:attrName>
                                        </p:attrNameLst>
                                      </p:cBhvr>
                                      <p:tavLst>
                                        <p:tav tm="0">
                                          <p:val>
                                            <p:strVal val="#ppt_x"/>
                                          </p:val>
                                        </p:tav>
                                        <p:tav tm="100000">
                                          <p:val>
                                            <p:strVal val="#ppt_x"/>
                                          </p:val>
                                        </p:tav>
                                      </p:tavLst>
                                    </p:anim>
                                    <p:anim calcmode="lin" valueType="num">
                                      <p:cBhvr>
                                        <p:cTn id="244" dur="1000" fill="hold"/>
                                        <p:tgtEl>
                                          <p:spTgt spid="53"/>
                                        </p:tgtEl>
                                        <p:attrNameLst>
                                          <p:attrName>ppt_y</p:attrName>
                                        </p:attrNameLst>
                                      </p:cBhvr>
                                      <p:tavLst>
                                        <p:tav tm="0">
                                          <p:val>
                                            <p:strVal val="#ppt_y+.1"/>
                                          </p:val>
                                        </p:tav>
                                        <p:tav tm="100000">
                                          <p:val>
                                            <p:strVal val="#ppt_y"/>
                                          </p:val>
                                        </p:tav>
                                      </p:tavLst>
                                    </p:anim>
                                  </p:childTnLst>
                                </p:cTn>
                              </p:par>
                              <p:par>
                                <p:cTn id="245" presetID="47" presetClass="entr" presetSubtype="0" fill="hold" nodeType="withEffect">
                                  <p:stCondLst>
                                    <p:cond delay="1800"/>
                                  </p:stCondLst>
                                  <p:childTnLst>
                                    <p:set>
                                      <p:cBhvr>
                                        <p:cTn id="246" dur="1" fill="hold">
                                          <p:stCondLst>
                                            <p:cond delay="0"/>
                                          </p:stCondLst>
                                        </p:cTn>
                                        <p:tgtEl>
                                          <p:spTgt spid="29"/>
                                        </p:tgtEl>
                                        <p:attrNameLst>
                                          <p:attrName>style.visibility</p:attrName>
                                        </p:attrNameLst>
                                      </p:cBhvr>
                                      <p:to>
                                        <p:strVal val="visible"/>
                                      </p:to>
                                    </p:set>
                                    <p:animEffect transition="in" filter="fade">
                                      <p:cBhvr>
                                        <p:cTn id="247" dur="1000"/>
                                        <p:tgtEl>
                                          <p:spTgt spid="29"/>
                                        </p:tgtEl>
                                      </p:cBhvr>
                                    </p:animEffect>
                                    <p:anim calcmode="lin" valueType="num">
                                      <p:cBhvr>
                                        <p:cTn id="248" dur="1000" fill="hold"/>
                                        <p:tgtEl>
                                          <p:spTgt spid="29"/>
                                        </p:tgtEl>
                                        <p:attrNameLst>
                                          <p:attrName>ppt_x</p:attrName>
                                        </p:attrNameLst>
                                      </p:cBhvr>
                                      <p:tavLst>
                                        <p:tav tm="0">
                                          <p:val>
                                            <p:strVal val="#ppt_x"/>
                                          </p:val>
                                        </p:tav>
                                        <p:tav tm="100000">
                                          <p:val>
                                            <p:strVal val="#ppt_x"/>
                                          </p:val>
                                        </p:tav>
                                      </p:tavLst>
                                    </p:anim>
                                    <p:anim calcmode="lin" valueType="num">
                                      <p:cBhvr>
                                        <p:cTn id="249" dur="1000" fill="hold"/>
                                        <p:tgtEl>
                                          <p:spTgt spid="29"/>
                                        </p:tgtEl>
                                        <p:attrNameLst>
                                          <p:attrName>ppt_y</p:attrName>
                                        </p:attrNameLst>
                                      </p:cBhvr>
                                      <p:tavLst>
                                        <p:tav tm="0">
                                          <p:val>
                                            <p:strVal val="#ppt_y-.1"/>
                                          </p:val>
                                        </p:tav>
                                        <p:tav tm="100000">
                                          <p:val>
                                            <p:strVal val="#ppt_y"/>
                                          </p:val>
                                        </p:tav>
                                      </p:tavLst>
                                    </p:anim>
                                  </p:childTnLst>
                                </p:cTn>
                              </p:par>
                              <p:par>
                                <p:cTn id="250" presetID="42" presetClass="entr" presetSubtype="0" fill="hold" nodeType="withEffect">
                                  <p:stCondLst>
                                    <p:cond delay="1900"/>
                                  </p:stCondLst>
                                  <p:childTnLst>
                                    <p:set>
                                      <p:cBhvr>
                                        <p:cTn id="251" dur="1" fill="hold">
                                          <p:stCondLst>
                                            <p:cond delay="0"/>
                                          </p:stCondLst>
                                        </p:cTn>
                                        <p:tgtEl>
                                          <p:spTgt spid="30"/>
                                        </p:tgtEl>
                                        <p:attrNameLst>
                                          <p:attrName>style.visibility</p:attrName>
                                        </p:attrNameLst>
                                      </p:cBhvr>
                                      <p:to>
                                        <p:strVal val="visible"/>
                                      </p:to>
                                    </p:set>
                                    <p:animEffect transition="in" filter="fade">
                                      <p:cBhvr>
                                        <p:cTn id="252" dur="1500"/>
                                        <p:tgtEl>
                                          <p:spTgt spid="30"/>
                                        </p:tgtEl>
                                      </p:cBhvr>
                                    </p:animEffect>
                                    <p:anim calcmode="lin" valueType="num">
                                      <p:cBhvr>
                                        <p:cTn id="253" dur="1500" fill="hold"/>
                                        <p:tgtEl>
                                          <p:spTgt spid="30"/>
                                        </p:tgtEl>
                                        <p:attrNameLst>
                                          <p:attrName>ppt_x</p:attrName>
                                        </p:attrNameLst>
                                      </p:cBhvr>
                                      <p:tavLst>
                                        <p:tav tm="0">
                                          <p:val>
                                            <p:strVal val="#ppt_x"/>
                                          </p:val>
                                        </p:tav>
                                        <p:tav tm="100000">
                                          <p:val>
                                            <p:strVal val="#ppt_x"/>
                                          </p:val>
                                        </p:tav>
                                      </p:tavLst>
                                    </p:anim>
                                    <p:anim calcmode="lin" valueType="num">
                                      <p:cBhvr>
                                        <p:cTn id="254" dur="1500" fill="hold"/>
                                        <p:tgtEl>
                                          <p:spTgt spid="30"/>
                                        </p:tgtEl>
                                        <p:attrNameLst>
                                          <p:attrName>ppt_y</p:attrName>
                                        </p:attrNameLst>
                                      </p:cBhvr>
                                      <p:tavLst>
                                        <p:tav tm="0">
                                          <p:val>
                                            <p:strVal val="#ppt_y+.1"/>
                                          </p:val>
                                        </p:tav>
                                        <p:tav tm="100000">
                                          <p:val>
                                            <p:strVal val="#ppt_y"/>
                                          </p:val>
                                        </p:tav>
                                      </p:tavLst>
                                    </p:anim>
                                  </p:childTnLst>
                                </p:cTn>
                              </p:par>
                              <p:par>
                                <p:cTn id="255" presetID="47" presetClass="entr" presetSubtype="0" fill="hold" nodeType="withEffect">
                                  <p:stCondLst>
                                    <p:cond delay="1800"/>
                                  </p:stCondLst>
                                  <p:childTnLst>
                                    <p:set>
                                      <p:cBhvr>
                                        <p:cTn id="256" dur="1" fill="hold">
                                          <p:stCondLst>
                                            <p:cond delay="0"/>
                                          </p:stCondLst>
                                        </p:cTn>
                                        <p:tgtEl>
                                          <p:spTgt spid="55"/>
                                        </p:tgtEl>
                                        <p:attrNameLst>
                                          <p:attrName>style.visibility</p:attrName>
                                        </p:attrNameLst>
                                      </p:cBhvr>
                                      <p:to>
                                        <p:strVal val="visible"/>
                                      </p:to>
                                    </p:set>
                                    <p:animEffect transition="in" filter="fade">
                                      <p:cBhvr>
                                        <p:cTn id="257" dur="1000"/>
                                        <p:tgtEl>
                                          <p:spTgt spid="55"/>
                                        </p:tgtEl>
                                      </p:cBhvr>
                                    </p:animEffect>
                                    <p:anim calcmode="lin" valueType="num">
                                      <p:cBhvr>
                                        <p:cTn id="258" dur="1000" fill="hold"/>
                                        <p:tgtEl>
                                          <p:spTgt spid="55"/>
                                        </p:tgtEl>
                                        <p:attrNameLst>
                                          <p:attrName>ppt_x</p:attrName>
                                        </p:attrNameLst>
                                      </p:cBhvr>
                                      <p:tavLst>
                                        <p:tav tm="0">
                                          <p:val>
                                            <p:strVal val="#ppt_x"/>
                                          </p:val>
                                        </p:tav>
                                        <p:tav tm="100000">
                                          <p:val>
                                            <p:strVal val="#ppt_x"/>
                                          </p:val>
                                        </p:tav>
                                      </p:tavLst>
                                    </p:anim>
                                    <p:anim calcmode="lin" valueType="num">
                                      <p:cBhvr>
                                        <p:cTn id="259" dur="1000" fill="hold"/>
                                        <p:tgtEl>
                                          <p:spTgt spid="55"/>
                                        </p:tgtEl>
                                        <p:attrNameLst>
                                          <p:attrName>ppt_y</p:attrName>
                                        </p:attrNameLst>
                                      </p:cBhvr>
                                      <p:tavLst>
                                        <p:tav tm="0">
                                          <p:val>
                                            <p:strVal val="#ppt_y-.1"/>
                                          </p:val>
                                        </p:tav>
                                        <p:tav tm="100000">
                                          <p:val>
                                            <p:strVal val="#ppt_y"/>
                                          </p:val>
                                        </p:tav>
                                      </p:tavLst>
                                    </p:anim>
                                  </p:childTnLst>
                                </p:cTn>
                              </p:par>
                              <p:par>
                                <p:cTn id="260" presetID="47" presetClass="entr" presetSubtype="0" fill="hold" nodeType="withEffect">
                                  <p:stCondLst>
                                    <p:cond delay="1800"/>
                                  </p:stCondLst>
                                  <p:childTnLst>
                                    <p:set>
                                      <p:cBhvr>
                                        <p:cTn id="261" dur="1" fill="hold">
                                          <p:stCondLst>
                                            <p:cond delay="0"/>
                                          </p:stCondLst>
                                        </p:cTn>
                                        <p:tgtEl>
                                          <p:spTgt spid="56"/>
                                        </p:tgtEl>
                                        <p:attrNameLst>
                                          <p:attrName>style.visibility</p:attrName>
                                        </p:attrNameLst>
                                      </p:cBhvr>
                                      <p:to>
                                        <p:strVal val="visible"/>
                                      </p:to>
                                    </p:set>
                                    <p:animEffect transition="in" filter="fade">
                                      <p:cBhvr>
                                        <p:cTn id="262" dur="1000"/>
                                        <p:tgtEl>
                                          <p:spTgt spid="56"/>
                                        </p:tgtEl>
                                      </p:cBhvr>
                                    </p:animEffect>
                                    <p:anim calcmode="lin" valueType="num">
                                      <p:cBhvr>
                                        <p:cTn id="263" dur="1000" fill="hold"/>
                                        <p:tgtEl>
                                          <p:spTgt spid="56"/>
                                        </p:tgtEl>
                                        <p:attrNameLst>
                                          <p:attrName>ppt_x</p:attrName>
                                        </p:attrNameLst>
                                      </p:cBhvr>
                                      <p:tavLst>
                                        <p:tav tm="0">
                                          <p:val>
                                            <p:strVal val="#ppt_x"/>
                                          </p:val>
                                        </p:tav>
                                        <p:tav tm="100000">
                                          <p:val>
                                            <p:strVal val="#ppt_x"/>
                                          </p:val>
                                        </p:tav>
                                      </p:tavLst>
                                    </p:anim>
                                    <p:anim calcmode="lin" valueType="num">
                                      <p:cBhvr>
                                        <p:cTn id="264" dur="1000" fill="hold"/>
                                        <p:tgtEl>
                                          <p:spTgt spid="56"/>
                                        </p:tgtEl>
                                        <p:attrNameLst>
                                          <p:attrName>ppt_y</p:attrName>
                                        </p:attrNameLst>
                                      </p:cBhvr>
                                      <p:tavLst>
                                        <p:tav tm="0">
                                          <p:val>
                                            <p:strVal val="#ppt_y-.1"/>
                                          </p:val>
                                        </p:tav>
                                        <p:tav tm="100000">
                                          <p:val>
                                            <p:strVal val="#ppt_y"/>
                                          </p:val>
                                        </p:tav>
                                      </p:tavLst>
                                    </p:anim>
                                  </p:childTnLst>
                                </p:cTn>
                              </p:par>
                              <p:par>
                                <p:cTn id="265" presetID="47" presetClass="entr" presetSubtype="0" fill="hold" nodeType="withEffect">
                                  <p:stCondLst>
                                    <p:cond delay="1800"/>
                                  </p:stCondLst>
                                  <p:childTnLst>
                                    <p:set>
                                      <p:cBhvr>
                                        <p:cTn id="266" dur="1" fill="hold">
                                          <p:stCondLst>
                                            <p:cond delay="0"/>
                                          </p:stCondLst>
                                        </p:cTn>
                                        <p:tgtEl>
                                          <p:spTgt spid="57"/>
                                        </p:tgtEl>
                                        <p:attrNameLst>
                                          <p:attrName>style.visibility</p:attrName>
                                        </p:attrNameLst>
                                      </p:cBhvr>
                                      <p:to>
                                        <p:strVal val="visible"/>
                                      </p:to>
                                    </p:set>
                                    <p:animEffect transition="in" filter="fade">
                                      <p:cBhvr>
                                        <p:cTn id="267" dur="1000"/>
                                        <p:tgtEl>
                                          <p:spTgt spid="57"/>
                                        </p:tgtEl>
                                      </p:cBhvr>
                                    </p:animEffect>
                                    <p:anim calcmode="lin" valueType="num">
                                      <p:cBhvr>
                                        <p:cTn id="268" dur="1000" fill="hold"/>
                                        <p:tgtEl>
                                          <p:spTgt spid="57"/>
                                        </p:tgtEl>
                                        <p:attrNameLst>
                                          <p:attrName>ppt_x</p:attrName>
                                        </p:attrNameLst>
                                      </p:cBhvr>
                                      <p:tavLst>
                                        <p:tav tm="0">
                                          <p:val>
                                            <p:strVal val="#ppt_x"/>
                                          </p:val>
                                        </p:tav>
                                        <p:tav tm="100000">
                                          <p:val>
                                            <p:strVal val="#ppt_x"/>
                                          </p:val>
                                        </p:tav>
                                      </p:tavLst>
                                    </p:anim>
                                    <p:anim calcmode="lin" valueType="num">
                                      <p:cBhvr>
                                        <p:cTn id="269" dur="1000" fill="hold"/>
                                        <p:tgtEl>
                                          <p:spTgt spid="57"/>
                                        </p:tgtEl>
                                        <p:attrNameLst>
                                          <p:attrName>ppt_y</p:attrName>
                                        </p:attrNameLst>
                                      </p:cBhvr>
                                      <p:tavLst>
                                        <p:tav tm="0">
                                          <p:val>
                                            <p:strVal val="#ppt_y-.1"/>
                                          </p:val>
                                        </p:tav>
                                        <p:tav tm="100000">
                                          <p:val>
                                            <p:strVal val="#ppt_y"/>
                                          </p:val>
                                        </p:tav>
                                      </p:tavLst>
                                    </p:anim>
                                  </p:childTnLst>
                                </p:cTn>
                              </p:par>
                              <p:par>
                                <p:cTn id="270" presetID="47" presetClass="entr" presetSubtype="0" fill="hold" nodeType="withEffect">
                                  <p:stCondLst>
                                    <p:cond delay="1800"/>
                                  </p:stCondLst>
                                  <p:childTnLst>
                                    <p:set>
                                      <p:cBhvr>
                                        <p:cTn id="271" dur="1" fill="hold">
                                          <p:stCondLst>
                                            <p:cond delay="0"/>
                                          </p:stCondLst>
                                        </p:cTn>
                                        <p:tgtEl>
                                          <p:spTgt spid="58"/>
                                        </p:tgtEl>
                                        <p:attrNameLst>
                                          <p:attrName>style.visibility</p:attrName>
                                        </p:attrNameLst>
                                      </p:cBhvr>
                                      <p:to>
                                        <p:strVal val="visible"/>
                                      </p:to>
                                    </p:set>
                                    <p:animEffect transition="in" filter="fade">
                                      <p:cBhvr>
                                        <p:cTn id="272" dur="1000"/>
                                        <p:tgtEl>
                                          <p:spTgt spid="58"/>
                                        </p:tgtEl>
                                      </p:cBhvr>
                                    </p:animEffect>
                                    <p:anim calcmode="lin" valueType="num">
                                      <p:cBhvr>
                                        <p:cTn id="273" dur="1000" fill="hold"/>
                                        <p:tgtEl>
                                          <p:spTgt spid="58"/>
                                        </p:tgtEl>
                                        <p:attrNameLst>
                                          <p:attrName>ppt_x</p:attrName>
                                        </p:attrNameLst>
                                      </p:cBhvr>
                                      <p:tavLst>
                                        <p:tav tm="0">
                                          <p:val>
                                            <p:strVal val="#ppt_x"/>
                                          </p:val>
                                        </p:tav>
                                        <p:tav tm="100000">
                                          <p:val>
                                            <p:strVal val="#ppt_x"/>
                                          </p:val>
                                        </p:tav>
                                      </p:tavLst>
                                    </p:anim>
                                    <p:anim calcmode="lin" valueType="num">
                                      <p:cBhvr>
                                        <p:cTn id="274" dur="1000" fill="hold"/>
                                        <p:tgtEl>
                                          <p:spTgt spid="58"/>
                                        </p:tgtEl>
                                        <p:attrNameLst>
                                          <p:attrName>ppt_y</p:attrName>
                                        </p:attrNameLst>
                                      </p:cBhvr>
                                      <p:tavLst>
                                        <p:tav tm="0">
                                          <p:val>
                                            <p:strVal val="#ppt_y-.1"/>
                                          </p:val>
                                        </p:tav>
                                        <p:tav tm="100000">
                                          <p:val>
                                            <p:strVal val="#ppt_y"/>
                                          </p:val>
                                        </p:tav>
                                      </p:tavLst>
                                    </p:anim>
                                  </p:childTnLst>
                                </p:cTn>
                              </p:par>
                              <p:par>
                                <p:cTn id="275" presetID="47" presetClass="entr" presetSubtype="0" fill="hold" nodeType="withEffect">
                                  <p:stCondLst>
                                    <p:cond delay="1800"/>
                                  </p:stCondLst>
                                  <p:childTnLst>
                                    <p:set>
                                      <p:cBhvr>
                                        <p:cTn id="276" dur="1" fill="hold">
                                          <p:stCondLst>
                                            <p:cond delay="0"/>
                                          </p:stCondLst>
                                        </p:cTn>
                                        <p:tgtEl>
                                          <p:spTgt spid="59"/>
                                        </p:tgtEl>
                                        <p:attrNameLst>
                                          <p:attrName>style.visibility</p:attrName>
                                        </p:attrNameLst>
                                      </p:cBhvr>
                                      <p:to>
                                        <p:strVal val="visible"/>
                                      </p:to>
                                    </p:set>
                                    <p:animEffect transition="in" filter="fade">
                                      <p:cBhvr>
                                        <p:cTn id="277" dur="1000"/>
                                        <p:tgtEl>
                                          <p:spTgt spid="59"/>
                                        </p:tgtEl>
                                      </p:cBhvr>
                                    </p:animEffect>
                                    <p:anim calcmode="lin" valueType="num">
                                      <p:cBhvr>
                                        <p:cTn id="278" dur="1000" fill="hold"/>
                                        <p:tgtEl>
                                          <p:spTgt spid="59"/>
                                        </p:tgtEl>
                                        <p:attrNameLst>
                                          <p:attrName>ppt_x</p:attrName>
                                        </p:attrNameLst>
                                      </p:cBhvr>
                                      <p:tavLst>
                                        <p:tav tm="0">
                                          <p:val>
                                            <p:strVal val="#ppt_x"/>
                                          </p:val>
                                        </p:tav>
                                        <p:tav tm="100000">
                                          <p:val>
                                            <p:strVal val="#ppt_x"/>
                                          </p:val>
                                        </p:tav>
                                      </p:tavLst>
                                    </p:anim>
                                    <p:anim calcmode="lin" valueType="num">
                                      <p:cBhvr>
                                        <p:cTn id="279" dur="1000" fill="hold"/>
                                        <p:tgtEl>
                                          <p:spTgt spid="59"/>
                                        </p:tgtEl>
                                        <p:attrNameLst>
                                          <p:attrName>ppt_y</p:attrName>
                                        </p:attrNameLst>
                                      </p:cBhvr>
                                      <p:tavLst>
                                        <p:tav tm="0">
                                          <p:val>
                                            <p:strVal val="#ppt_y-.1"/>
                                          </p:val>
                                        </p:tav>
                                        <p:tav tm="100000">
                                          <p:val>
                                            <p:strVal val="#ppt_y"/>
                                          </p:val>
                                        </p:tav>
                                      </p:tavLst>
                                    </p:anim>
                                  </p:childTnLst>
                                </p:cTn>
                              </p:par>
                              <p:par>
                                <p:cTn id="280" presetID="47" presetClass="entr" presetSubtype="0" fill="hold" nodeType="withEffect">
                                  <p:stCondLst>
                                    <p:cond delay="1800"/>
                                  </p:stCondLst>
                                  <p:childTnLst>
                                    <p:set>
                                      <p:cBhvr>
                                        <p:cTn id="281" dur="1" fill="hold">
                                          <p:stCondLst>
                                            <p:cond delay="0"/>
                                          </p:stCondLst>
                                        </p:cTn>
                                        <p:tgtEl>
                                          <p:spTgt spid="60"/>
                                        </p:tgtEl>
                                        <p:attrNameLst>
                                          <p:attrName>style.visibility</p:attrName>
                                        </p:attrNameLst>
                                      </p:cBhvr>
                                      <p:to>
                                        <p:strVal val="visible"/>
                                      </p:to>
                                    </p:set>
                                    <p:animEffect transition="in" filter="fade">
                                      <p:cBhvr>
                                        <p:cTn id="282" dur="1000"/>
                                        <p:tgtEl>
                                          <p:spTgt spid="60"/>
                                        </p:tgtEl>
                                      </p:cBhvr>
                                    </p:animEffect>
                                    <p:anim calcmode="lin" valueType="num">
                                      <p:cBhvr>
                                        <p:cTn id="283" dur="1000" fill="hold"/>
                                        <p:tgtEl>
                                          <p:spTgt spid="60"/>
                                        </p:tgtEl>
                                        <p:attrNameLst>
                                          <p:attrName>ppt_x</p:attrName>
                                        </p:attrNameLst>
                                      </p:cBhvr>
                                      <p:tavLst>
                                        <p:tav tm="0">
                                          <p:val>
                                            <p:strVal val="#ppt_x"/>
                                          </p:val>
                                        </p:tav>
                                        <p:tav tm="100000">
                                          <p:val>
                                            <p:strVal val="#ppt_x"/>
                                          </p:val>
                                        </p:tav>
                                      </p:tavLst>
                                    </p:anim>
                                    <p:anim calcmode="lin" valueType="num">
                                      <p:cBhvr>
                                        <p:cTn id="284" dur="1000" fill="hold"/>
                                        <p:tgtEl>
                                          <p:spTgt spid="60"/>
                                        </p:tgtEl>
                                        <p:attrNameLst>
                                          <p:attrName>ppt_y</p:attrName>
                                        </p:attrNameLst>
                                      </p:cBhvr>
                                      <p:tavLst>
                                        <p:tav tm="0">
                                          <p:val>
                                            <p:strVal val="#ppt_y-.1"/>
                                          </p:val>
                                        </p:tav>
                                        <p:tav tm="100000">
                                          <p:val>
                                            <p:strVal val="#ppt_y"/>
                                          </p:val>
                                        </p:tav>
                                      </p:tavLst>
                                    </p:anim>
                                  </p:childTnLst>
                                </p:cTn>
                              </p:par>
                              <p:par>
                                <p:cTn id="285" presetID="47" presetClass="entr" presetSubtype="0" fill="hold" nodeType="withEffect">
                                  <p:stCondLst>
                                    <p:cond delay="1800"/>
                                  </p:stCondLst>
                                  <p:childTnLst>
                                    <p:set>
                                      <p:cBhvr>
                                        <p:cTn id="286" dur="1" fill="hold">
                                          <p:stCondLst>
                                            <p:cond delay="0"/>
                                          </p:stCondLst>
                                        </p:cTn>
                                        <p:tgtEl>
                                          <p:spTgt spid="61"/>
                                        </p:tgtEl>
                                        <p:attrNameLst>
                                          <p:attrName>style.visibility</p:attrName>
                                        </p:attrNameLst>
                                      </p:cBhvr>
                                      <p:to>
                                        <p:strVal val="visible"/>
                                      </p:to>
                                    </p:set>
                                    <p:animEffect transition="in" filter="fade">
                                      <p:cBhvr>
                                        <p:cTn id="287" dur="1000"/>
                                        <p:tgtEl>
                                          <p:spTgt spid="61"/>
                                        </p:tgtEl>
                                      </p:cBhvr>
                                    </p:animEffect>
                                    <p:anim calcmode="lin" valueType="num">
                                      <p:cBhvr>
                                        <p:cTn id="288" dur="1000" fill="hold"/>
                                        <p:tgtEl>
                                          <p:spTgt spid="61"/>
                                        </p:tgtEl>
                                        <p:attrNameLst>
                                          <p:attrName>ppt_x</p:attrName>
                                        </p:attrNameLst>
                                      </p:cBhvr>
                                      <p:tavLst>
                                        <p:tav tm="0">
                                          <p:val>
                                            <p:strVal val="#ppt_x"/>
                                          </p:val>
                                        </p:tav>
                                        <p:tav tm="100000">
                                          <p:val>
                                            <p:strVal val="#ppt_x"/>
                                          </p:val>
                                        </p:tav>
                                      </p:tavLst>
                                    </p:anim>
                                    <p:anim calcmode="lin" valueType="num">
                                      <p:cBhvr>
                                        <p:cTn id="289"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167" y="47112"/>
            <a:ext cx="8363938" cy="775597"/>
          </a:xfrm>
        </p:spPr>
        <p:txBody>
          <a:bodyPr>
            <a:noAutofit/>
          </a:bodyPr>
          <a:lstStyle/>
          <a:p>
            <a:r>
              <a:rPr lang="en-US" sz="3200" dirty="0" smtClean="0">
                <a:solidFill>
                  <a:schemeClr val="tx1"/>
                </a:solidFill>
              </a:rPr>
              <a:t>Déjà vu…</a:t>
            </a:r>
            <a:endParaRPr lang="en-US" sz="3200" dirty="0">
              <a:solidFill>
                <a:schemeClr val="tx1"/>
              </a:solidFill>
            </a:endParaRPr>
          </a:p>
        </p:txBody>
      </p:sp>
      <p:grpSp>
        <p:nvGrpSpPr>
          <p:cNvPr id="48" name="Group 47"/>
          <p:cNvGrpSpPr/>
          <p:nvPr/>
        </p:nvGrpSpPr>
        <p:grpSpPr>
          <a:xfrm>
            <a:off x="1240677" y="1372359"/>
            <a:ext cx="1249436" cy="2447029"/>
            <a:chOff x="3726061" y="1162447"/>
            <a:chExt cx="1034133" cy="3256995"/>
          </a:xfrm>
        </p:grpSpPr>
        <p:pic>
          <p:nvPicPr>
            <p:cNvPr id="3" name="Picture 7" descr="D:\Pennie's documents\Images for TechEd06\Hardware_Imagery\Server - application.png"/>
            <p:cNvPicPr>
              <a:picLocks noChangeAspect="1" noChangeArrowheads="1"/>
            </p:cNvPicPr>
            <p:nvPr/>
          </p:nvPicPr>
          <p:blipFill>
            <a:blip r:embed="rId3"/>
            <a:srcRect/>
            <a:stretch>
              <a:fillRect/>
            </a:stretch>
          </p:blipFill>
          <p:spPr bwMode="auto">
            <a:xfrm>
              <a:off x="3726061" y="2610247"/>
              <a:ext cx="1005558" cy="1809195"/>
            </a:xfrm>
            <a:prstGeom prst="rect">
              <a:avLst/>
            </a:prstGeom>
            <a:noFill/>
          </p:spPr>
        </p:pic>
        <p:pic>
          <p:nvPicPr>
            <p:cNvPr id="4" name="Picture 7" descr="D:\Pennie's documents\Images for TechEd06\Hardware_Imagery\Server - application.png"/>
            <p:cNvPicPr>
              <a:picLocks noChangeAspect="1" noChangeArrowheads="1"/>
            </p:cNvPicPr>
            <p:nvPr/>
          </p:nvPicPr>
          <p:blipFill>
            <a:blip r:embed="rId3"/>
            <a:srcRect/>
            <a:stretch>
              <a:fillRect/>
            </a:stretch>
          </p:blipFill>
          <p:spPr bwMode="auto">
            <a:xfrm>
              <a:off x="3754636" y="1162447"/>
              <a:ext cx="1005558" cy="1809195"/>
            </a:xfrm>
            <a:prstGeom prst="rect">
              <a:avLst/>
            </a:prstGeom>
            <a:noFill/>
          </p:spPr>
        </p:pic>
      </p:grpSp>
      <p:grpSp>
        <p:nvGrpSpPr>
          <p:cNvPr id="6" name="Group 5"/>
          <p:cNvGrpSpPr/>
          <p:nvPr/>
        </p:nvGrpSpPr>
        <p:grpSpPr>
          <a:xfrm>
            <a:off x="2793644" y="1411135"/>
            <a:ext cx="1249436" cy="2447029"/>
            <a:chOff x="2416759" y="1646989"/>
            <a:chExt cx="1034133" cy="3256995"/>
          </a:xfrm>
        </p:grpSpPr>
        <p:pic>
          <p:nvPicPr>
            <p:cNvPr id="7" name="Picture 7" descr="D:\Pennie's documents\Images for TechEd06\Hardware_Imagery\Server - application.png"/>
            <p:cNvPicPr>
              <a:picLocks noChangeAspect="1" noChangeArrowheads="1"/>
            </p:cNvPicPr>
            <p:nvPr/>
          </p:nvPicPr>
          <p:blipFill>
            <a:blip r:embed="rId3"/>
            <a:srcRect/>
            <a:stretch>
              <a:fillRect/>
            </a:stretch>
          </p:blipFill>
          <p:spPr bwMode="auto">
            <a:xfrm>
              <a:off x="2416759" y="3094789"/>
              <a:ext cx="1005558" cy="1809195"/>
            </a:xfrm>
            <a:prstGeom prst="rect">
              <a:avLst/>
            </a:prstGeom>
            <a:noFill/>
          </p:spPr>
        </p:pic>
        <p:pic>
          <p:nvPicPr>
            <p:cNvPr id="8" name="Picture 7" descr="D:\Pennie's documents\Images for TechEd06\Hardware_Imagery\Server - application.png"/>
            <p:cNvPicPr>
              <a:picLocks noChangeAspect="1" noChangeArrowheads="1"/>
            </p:cNvPicPr>
            <p:nvPr/>
          </p:nvPicPr>
          <p:blipFill>
            <a:blip r:embed="rId3"/>
            <a:srcRect/>
            <a:stretch>
              <a:fillRect/>
            </a:stretch>
          </p:blipFill>
          <p:spPr bwMode="auto">
            <a:xfrm>
              <a:off x="2445334" y="1646989"/>
              <a:ext cx="1005558" cy="1809195"/>
            </a:xfrm>
            <a:prstGeom prst="rect">
              <a:avLst/>
            </a:prstGeom>
            <a:noFill/>
          </p:spPr>
        </p:pic>
      </p:grpSp>
      <p:grpSp>
        <p:nvGrpSpPr>
          <p:cNvPr id="12" name="Group 5"/>
          <p:cNvGrpSpPr/>
          <p:nvPr/>
        </p:nvGrpSpPr>
        <p:grpSpPr>
          <a:xfrm>
            <a:off x="5272264" y="1361601"/>
            <a:ext cx="1032592" cy="2447029"/>
            <a:chOff x="2416759" y="1646989"/>
            <a:chExt cx="1034133" cy="3256995"/>
          </a:xfrm>
        </p:grpSpPr>
        <p:pic>
          <p:nvPicPr>
            <p:cNvPr id="13" name="Picture 7" descr="D:\Pennie's documents\Images for TechEd06\Hardware_Imagery\Server - application.png"/>
            <p:cNvPicPr>
              <a:picLocks noChangeAspect="1" noChangeArrowheads="1"/>
            </p:cNvPicPr>
            <p:nvPr/>
          </p:nvPicPr>
          <p:blipFill>
            <a:blip r:embed="rId3"/>
            <a:srcRect/>
            <a:stretch>
              <a:fillRect/>
            </a:stretch>
          </p:blipFill>
          <p:spPr bwMode="auto">
            <a:xfrm>
              <a:off x="2416759" y="3094789"/>
              <a:ext cx="1005558" cy="1809195"/>
            </a:xfrm>
            <a:prstGeom prst="rect">
              <a:avLst/>
            </a:prstGeom>
            <a:noFill/>
          </p:spPr>
        </p:pic>
        <p:pic>
          <p:nvPicPr>
            <p:cNvPr id="14" name="Picture 13" descr="D:\Pennie's documents\Images for TechEd06\Hardware_Imagery\Server - application.png"/>
            <p:cNvPicPr>
              <a:picLocks noChangeAspect="1" noChangeArrowheads="1"/>
            </p:cNvPicPr>
            <p:nvPr/>
          </p:nvPicPr>
          <p:blipFill>
            <a:blip r:embed="rId3"/>
            <a:srcRect/>
            <a:stretch>
              <a:fillRect/>
            </a:stretch>
          </p:blipFill>
          <p:spPr bwMode="auto">
            <a:xfrm>
              <a:off x="2445334" y="1646989"/>
              <a:ext cx="1005558" cy="1809195"/>
            </a:xfrm>
            <a:prstGeom prst="rect">
              <a:avLst/>
            </a:prstGeom>
            <a:noFill/>
          </p:spPr>
        </p:pic>
      </p:grpSp>
      <p:grpSp>
        <p:nvGrpSpPr>
          <p:cNvPr id="49" name="Group 48"/>
          <p:cNvGrpSpPr/>
          <p:nvPr/>
        </p:nvGrpSpPr>
        <p:grpSpPr>
          <a:xfrm>
            <a:off x="-201689" y="1635620"/>
            <a:ext cx="8990713" cy="2071924"/>
            <a:chOff x="1673402" y="1292717"/>
            <a:chExt cx="9004123" cy="2757731"/>
          </a:xfrm>
        </p:grpSpPr>
        <p:grpSp>
          <p:nvGrpSpPr>
            <p:cNvPr id="27" name="Group 26"/>
            <p:cNvGrpSpPr/>
            <p:nvPr/>
          </p:nvGrpSpPr>
          <p:grpSpPr>
            <a:xfrm>
              <a:off x="1673402" y="1292717"/>
              <a:ext cx="1306171" cy="1475549"/>
              <a:chOff x="568502" y="1788017"/>
              <a:chExt cx="1306171" cy="1475549"/>
            </a:xfrm>
          </p:grpSpPr>
          <p:sp>
            <p:nvSpPr>
              <p:cNvPr id="25" name="TextBox 24"/>
              <p:cNvSpPr txBox="1"/>
              <p:nvPr/>
            </p:nvSpPr>
            <p:spPr>
              <a:xfrm>
                <a:off x="712623" y="1788017"/>
                <a:ext cx="1162050" cy="830997"/>
              </a:xfrm>
              <a:prstGeom prst="rect">
                <a:avLst/>
              </a:prstGeom>
            </p:spPr>
            <p:txBody>
              <a:bodyPr vert="horz" wrap="square" lIns="0" tIns="0" rIns="0" bIns="0" rtlCol="0">
                <a:spAutoFit/>
              </a:bodyPr>
              <a:lstStyle/>
              <a:p>
                <a:pPr marL="460375" marR="0" indent="-460375" algn="l" defTabSz="914363" rtl="0" eaLnBrk="1" fontAlgn="auto" latinLnBrk="0" hangingPunct="1">
                  <a:lnSpc>
                    <a:spcPct val="90000"/>
                  </a:lnSpc>
                  <a:spcBef>
                    <a:spcPct val="20000"/>
                  </a:spcBef>
                  <a:spcAft>
                    <a:spcPts val="0"/>
                  </a:spcAft>
                  <a:buClrTx/>
                  <a:buSzPct val="100000"/>
                  <a:tabLst/>
                </a:pPr>
                <a:r>
                  <a:rPr kumimoji="0" lang="en-US" sz="6000" b="0" i="0" u="none" strike="noStrike" kern="1200" cap="none" spc="0" normalizeH="0" baseline="0" noProof="0" dirty="0" smtClean="0">
                    <a:ln>
                      <a:noFill/>
                    </a:ln>
                    <a:gradFill>
                      <a:gsLst>
                        <a:gs pos="0">
                          <a:schemeClr val="tx1"/>
                        </a:gs>
                        <a:gs pos="100000">
                          <a:schemeClr val="tx1"/>
                        </a:gs>
                      </a:gsLst>
                      <a:lin ang="5400000" scaled="0"/>
                    </a:gradFill>
                    <a:effectLst/>
                    <a:uLnTx/>
                    <a:uFillTx/>
                    <a:latin typeface="+mj-lt"/>
                    <a:ea typeface="+mn-ea"/>
                    <a:cs typeface="+mn-cs"/>
                  </a:rPr>
                  <a:t>…</a:t>
                </a:r>
              </a:p>
            </p:txBody>
          </p:sp>
          <p:sp>
            <p:nvSpPr>
              <p:cNvPr id="26" name="TextBox 25"/>
              <p:cNvSpPr txBox="1"/>
              <p:nvPr/>
            </p:nvSpPr>
            <p:spPr>
              <a:xfrm>
                <a:off x="568502" y="2432569"/>
                <a:ext cx="1162050" cy="830997"/>
              </a:xfrm>
              <a:prstGeom prst="rect">
                <a:avLst/>
              </a:prstGeom>
            </p:spPr>
            <p:txBody>
              <a:bodyPr vert="horz" wrap="square" lIns="0" tIns="0" rIns="0" bIns="0" rtlCol="0">
                <a:spAutoFit/>
              </a:bodyPr>
              <a:lstStyle/>
              <a:p>
                <a:pPr marL="460375" marR="0" indent="-460375" algn="l" defTabSz="914363" rtl="0" eaLnBrk="1" fontAlgn="auto" latinLnBrk="0" hangingPunct="1">
                  <a:lnSpc>
                    <a:spcPct val="90000"/>
                  </a:lnSpc>
                  <a:spcBef>
                    <a:spcPct val="20000"/>
                  </a:spcBef>
                  <a:spcAft>
                    <a:spcPts val="0"/>
                  </a:spcAft>
                  <a:buClrTx/>
                  <a:buSzPct val="100000"/>
                  <a:tabLst/>
                </a:pPr>
                <a:r>
                  <a:rPr kumimoji="0" lang="en-US" sz="6000" b="0" i="0" u="none" strike="noStrike" kern="1200" cap="none" spc="0" normalizeH="0" baseline="0" noProof="0" dirty="0" smtClean="0">
                    <a:ln>
                      <a:noFill/>
                    </a:ln>
                    <a:gradFill>
                      <a:gsLst>
                        <a:gs pos="0">
                          <a:schemeClr val="tx1"/>
                        </a:gs>
                        <a:gs pos="100000">
                          <a:schemeClr val="tx1"/>
                        </a:gs>
                      </a:gsLst>
                      <a:lin ang="5400000" scaled="0"/>
                    </a:gradFill>
                    <a:effectLst/>
                    <a:uLnTx/>
                    <a:uFillTx/>
                    <a:latin typeface="+mj-lt"/>
                    <a:ea typeface="+mn-ea"/>
                    <a:cs typeface="+mn-cs"/>
                  </a:rPr>
                  <a:t>…</a:t>
                </a:r>
              </a:p>
            </p:txBody>
          </p:sp>
        </p:grpSp>
        <p:grpSp>
          <p:nvGrpSpPr>
            <p:cNvPr id="28" name="Group 27"/>
            <p:cNvGrpSpPr/>
            <p:nvPr/>
          </p:nvGrpSpPr>
          <p:grpSpPr>
            <a:xfrm>
              <a:off x="1977717" y="2575167"/>
              <a:ext cx="8699808" cy="1475281"/>
              <a:chOff x="872817" y="1679817"/>
              <a:chExt cx="8699808" cy="1475281"/>
            </a:xfrm>
          </p:grpSpPr>
          <p:sp>
            <p:nvSpPr>
              <p:cNvPr id="29" name="TextBox 28"/>
              <p:cNvSpPr txBox="1"/>
              <p:nvPr/>
            </p:nvSpPr>
            <p:spPr>
              <a:xfrm>
                <a:off x="872817" y="1679817"/>
                <a:ext cx="1162050" cy="830997"/>
              </a:xfrm>
              <a:prstGeom prst="rect">
                <a:avLst/>
              </a:prstGeom>
            </p:spPr>
            <p:txBody>
              <a:bodyPr vert="horz" wrap="square" lIns="0" tIns="0" rIns="0" bIns="0" rtlCol="0">
                <a:spAutoFit/>
              </a:bodyPr>
              <a:lstStyle/>
              <a:p>
                <a:pPr marL="460375" marR="0" indent="-460375" algn="l" defTabSz="914363" rtl="0" eaLnBrk="1" fontAlgn="auto" latinLnBrk="0" hangingPunct="1">
                  <a:lnSpc>
                    <a:spcPct val="90000"/>
                  </a:lnSpc>
                  <a:spcBef>
                    <a:spcPct val="20000"/>
                  </a:spcBef>
                  <a:spcAft>
                    <a:spcPts val="0"/>
                  </a:spcAft>
                  <a:buClrTx/>
                  <a:buSzPct val="100000"/>
                  <a:tabLst/>
                </a:pPr>
                <a:r>
                  <a:rPr kumimoji="0" lang="en-US" sz="6000" b="0" i="0" u="none" strike="noStrike" kern="1200" cap="none" spc="0" normalizeH="0" baseline="0" noProof="0" dirty="0" smtClean="0">
                    <a:ln>
                      <a:noFill/>
                    </a:ln>
                    <a:gradFill>
                      <a:gsLst>
                        <a:gs pos="0">
                          <a:schemeClr val="tx1"/>
                        </a:gs>
                        <a:gs pos="100000">
                          <a:schemeClr val="tx1"/>
                        </a:gs>
                      </a:gsLst>
                      <a:lin ang="5400000" scaled="0"/>
                    </a:gradFill>
                    <a:effectLst/>
                    <a:uLnTx/>
                    <a:uFillTx/>
                    <a:latin typeface="+mj-lt"/>
                    <a:ea typeface="+mn-ea"/>
                    <a:cs typeface="+mn-cs"/>
                  </a:rPr>
                  <a:t>…</a:t>
                </a:r>
              </a:p>
            </p:txBody>
          </p:sp>
          <p:sp>
            <p:nvSpPr>
              <p:cNvPr id="30" name="TextBox 29"/>
              <p:cNvSpPr txBox="1"/>
              <p:nvPr/>
            </p:nvSpPr>
            <p:spPr>
              <a:xfrm>
                <a:off x="8410575" y="2324101"/>
                <a:ext cx="1162050" cy="830997"/>
              </a:xfrm>
              <a:prstGeom prst="rect">
                <a:avLst/>
              </a:prstGeom>
            </p:spPr>
            <p:txBody>
              <a:bodyPr vert="horz" wrap="square" lIns="0" tIns="0" rIns="0" bIns="0" rtlCol="0">
                <a:spAutoFit/>
              </a:bodyPr>
              <a:lstStyle/>
              <a:p>
                <a:pPr marL="460375" marR="0" indent="-460375" algn="l" defTabSz="914363" rtl="0" eaLnBrk="1" fontAlgn="auto" latinLnBrk="0" hangingPunct="1">
                  <a:lnSpc>
                    <a:spcPct val="90000"/>
                  </a:lnSpc>
                  <a:spcBef>
                    <a:spcPct val="20000"/>
                  </a:spcBef>
                  <a:spcAft>
                    <a:spcPts val="0"/>
                  </a:spcAft>
                  <a:buClrTx/>
                  <a:buSzPct val="100000"/>
                  <a:tabLst/>
                </a:pPr>
                <a:r>
                  <a:rPr kumimoji="0" lang="en-US" sz="6000" b="0" i="0" u="none" strike="noStrike" kern="1200" cap="none" spc="0" normalizeH="0" baseline="0" noProof="0" dirty="0" smtClean="0">
                    <a:ln>
                      <a:noFill/>
                    </a:ln>
                    <a:gradFill>
                      <a:gsLst>
                        <a:gs pos="0">
                          <a:schemeClr val="tx1"/>
                        </a:gs>
                        <a:gs pos="100000">
                          <a:schemeClr val="tx1"/>
                        </a:gs>
                      </a:gsLst>
                      <a:lin ang="5400000" scaled="0"/>
                    </a:gradFill>
                    <a:effectLst/>
                    <a:uLnTx/>
                    <a:uFillTx/>
                    <a:latin typeface="+mj-lt"/>
                    <a:ea typeface="+mn-ea"/>
                    <a:cs typeface="+mn-cs"/>
                  </a:rPr>
                  <a:t>…</a:t>
                </a:r>
              </a:p>
            </p:txBody>
          </p:sp>
        </p:grpSp>
      </p:grpSp>
      <p:pic>
        <p:nvPicPr>
          <p:cNvPr id="34" name="Picture 20" descr="D:\Pennie's documents\MS Image\NEWFeb15\Windows_Vista_Icons_ for_Marketing_use\Error.png"/>
          <p:cNvPicPr>
            <a:picLocks noChangeAspect="1" noChangeArrowheads="1"/>
          </p:cNvPicPr>
          <p:nvPr/>
        </p:nvPicPr>
        <p:blipFill>
          <a:blip r:embed="rId4"/>
          <a:srcRect/>
          <a:stretch>
            <a:fillRect/>
          </a:stretch>
        </p:blipFill>
        <p:spPr bwMode="auto">
          <a:xfrm>
            <a:off x="5748526" y="2320443"/>
            <a:ext cx="341388" cy="455066"/>
          </a:xfrm>
          <a:prstGeom prst="rect">
            <a:avLst/>
          </a:prstGeom>
          <a:noFill/>
        </p:spPr>
      </p:pic>
      <p:pic>
        <p:nvPicPr>
          <p:cNvPr id="35" name="Picture 20" descr="D:\Pennie's documents\MS Image\NEWFeb15\Windows_Vista_Icons_ for_Marketing_use\Error.png"/>
          <p:cNvPicPr>
            <a:picLocks noChangeAspect="1" noChangeArrowheads="1"/>
          </p:cNvPicPr>
          <p:nvPr/>
        </p:nvPicPr>
        <p:blipFill>
          <a:blip r:embed="rId4"/>
          <a:srcRect/>
          <a:stretch>
            <a:fillRect/>
          </a:stretch>
        </p:blipFill>
        <p:spPr bwMode="auto">
          <a:xfrm>
            <a:off x="3329603" y="3129847"/>
            <a:ext cx="341388" cy="455066"/>
          </a:xfrm>
          <a:prstGeom prst="rect">
            <a:avLst/>
          </a:prstGeom>
          <a:noFill/>
        </p:spPr>
      </p:pic>
      <p:grpSp>
        <p:nvGrpSpPr>
          <p:cNvPr id="47" name="Group 46"/>
          <p:cNvGrpSpPr/>
          <p:nvPr/>
        </p:nvGrpSpPr>
        <p:grpSpPr>
          <a:xfrm>
            <a:off x="295136" y="4105140"/>
            <a:ext cx="8423844" cy="3037353"/>
            <a:chOff x="610375" y="4255282"/>
            <a:chExt cx="10439582" cy="3037353"/>
          </a:xfrm>
        </p:grpSpPr>
        <p:pic>
          <p:nvPicPr>
            <p:cNvPr id="36" name="Picture 8" descr="headline quote white thin"/>
            <p:cNvPicPr>
              <a:picLocks noChangeAspect="1" noChangeArrowheads="1"/>
            </p:cNvPicPr>
            <p:nvPr/>
          </p:nvPicPr>
          <p:blipFill>
            <a:blip r:embed="rId5"/>
            <a:srcRect/>
            <a:stretch>
              <a:fillRect/>
            </a:stretch>
          </p:blipFill>
          <p:spPr bwMode="auto">
            <a:xfrm>
              <a:off x="610375" y="4255282"/>
              <a:ext cx="10439582" cy="3037353"/>
            </a:xfrm>
            <a:prstGeom prst="rect">
              <a:avLst/>
            </a:prstGeom>
            <a:noFill/>
          </p:spPr>
        </p:pic>
        <p:sp>
          <p:nvSpPr>
            <p:cNvPr id="33" name="TextBox 32"/>
            <p:cNvSpPr txBox="1"/>
            <p:nvPr/>
          </p:nvSpPr>
          <p:spPr>
            <a:xfrm>
              <a:off x="1428750" y="4844382"/>
              <a:ext cx="9191624" cy="1569660"/>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vert="horz" wrap="square" lIns="0" tIns="0" rIns="0" bIns="0" rtlCol="0">
              <a:spAutoFit/>
            </a:bodyPr>
            <a:lstStyle/>
            <a:p>
              <a:pPr marL="460375" marR="0" indent="-460375" defTabSz="914363" rtl="0" eaLnBrk="1" fontAlgn="auto" latinLnBrk="0" hangingPunct="1">
                <a:lnSpc>
                  <a:spcPct val="90000"/>
                </a:lnSpc>
                <a:spcBef>
                  <a:spcPct val="20000"/>
                </a:spcBef>
                <a:spcAft>
                  <a:spcPts val="0"/>
                </a:spcAft>
                <a:buClrTx/>
                <a:buSzPct val="100000"/>
                <a:buFont typeface="Arial" pitchFamily="34" charset="0"/>
                <a:buChar char="•"/>
                <a:tabLst/>
              </a:pPr>
              <a:r>
                <a:rPr kumimoji="0" lang="en-US" sz="2000" b="0" i="0" u="none" strike="noStrike" kern="1200" cap="none" spc="0" normalizeH="0" baseline="0" noProof="0" dirty="0" smtClean="0">
                  <a:ln>
                    <a:noFill/>
                  </a:ln>
                  <a:solidFill>
                    <a:schemeClr val="tx1"/>
                  </a:solidFill>
                  <a:effectLst/>
                  <a:uLnTx/>
                  <a:uFillTx/>
                  <a:latin typeface="+mj-lt"/>
                </a:rPr>
                <a:t>How can you perform </a:t>
              </a:r>
              <a:r>
                <a:rPr kumimoji="0" lang="en-US" sz="2000" b="1" i="0" u="none" strike="noStrike" kern="1200" cap="none" spc="0" normalizeH="0" baseline="0" noProof="0" dirty="0" smtClean="0">
                  <a:ln>
                    <a:noFill/>
                  </a:ln>
                  <a:solidFill>
                    <a:schemeClr val="tx1"/>
                  </a:solidFill>
                  <a:effectLst/>
                  <a:uLnTx/>
                  <a:uFillTx/>
                  <a:latin typeface="+mj-lt"/>
                </a:rPr>
                <a:t>upgrade </a:t>
              </a:r>
              <a:r>
                <a:rPr kumimoji="0" lang="en-US" sz="2000" i="0" u="none" strike="noStrike" kern="1200" cap="none" spc="0" normalizeH="0" baseline="0" noProof="0" dirty="0" smtClean="0">
                  <a:ln>
                    <a:noFill/>
                  </a:ln>
                  <a:solidFill>
                    <a:schemeClr val="tx1"/>
                  </a:solidFill>
                  <a:effectLst/>
                  <a:uLnTx/>
                  <a:uFillTx/>
                  <a:latin typeface="+mj-lt"/>
                </a:rPr>
                <a:t>(pro-actively)</a:t>
              </a:r>
              <a:r>
                <a:rPr lang="en-US" sz="2000" dirty="0" smtClean="0">
                  <a:solidFill>
                    <a:schemeClr val="tx1"/>
                  </a:solidFill>
                  <a:latin typeface="+mj-lt"/>
                </a:rPr>
                <a:t>?</a:t>
              </a:r>
            </a:p>
            <a:p>
              <a:pPr marL="460375" marR="0" indent="-460375" defTabSz="914363" rtl="0" eaLnBrk="1" fontAlgn="auto" latinLnBrk="0" hangingPunct="1">
                <a:lnSpc>
                  <a:spcPct val="90000"/>
                </a:lnSpc>
                <a:spcBef>
                  <a:spcPct val="20000"/>
                </a:spcBef>
                <a:spcAft>
                  <a:spcPts val="0"/>
                </a:spcAft>
                <a:buClrTx/>
                <a:buSzPct val="100000"/>
                <a:buFont typeface="Arial" pitchFamily="34" charset="0"/>
                <a:buChar char="•"/>
                <a:tabLst/>
              </a:pPr>
              <a:r>
                <a:rPr lang="en-US" sz="2000" dirty="0" smtClean="0">
                  <a:solidFill>
                    <a:schemeClr val="tx1"/>
                  </a:solidFill>
                  <a:latin typeface="+mj-lt"/>
                </a:rPr>
                <a:t>What tools can help </a:t>
              </a:r>
              <a:r>
                <a:rPr lang="en-US" sz="2000" b="1" dirty="0" smtClean="0">
                  <a:solidFill>
                    <a:schemeClr val="tx1"/>
                  </a:solidFill>
                  <a:latin typeface="+mj-lt"/>
                </a:rPr>
                <a:t>collect</a:t>
              </a:r>
              <a:r>
                <a:rPr lang="en-US" sz="2000" dirty="0" smtClean="0">
                  <a:solidFill>
                    <a:schemeClr val="tx1"/>
                  </a:solidFill>
                  <a:latin typeface="+mj-lt"/>
                </a:rPr>
                <a:t> data for analysis?</a:t>
              </a:r>
            </a:p>
            <a:p>
              <a:pPr marL="460375" marR="0" indent="-460375" defTabSz="914363" rtl="0" eaLnBrk="1" fontAlgn="auto" latinLnBrk="0" hangingPunct="1">
                <a:lnSpc>
                  <a:spcPct val="90000"/>
                </a:lnSpc>
                <a:spcBef>
                  <a:spcPct val="20000"/>
                </a:spcBef>
                <a:spcAft>
                  <a:spcPts val="0"/>
                </a:spcAft>
                <a:buClrTx/>
                <a:buSzPct val="100000"/>
                <a:buFont typeface="Arial" pitchFamily="34" charset="0"/>
                <a:buChar char="•"/>
                <a:tabLst/>
              </a:pPr>
              <a:r>
                <a:rPr lang="en-US" sz="2000" dirty="0" smtClean="0">
                  <a:solidFill>
                    <a:schemeClr val="tx1"/>
                  </a:solidFill>
                  <a:latin typeface="+mj-lt"/>
                </a:rPr>
                <a:t>What kind of upgrade </a:t>
              </a:r>
              <a:r>
                <a:rPr lang="en-US" sz="2000" b="1" dirty="0" smtClean="0">
                  <a:solidFill>
                    <a:schemeClr val="tx1"/>
                  </a:solidFill>
                  <a:latin typeface="+mj-lt"/>
                </a:rPr>
                <a:t>strategy </a:t>
              </a:r>
              <a:r>
                <a:rPr lang="en-US" sz="2000" dirty="0" smtClean="0">
                  <a:solidFill>
                    <a:schemeClr val="tx1"/>
                  </a:solidFill>
                  <a:latin typeface="+mj-lt"/>
                </a:rPr>
                <a:t>you would follow on various SQL instances?</a:t>
              </a:r>
            </a:p>
            <a:p>
              <a:pPr marL="460375" indent="-460375">
                <a:lnSpc>
                  <a:spcPct val="90000"/>
                </a:lnSpc>
                <a:spcBef>
                  <a:spcPct val="20000"/>
                </a:spcBef>
                <a:buSzPct val="100000"/>
                <a:buFont typeface="Arial" pitchFamily="34" charset="0"/>
                <a:buChar char="•"/>
              </a:pPr>
              <a:r>
                <a:rPr lang="en-US" sz="2000" dirty="0">
                  <a:solidFill>
                    <a:schemeClr val="tx1"/>
                  </a:solidFill>
                </a:rPr>
                <a:t>How can you </a:t>
              </a:r>
              <a:r>
                <a:rPr lang="en-US" sz="2000" b="1" dirty="0" smtClean="0">
                  <a:solidFill>
                    <a:schemeClr val="tx1"/>
                  </a:solidFill>
                </a:rPr>
                <a:t>detect</a:t>
              </a:r>
              <a:r>
                <a:rPr lang="en-US" sz="2000" dirty="0" smtClean="0">
                  <a:solidFill>
                    <a:schemeClr val="tx1"/>
                  </a:solidFill>
                </a:rPr>
                <a:t> </a:t>
              </a:r>
              <a:r>
                <a:rPr lang="en-US" sz="2000" dirty="0">
                  <a:solidFill>
                    <a:schemeClr val="tx1"/>
                  </a:solidFill>
                </a:rPr>
                <a:t>troubled </a:t>
              </a:r>
              <a:r>
                <a:rPr lang="en-US" sz="2000" dirty="0" smtClean="0">
                  <a:solidFill>
                    <a:schemeClr val="tx1"/>
                  </a:solidFill>
                </a:rPr>
                <a:t>instances/databases?</a:t>
              </a:r>
              <a:endParaRPr lang="en-US" sz="2000" dirty="0">
                <a:solidFill>
                  <a:schemeClr val="tx1"/>
                </a:solidFill>
              </a:endParaRPr>
            </a:p>
          </p:txBody>
        </p:sp>
      </p:grpSp>
      <p:pic>
        <p:nvPicPr>
          <p:cNvPr id="31" name="Picture 20" descr="D:\Pennie's documents\MS Image\NEWFeb15\Windows_Vista_Icons_ for_Marketing_use\Error.png"/>
          <p:cNvPicPr>
            <a:picLocks noChangeAspect="1" noChangeArrowheads="1"/>
          </p:cNvPicPr>
          <p:nvPr/>
        </p:nvPicPr>
        <p:blipFill>
          <a:blip r:embed="rId4"/>
          <a:srcRect/>
          <a:stretch>
            <a:fillRect/>
          </a:stretch>
        </p:blipFill>
        <p:spPr bwMode="auto">
          <a:xfrm>
            <a:off x="1852425" y="2204732"/>
            <a:ext cx="341388" cy="455066"/>
          </a:xfrm>
          <a:prstGeom prst="rect">
            <a:avLst/>
          </a:prstGeom>
          <a:noFill/>
        </p:spPr>
      </p:pic>
      <p:pic>
        <p:nvPicPr>
          <p:cNvPr id="37" name="Picture 20" descr="D:\Pennie's documents\MS Image\NEWFeb15\Windows_Vista_Icons_ for_Marketing_use\Error.png"/>
          <p:cNvPicPr>
            <a:picLocks noChangeAspect="1" noChangeArrowheads="1"/>
          </p:cNvPicPr>
          <p:nvPr/>
        </p:nvPicPr>
        <p:blipFill>
          <a:blip r:embed="rId4"/>
          <a:srcRect/>
          <a:stretch>
            <a:fillRect/>
          </a:stretch>
        </p:blipFill>
        <p:spPr bwMode="auto">
          <a:xfrm>
            <a:off x="6373634" y="3685016"/>
            <a:ext cx="341388" cy="455066"/>
          </a:xfrm>
          <a:prstGeom prst="rect">
            <a:avLst/>
          </a:prstGeom>
          <a:noFill/>
        </p:spPr>
      </p:pic>
      <p:pic>
        <p:nvPicPr>
          <p:cNvPr id="38" name="Picture 6" descr="D:\Pennie's documents\Images for TechEd06\Hardware_Imagery\Database 4 blue.png"/>
          <p:cNvPicPr>
            <a:picLocks noChangeAspect="1" noChangeArrowheads="1"/>
          </p:cNvPicPr>
          <p:nvPr/>
        </p:nvPicPr>
        <p:blipFill>
          <a:blip r:embed="rId6"/>
          <a:srcRect/>
          <a:stretch>
            <a:fillRect/>
          </a:stretch>
        </p:blipFill>
        <p:spPr bwMode="auto">
          <a:xfrm>
            <a:off x="683171" y="1346077"/>
            <a:ext cx="450718" cy="531450"/>
          </a:xfrm>
          <a:prstGeom prst="rect">
            <a:avLst/>
          </a:prstGeom>
          <a:noFill/>
        </p:spPr>
      </p:pic>
      <p:pic>
        <p:nvPicPr>
          <p:cNvPr id="39" name="Picture 6" descr="D:\Pennie's documents\Images for TechEd06\Hardware_Imagery\Database 4 blue.png"/>
          <p:cNvPicPr>
            <a:picLocks noChangeAspect="1" noChangeArrowheads="1"/>
          </p:cNvPicPr>
          <p:nvPr/>
        </p:nvPicPr>
        <p:blipFill>
          <a:blip r:embed="rId6"/>
          <a:srcRect/>
          <a:stretch>
            <a:fillRect/>
          </a:stretch>
        </p:blipFill>
        <p:spPr bwMode="auto">
          <a:xfrm>
            <a:off x="670896" y="1893194"/>
            <a:ext cx="450718" cy="531450"/>
          </a:xfrm>
          <a:prstGeom prst="rect">
            <a:avLst/>
          </a:prstGeom>
          <a:noFill/>
        </p:spPr>
      </p:pic>
      <p:pic>
        <p:nvPicPr>
          <p:cNvPr id="40" name="Picture 6" descr="D:\Pennie's documents\Images for TechEd06\Hardware_Imagery\Database 4 blue.png"/>
          <p:cNvPicPr>
            <a:picLocks noChangeAspect="1" noChangeArrowheads="1"/>
          </p:cNvPicPr>
          <p:nvPr/>
        </p:nvPicPr>
        <p:blipFill>
          <a:blip r:embed="rId6"/>
          <a:srcRect/>
          <a:stretch>
            <a:fillRect/>
          </a:stretch>
        </p:blipFill>
        <p:spPr bwMode="auto">
          <a:xfrm>
            <a:off x="670896" y="2415947"/>
            <a:ext cx="450718" cy="531450"/>
          </a:xfrm>
          <a:prstGeom prst="rect">
            <a:avLst/>
          </a:prstGeom>
          <a:noFill/>
        </p:spPr>
      </p:pic>
      <p:pic>
        <p:nvPicPr>
          <p:cNvPr id="41" name="Picture 6" descr="D:\Pennie's documents\Images for TechEd06\Hardware_Imagery\Database 4 blue.png"/>
          <p:cNvPicPr>
            <a:picLocks noChangeAspect="1" noChangeArrowheads="1"/>
          </p:cNvPicPr>
          <p:nvPr/>
        </p:nvPicPr>
        <p:blipFill>
          <a:blip r:embed="rId6"/>
          <a:srcRect/>
          <a:stretch>
            <a:fillRect/>
          </a:stretch>
        </p:blipFill>
        <p:spPr bwMode="auto">
          <a:xfrm>
            <a:off x="699250" y="2977724"/>
            <a:ext cx="450718" cy="531450"/>
          </a:xfrm>
          <a:prstGeom prst="rect">
            <a:avLst/>
          </a:prstGeom>
          <a:noFill/>
        </p:spPr>
      </p:pic>
      <p:pic>
        <p:nvPicPr>
          <p:cNvPr id="42" name="Picture 6" descr="D:\Pennie's documents\Images for TechEd06\Hardware_Imagery\Database 4 blue.png"/>
          <p:cNvPicPr>
            <a:picLocks noChangeAspect="1" noChangeArrowheads="1"/>
          </p:cNvPicPr>
          <p:nvPr/>
        </p:nvPicPr>
        <p:blipFill>
          <a:blip r:embed="rId6"/>
          <a:srcRect/>
          <a:stretch>
            <a:fillRect/>
          </a:stretch>
        </p:blipFill>
        <p:spPr bwMode="auto">
          <a:xfrm>
            <a:off x="7557188" y="3536314"/>
            <a:ext cx="450718" cy="531450"/>
          </a:xfrm>
          <a:prstGeom prst="rect">
            <a:avLst/>
          </a:prstGeom>
          <a:noFill/>
        </p:spPr>
      </p:pic>
      <p:pic>
        <p:nvPicPr>
          <p:cNvPr id="43" name="Picture 6" descr="D:\Pennie's documents\Images for TechEd06\Hardware_Imagery\Database 4 blue.png"/>
          <p:cNvPicPr>
            <a:picLocks noChangeAspect="1" noChangeArrowheads="1"/>
          </p:cNvPicPr>
          <p:nvPr/>
        </p:nvPicPr>
        <p:blipFill>
          <a:blip r:embed="rId6"/>
          <a:srcRect/>
          <a:stretch>
            <a:fillRect/>
          </a:stretch>
        </p:blipFill>
        <p:spPr bwMode="auto">
          <a:xfrm>
            <a:off x="857562" y="3285124"/>
            <a:ext cx="450718" cy="531450"/>
          </a:xfrm>
          <a:prstGeom prst="rect">
            <a:avLst/>
          </a:prstGeom>
          <a:noFill/>
        </p:spPr>
      </p:pic>
      <p:pic>
        <p:nvPicPr>
          <p:cNvPr id="44" name="Picture 20" descr="D:\Pennie's documents\MS Image\NEWFeb15\Windows_Vista_Icons_ for_Marketing_use\Error.png"/>
          <p:cNvPicPr>
            <a:picLocks noChangeAspect="1" noChangeArrowheads="1"/>
          </p:cNvPicPr>
          <p:nvPr/>
        </p:nvPicPr>
        <p:blipFill>
          <a:blip r:embed="rId4"/>
          <a:srcRect/>
          <a:stretch>
            <a:fillRect/>
          </a:stretch>
        </p:blipFill>
        <p:spPr bwMode="auto">
          <a:xfrm>
            <a:off x="807735" y="2070664"/>
            <a:ext cx="177039" cy="235990"/>
          </a:xfrm>
          <a:prstGeom prst="rect">
            <a:avLst/>
          </a:prstGeom>
          <a:noFill/>
        </p:spPr>
      </p:pic>
      <p:pic>
        <p:nvPicPr>
          <p:cNvPr id="45" name="Picture 20" descr="D:\Pennie's documents\MS Image\NEWFeb15\Windows_Vista_Icons_ for_Marketing_use\Error.png"/>
          <p:cNvPicPr>
            <a:picLocks noChangeAspect="1" noChangeArrowheads="1"/>
          </p:cNvPicPr>
          <p:nvPr/>
        </p:nvPicPr>
        <p:blipFill>
          <a:blip r:embed="rId4"/>
          <a:srcRect/>
          <a:stretch>
            <a:fillRect/>
          </a:stretch>
        </p:blipFill>
        <p:spPr bwMode="auto">
          <a:xfrm>
            <a:off x="857562" y="3139275"/>
            <a:ext cx="177039" cy="235990"/>
          </a:xfrm>
          <a:prstGeom prst="rect">
            <a:avLst/>
          </a:prstGeom>
          <a:noFill/>
        </p:spPr>
      </p:pic>
      <p:pic>
        <p:nvPicPr>
          <p:cNvPr id="46" name="Picture 20" descr="D:\Pennie's documents\MS Image\NEWFeb15\Windows_Vista_Icons_ for_Marketing_use\Error.png"/>
          <p:cNvPicPr>
            <a:picLocks noChangeAspect="1" noChangeArrowheads="1"/>
          </p:cNvPicPr>
          <p:nvPr/>
        </p:nvPicPr>
        <p:blipFill>
          <a:blip r:embed="rId4"/>
          <a:srcRect/>
          <a:stretch>
            <a:fillRect/>
          </a:stretch>
        </p:blipFill>
        <p:spPr bwMode="auto">
          <a:xfrm>
            <a:off x="7650837" y="3788250"/>
            <a:ext cx="177039" cy="235990"/>
          </a:xfrm>
          <a:prstGeom prst="rect">
            <a:avLst/>
          </a:prstGeom>
          <a:noFill/>
        </p:spPr>
      </p:pic>
      <p:pic>
        <p:nvPicPr>
          <p:cNvPr id="50" name="Picture 20" descr="D:\Pennie's documents\MS Image\NEWFeb15\Windows_Vista_Icons_ for_Marketing_use\Error.png"/>
          <p:cNvPicPr>
            <a:picLocks noChangeAspect="1" noChangeArrowheads="1"/>
          </p:cNvPicPr>
          <p:nvPr/>
        </p:nvPicPr>
        <p:blipFill>
          <a:blip r:embed="rId4"/>
          <a:srcRect/>
          <a:stretch>
            <a:fillRect/>
          </a:stretch>
        </p:blipFill>
        <p:spPr bwMode="auto">
          <a:xfrm>
            <a:off x="807735" y="1578845"/>
            <a:ext cx="177039" cy="235990"/>
          </a:xfrm>
          <a:prstGeom prst="rect">
            <a:avLst/>
          </a:prstGeom>
          <a:noFill/>
        </p:spPr>
      </p:pic>
      <p:pic>
        <p:nvPicPr>
          <p:cNvPr id="51" name="Picture 20" descr="D:\Pennie's documents\MS Image\NEWFeb15\Windows_Vista_Icons_ for_Marketing_use\Error.png"/>
          <p:cNvPicPr>
            <a:picLocks noChangeAspect="1" noChangeArrowheads="1"/>
          </p:cNvPicPr>
          <p:nvPr/>
        </p:nvPicPr>
        <p:blipFill>
          <a:blip r:embed="rId4"/>
          <a:srcRect/>
          <a:stretch>
            <a:fillRect/>
          </a:stretch>
        </p:blipFill>
        <p:spPr bwMode="auto">
          <a:xfrm>
            <a:off x="3098923" y="1533980"/>
            <a:ext cx="341388" cy="455066"/>
          </a:xfrm>
          <a:prstGeom prst="rect">
            <a:avLst/>
          </a:prstGeom>
          <a:noFill/>
        </p:spPr>
      </p:pic>
      <p:pic>
        <p:nvPicPr>
          <p:cNvPr id="52" name="Picture 4" descr="D:\Pennie's documents\Images for TechEd06\Hardware_Imagery\Server.png"/>
          <p:cNvPicPr>
            <a:picLocks noChangeAspect="1" noChangeArrowheads="1"/>
          </p:cNvPicPr>
          <p:nvPr/>
        </p:nvPicPr>
        <p:blipFill>
          <a:blip r:embed="rId7"/>
          <a:srcRect/>
          <a:stretch>
            <a:fillRect/>
          </a:stretch>
        </p:blipFill>
        <p:spPr bwMode="auto">
          <a:xfrm>
            <a:off x="3943548" y="1857771"/>
            <a:ext cx="1016869" cy="2172962"/>
          </a:xfrm>
          <a:prstGeom prst="rect">
            <a:avLst/>
          </a:prstGeom>
          <a:noFill/>
        </p:spPr>
      </p:pic>
      <p:pic>
        <p:nvPicPr>
          <p:cNvPr id="53" name="Picture 6" descr="D:\Pennie's documents\Images for TechEd06\Hardware_Imagery\Database 4 blue.png"/>
          <p:cNvPicPr>
            <a:picLocks noChangeAspect="1" noChangeArrowheads="1"/>
          </p:cNvPicPr>
          <p:nvPr/>
        </p:nvPicPr>
        <p:blipFill>
          <a:blip r:embed="rId6"/>
          <a:srcRect/>
          <a:stretch>
            <a:fillRect/>
          </a:stretch>
        </p:blipFill>
        <p:spPr bwMode="auto">
          <a:xfrm>
            <a:off x="4251053" y="2281050"/>
            <a:ext cx="324592" cy="382732"/>
          </a:xfrm>
          <a:prstGeom prst="rect">
            <a:avLst/>
          </a:prstGeom>
          <a:noFill/>
        </p:spPr>
      </p:pic>
      <p:pic>
        <p:nvPicPr>
          <p:cNvPr id="54" name="Picture 6" descr="D:\Pennie's documents\Images for TechEd06\Hardware_Imagery\Database 4 blue.png"/>
          <p:cNvPicPr>
            <a:picLocks noChangeAspect="1" noChangeArrowheads="1"/>
          </p:cNvPicPr>
          <p:nvPr/>
        </p:nvPicPr>
        <p:blipFill>
          <a:blip r:embed="rId6"/>
          <a:srcRect/>
          <a:stretch>
            <a:fillRect/>
          </a:stretch>
        </p:blipFill>
        <p:spPr bwMode="auto">
          <a:xfrm>
            <a:off x="4402670" y="2693301"/>
            <a:ext cx="324592" cy="382732"/>
          </a:xfrm>
          <a:prstGeom prst="rect">
            <a:avLst/>
          </a:prstGeom>
          <a:noFill/>
        </p:spPr>
      </p:pic>
      <p:pic>
        <p:nvPicPr>
          <p:cNvPr id="55" name="Picture 6" descr="D:\Pennie's documents\Images for TechEd06\Hardware_Imagery\Database 4 blue.png"/>
          <p:cNvPicPr>
            <a:picLocks noChangeAspect="1" noChangeArrowheads="1"/>
          </p:cNvPicPr>
          <p:nvPr/>
        </p:nvPicPr>
        <p:blipFill>
          <a:blip r:embed="rId6"/>
          <a:srcRect/>
          <a:stretch>
            <a:fillRect/>
          </a:stretch>
        </p:blipFill>
        <p:spPr bwMode="auto">
          <a:xfrm>
            <a:off x="4402670" y="3240418"/>
            <a:ext cx="324592" cy="382732"/>
          </a:xfrm>
          <a:prstGeom prst="rect">
            <a:avLst/>
          </a:prstGeom>
          <a:noFill/>
        </p:spPr>
      </p:pic>
      <p:pic>
        <p:nvPicPr>
          <p:cNvPr id="56" name="Picture 20" descr="D:\Pennie's documents\MS Image\NEWFeb15\Windows_Vista_Icons_ for_Marketing_use\Error.png"/>
          <p:cNvPicPr>
            <a:picLocks noChangeAspect="1" noChangeArrowheads="1"/>
          </p:cNvPicPr>
          <p:nvPr/>
        </p:nvPicPr>
        <p:blipFill>
          <a:blip r:embed="rId4"/>
          <a:srcRect/>
          <a:stretch>
            <a:fillRect/>
          </a:stretch>
        </p:blipFill>
        <p:spPr bwMode="auto">
          <a:xfrm>
            <a:off x="4429000" y="2966587"/>
            <a:ext cx="341388" cy="455066"/>
          </a:xfrm>
          <a:prstGeom prst="rect">
            <a:avLst/>
          </a:prstGeom>
          <a:noFill/>
        </p:spPr>
      </p:pic>
      <p:pic>
        <p:nvPicPr>
          <p:cNvPr id="57" name="Picture 4" descr="D:\Pennie's documents\Images for TechEd06\Hardware_Imagery\Server.png"/>
          <p:cNvPicPr>
            <a:picLocks noChangeAspect="1" noChangeArrowheads="1"/>
          </p:cNvPicPr>
          <p:nvPr/>
        </p:nvPicPr>
        <p:blipFill>
          <a:blip r:embed="rId7"/>
          <a:srcRect/>
          <a:stretch>
            <a:fillRect/>
          </a:stretch>
        </p:blipFill>
        <p:spPr bwMode="auto">
          <a:xfrm>
            <a:off x="6176460" y="1875593"/>
            <a:ext cx="1060851" cy="2266949"/>
          </a:xfrm>
          <a:prstGeom prst="rect">
            <a:avLst/>
          </a:prstGeom>
          <a:noFill/>
        </p:spPr>
      </p:pic>
      <p:pic>
        <p:nvPicPr>
          <p:cNvPr id="58" name="Picture 6" descr="D:\Pennie's documents\Images for TechEd06\Hardware_Imagery\Database 4 blue.png"/>
          <p:cNvPicPr>
            <a:picLocks noChangeAspect="1" noChangeArrowheads="1"/>
          </p:cNvPicPr>
          <p:nvPr/>
        </p:nvPicPr>
        <p:blipFill>
          <a:blip r:embed="rId6"/>
          <a:srcRect/>
          <a:stretch>
            <a:fillRect/>
          </a:stretch>
        </p:blipFill>
        <p:spPr bwMode="auto">
          <a:xfrm>
            <a:off x="6545134" y="2392413"/>
            <a:ext cx="450718" cy="531450"/>
          </a:xfrm>
          <a:prstGeom prst="rect">
            <a:avLst/>
          </a:prstGeom>
          <a:noFill/>
        </p:spPr>
      </p:pic>
      <p:pic>
        <p:nvPicPr>
          <p:cNvPr id="59" name="Picture 6" descr="D:\Pennie's documents\Images for TechEd06\Hardware_Imagery\Database 4 blue.png"/>
          <p:cNvPicPr>
            <a:picLocks noChangeAspect="1" noChangeArrowheads="1"/>
          </p:cNvPicPr>
          <p:nvPr/>
        </p:nvPicPr>
        <p:blipFill>
          <a:blip r:embed="rId6"/>
          <a:srcRect/>
          <a:stretch>
            <a:fillRect/>
          </a:stretch>
        </p:blipFill>
        <p:spPr bwMode="auto">
          <a:xfrm>
            <a:off x="6545134" y="2939530"/>
            <a:ext cx="450718" cy="531450"/>
          </a:xfrm>
          <a:prstGeom prst="rect">
            <a:avLst/>
          </a:prstGeom>
          <a:noFill/>
        </p:spPr>
      </p:pic>
      <p:pic>
        <p:nvPicPr>
          <p:cNvPr id="60" name="Picture 6" descr="D:\Pennie's documents\Images for TechEd06\Hardware_Imagery\Database 4 blue.png"/>
          <p:cNvPicPr>
            <a:picLocks noChangeAspect="1" noChangeArrowheads="1"/>
          </p:cNvPicPr>
          <p:nvPr/>
        </p:nvPicPr>
        <p:blipFill>
          <a:blip r:embed="rId6"/>
          <a:srcRect/>
          <a:stretch>
            <a:fillRect/>
          </a:stretch>
        </p:blipFill>
        <p:spPr bwMode="auto">
          <a:xfrm>
            <a:off x="6545134" y="3486647"/>
            <a:ext cx="450718" cy="531450"/>
          </a:xfrm>
          <a:prstGeom prst="rect">
            <a:avLst/>
          </a:prstGeom>
          <a:noFill/>
        </p:spPr>
      </p:pic>
    </p:spTree>
    <p:extLst>
      <p:ext uri="{BB962C8B-B14F-4D97-AF65-F5344CB8AC3E}">
        <p14:creationId xmlns:p14="http://schemas.microsoft.com/office/powerpoint/2010/main" val="153148716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80">
                                          <p:stCondLst>
                                            <p:cond delay="0"/>
                                          </p:stCondLst>
                                        </p:cTn>
                                        <p:tgtEl>
                                          <p:spTgt spid="47"/>
                                        </p:tgtEl>
                                      </p:cBhvr>
                                    </p:animEffect>
                                    <p:anim calcmode="lin" valueType="num">
                                      <p:cBhvr>
                                        <p:cTn id="8"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13" dur="26">
                                          <p:stCondLst>
                                            <p:cond delay="650"/>
                                          </p:stCondLst>
                                        </p:cTn>
                                        <p:tgtEl>
                                          <p:spTgt spid="47"/>
                                        </p:tgtEl>
                                      </p:cBhvr>
                                      <p:to x="100000" y="60000"/>
                                    </p:animScale>
                                    <p:animScale>
                                      <p:cBhvr>
                                        <p:cTn id="14" dur="166" decel="50000">
                                          <p:stCondLst>
                                            <p:cond delay="676"/>
                                          </p:stCondLst>
                                        </p:cTn>
                                        <p:tgtEl>
                                          <p:spTgt spid="47"/>
                                        </p:tgtEl>
                                      </p:cBhvr>
                                      <p:to x="100000" y="100000"/>
                                    </p:animScale>
                                    <p:animScale>
                                      <p:cBhvr>
                                        <p:cTn id="15" dur="26">
                                          <p:stCondLst>
                                            <p:cond delay="1312"/>
                                          </p:stCondLst>
                                        </p:cTn>
                                        <p:tgtEl>
                                          <p:spTgt spid="47"/>
                                        </p:tgtEl>
                                      </p:cBhvr>
                                      <p:to x="100000" y="80000"/>
                                    </p:animScale>
                                    <p:animScale>
                                      <p:cBhvr>
                                        <p:cTn id="16" dur="166" decel="50000">
                                          <p:stCondLst>
                                            <p:cond delay="1338"/>
                                          </p:stCondLst>
                                        </p:cTn>
                                        <p:tgtEl>
                                          <p:spTgt spid="47"/>
                                        </p:tgtEl>
                                      </p:cBhvr>
                                      <p:to x="100000" y="100000"/>
                                    </p:animScale>
                                    <p:animScale>
                                      <p:cBhvr>
                                        <p:cTn id="17" dur="26">
                                          <p:stCondLst>
                                            <p:cond delay="1642"/>
                                          </p:stCondLst>
                                        </p:cTn>
                                        <p:tgtEl>
                                          <p:spTgt spid="47"/>
                                        </p:tgtEl>
                                      </p:cBhvr>
                                      <p:to x="100000" y="90000"/>
                                    </p:animScale>
                                    <p:animScale>
                                      <p:cBhvr>
                                        <p:cTn id="18" dur="166" decel="50000">
                                          <p:stCondLst>
                                            <p:cond delay="1668"/>
                                          </p:stCondLst>
                                        </p:cTn>
                                        <p:tgtEl>
                                          <p:spTgt spid="47"/>
                                        </p:tgtEl>
                                      </p:cBhvr>
                                      <p:to x="100000" y="100000"/>
                                    </p:animScale>
                                    <p:animScale>
                                      <p:cBhvr>
                                        <p:cTn id="19" dur="26">
                                          <p:stCondLst>
                                            <p:cond delay="1808"/>
                                          </p:stCondLst>
                                        </p:cTn>
                                        <p:tgtEl>
                                          <p:spTgt spid="47"/>
                                        </p:tgtEl>
                                      </p:cBhvr>
                                      <p:to x="100000" y="95000"/>
                                    </p:animScale>
                                    <p:animScale>
                                      <p:cBhvr>
                                        <p:cTn id="20" dur="166" decel="50000">
                                          <p:stCondLst>
                                            <p:cond delay="1834"/>
                                          </p:stCondLst>
                                        </p:cTn>
                                        <p:tgtEl>
                                          <p:spTgt spid="47"/>
                                        </p:tgtEl>
                                      </p:cBhvr>
                                      <p:to x="100000" y="100000"/>
                                    </p:animScale>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6" presetClass="emph" presetSubtype="0" repeatCount="2000" fill="hold" nodeType="withEffect">
                                  <p:stCondLst>
                                    <p:cond delay="0"/>
                                  </p:stCondLst>
                                  <p:childTnLst>
                                    <p:animScale>
                                      <p:cBhvr>
                                        <p:cTn id="26" dur="2000" fill="hold"/>
                                        <p:tgtEl>
                                          <p:spTgt spid="35"/>
                                        </p:tgtEl>
                                      </p:cBhvr>
                                      <p:by x="175000" y="175000"/>
                                    </p:animScale>
                                  </p:childTnLst>
                                </p:cTn>
                              </p:par>
                              <p:par>
                                <p:cTn id="27" presetID="6" presetClass="emph" presetSubtype="0" repeatCount="2000" fill="hold" nodeType="withEffect">
                                  <p:stCondLst>
                                    <p:cond delay="0"/>
                                  </p:stCondLst>
                                  <p:childTnLst>
                                    <p:animScale>
                                      <p:cBhvr>
                                        <p:cTn id="28" dur="2000" fill="hold"/>
                                        <p:tgtEl>
                                          <p:spTgt spid="34"/>
                                        </p:tgtEl>
                                      </p:cBhvr>
                                      <p:by x="175000" y="175000"/>
                                    </p:animScale>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6" presetClass="emph" presetSubtype="0" repeatCount="2000" fill="hold" nodeType="withEffect">
                                  <p:stCondLst>
                                    <p:cond delay="0"/>
                                  </p:stCondLst>
                                  <p:childTnLst>
                                    <p:animScale>
                                      <p:cBhvr>
                                        <p:cTn id="32" dur="2000" fill="hold"/>
                                        <p:tgtEl>
                                          <p:spTgt spid="31"/>
                                        </p:tgtEl>
                                      </p:cBhvr>
                                      <p:by x="175000" y="175000"/>
                                    </p:animScale>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6" presetClass="emph" presetSubtype="0" repeatCount="2000" fill="hold" nodeType="withEffect">
                                  <p:stCondLst>
                                    <p:cond delay="0"/>
                                  </p:stCondLst>
                                  <p:childTnLst>
                                    <p:animScale>
                                      <p:cBhvr>
                                        <p:cTn id="36" dur="2000" fill="hold"/>
                                        <p:tgtEl>
                                          <p:spTgt spid="37"/>
                                        </p:tgtEl>
                                      </p:cBhvr>
                                      <p:by x="175000" y="175000"/>
                                    </p:animScale>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6" presetClass="emph" presetSubtype="0" repeatCount="2000" fill="hold" nodeType="withEffect">
                                  <p:stCondLst>
                                    <p:cond delay="0"/>
                                  </p:stCondLst>
                                  <p:childTnLst>
                                    <p:animScale>
                                      <p:cBhvr>
                                        <p:cTn id="40" dur="2000" fill="hold"/>
                                        <p:tgtEl>
                                          <p:spTgt spid="44"/>
                                        </p:tgtEl>
                                      </p:cBhvr>
                                      <p:by x="175000" y="175000"/>
                                    </p:animScale>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6" presetClass="emph" presetSubtype="0" repeatCount="2000" fill="hold" nodeType="withEffect">
                                  <p:stCondLst>
                                    <p:cond delay="0"/>
                                  </p:stCondLst>
                                  <p:childTnLst>
                                    <p:animScale>
                                      <p:cBhvr>
                                        <p:cTn id="44" dur="2000" fill="hold"/>
                                        <p:tgtEl>
                                          <p:spTgt spid="45"/>
                                        </p:tgtEl>
                                      </p:cBhvr>
                                      <p:by x="175000" y="175000"/>
                                    </p:animScale>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6" presetClass="emph" presetSubtype="0" repeatCount="2000" fill="hold" nodeType="withEffect">
                                  <p:stCondLst>
                                    <p:cond delay="0"/>
                                  </p:stCondLst>
                                  <p:childTnLst>
                                    <p:animScale>
                                      <p:cBhvr>
                                        <p:cTn id="48" dur="2000" fill="hold"/>
                                        <p:tgtEl>
                                          <p:spTgt spid="46"/>
                                        </p:tgtEl>
                                      </p:cBhvr>
                                      <p:by x="175000" y="175000"/>
                                    </p:animScale>
                                  </p:childTnLst>
                                </p:cTn>
                              </p:par>
                              <p:par>
                                <p:cTn id="49" presetID="1"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6" presetClass="emph" presetSubtype="0" repeatCount="2000" fill="hold" nodeType="withEffect">
                                  <p:stCondLst>
                                    <p:cond delay="0"/>
                                  </p:stCondLst>
                                  <p:childTnLst>
                                    <p:animScale>
                                      <p:cBhvr>
                                        <p:cTn id="52" dur="2000" fill="hold"/>
                                        <p:tgtEl>
                                          <p:spTgt spid="50"/>
                                        </p:tgtEl>
                                      </p:cBhvr>
                                      <p:by x="175000" y="175000"/>
                                    </p:animScale>
                                  </p:childTnLst>
                                </p:cTn>
                              </p:par>
                              <p:par>
                                <p:cTn id="53" presetID="1" presetClass="entr" presetSubtype="0"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6" presetClass="emph" presetSubtype="0" repeatCount="2000" fill="hold" nodeType="withEffect">
                                  <p:stCondLst>
                                    <p:cond delay="0"/>
                                  </p:stCondLst>
                                  <p:childTnLst>
                                    <p:animScale>
                                      <p:cBhvr>
                                        <p:cTn id="56" dur="2000" fill="hold"/>
                                        <p:tgtEl>
                                          <p:spTgt spid="51"/>
                                        </p:tgtEl>
                                      </p:cBhvr>
                                      <p:by x="175000" y="175000"/>
                                    </p:animScale>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6" presetClass="emph" presetSubtype="0" repeatCount="2000" fill="hold" nodeType="withEffect">
                                  <p:stCondLst>
                                    <p:cond delay="0"/>
                                  </p:stCondLst>
                                  <p:childTnLst>
                                    <p:animScale>
                                      <p:cBhvr>
                                        <p:cTn id="60" dur="2000" fill="hold"/>
                                        <p:tgtEl>
                                          <p:spTgt spid="56"/>
                                        </p:tgtEl>
                                      </p:cBhvr>
                                      <p:by x="175000" y="1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List….</a:t>
            </a:r>
            <a:endParaRPr lang="en-GB" dirty="0"/>
          </a:p>
        </p:txBody>
      </p:sp>
      <p:sp>
        <p:nvSpPr>
          <p:cNvPr id="3" name="Content Placeholder 2"/>
          <p:cNvSpPr>
            <a:spLocks noGrp="1"/>
          </p:cNvSpPr>
          <p:nvPr>
            <p:ph idx="1"/>
          </p:nvPr>
        </p:nvSpPr>
        <p:spPr/>
        <p:txBody>
          <a:bodyPr/>
          <a:lstStyle/>
          <a:p>
            <a:r>
              <a:rPr lang="en-US" dirty="0" smtClean="0"/>
              <a:t>Why Upgrade?</a:t>
            </a:r>
          </a:p>
          <a:p>
            <a:r>
              <a:rPr lang="en-US" dirty="0" smtClean="0"/>
              <a:t>Building plan(s) &amp; </a:t>
            </a:r>
            <a:r>
              <a:rPr lang="en-US" dirty="0" err="1" smtClean="0"/>
              <a:t>strateg</a:t>
            </a:r>
            <a:r>
              <a:rPr lang="en-US" dirty="0" smtClean="0"/>
              <a:t>(</a:t>
            </a:r>
            <a:r>
              <a:rPr lang="en-US" dirty="0" err="1" smtClean="0"/>
              <a:t>ies</a:t>
            </a:r>
            <a:r>
              <a:rPr lang="en-US" dirty="0" smtClean="0"/>
              <a:t>)…</a:t>
            </a:r>
          </a:p>
          <a:p>
            <a:r>
              <a:rPr lang="en-US" dirty="0" smtClean="0"/>
              <a:t>Upgrade Route….</a:t>
            </a:r>
          </a:p>
          <a:p>
            <a:r>
              <a:rPr lang="en-US" dirty="0" smtClean="0"/>
              <a:t>Tricks of the trade…..</a:t>
            </a:r>
          </a:p>
          <a:p>
            <a:r>
              <a:rPr lang="en-US" dirty="0" smtClean="0"/>
              <a:t>Best </a:t>
            </a:r>
            <a:r>
              <a:rPr lang="en-US" dirty="0" smtClean="0"/>
              <a:t>Practices……</a:t>
            </a:r>
          </a:p>
          <a:p>
            <a:r>
              <a:rPr lang="en-US" dirty="0" smtClean="0"/>
              <a:t>Round-up</a:t>
            </a:r>
            <a:endParaRPr lang="en-US" dirty="0"/>
          </a:p>
        </p:txBody>
      </p:sp>
      <p:pic>
        <p:nvPicPr>
          <p:cNvPr id="4" name="Picture 6" descr="SQLSaturday #418 - Manchester 20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6073" y="5761037"/>
            <a:ext cx="2247900" cy="109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490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Why Upgrade?</a:t>
            </a:r>
            <a:endParaRPr lang="en-GB" dirty="0"/>
          </a:p>
        </p:txBody>
      </p:sp>
      <p:sp>
        <p:nvSpPr>
          <p:cNvPr id="3" name="Content Placeholder 2"/>
          <p:cNvSpPr>
            <a:spLocks noGrp="1"/>
          </p:cNvSpPr>
          <p:nvPr>
            <p:ph idx="1"/>
          </p:nvPr>
        </p:nvSpPr>
        <p:spPr/>
        <p:txBody>
          <a:bodyPr>
            <a:normAutofit/>
          </a:bodyPr>
          <a:lstStyle/>
          <a:p>
            <a:r>
              <a:rPr lang="en-US" dirty="0" smtClean="0"/>
              <a:t>End of mainstream support</a:t>
            </a:r>
          </a:p>
          <a:p>
            <a:pPr lvl="1"/>
            <a:r>
              <a:rPr lang="en-US" dirty="0" smtClean="0"/>
              <a:t>SQL Server 2000</a:t>
            </a:r>
          </a:p>
          <a:p>
            <a:pPr lvl="1"/>
            <a:r>
              <a:rPr lang="en-US" dirty="0" smtClean="0"/>
              <a:t>SQL Server 2005</a:t>
            </a:r>
          </a:p>
          <a:p>
            <a:pPr lvl="1"/>
            <a:r>
              <a:rPr lang="en-US" dirty="0" smtClean="0"/>
              <a:t>SQL Server 2008 &amp; R2 …….(soon)</a:t>
            </a:r>
          </a:p>
          <a:p>
            <a:r>
              <a:rPr lang="en-US" dirty="0" smtClean="0"/>
              <a:t>Hardware upgrade</a:t>
            </a:r>
          </a:p>
          <a:p>
            <a:r>
              <a:rPr lang="en-US" dirty="0" smtClean="0"/>
              <a:t>Consolidation</a:t>
            </a:r>
          </a:p>
          <a:p>
            <a:r>
              <a:rPr lang="en-US" dirty="0" smtClean="0"/>
              <a:t>….and</a:t>
            </a:r>
            <a:endParaRPr lang="en-US" dirty="0"/>
          </a:p>
        </p:txBody>
      </p:sp>
      <p:pic>
        <p:nvPicPr>
          <p:cNvPr id="4" name="Picture 6" descr="SQLSaturday #418 - Manchester 20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6100" y="5664995"/>
            <a:ext cx="2247900" cy="109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8381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QL Server 2012">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qlSaturday311Bulgaria.potx" id="{5CEAC0A5-3125-464A-BA6E-CD585815CF05}" vid="{713DAC63-C385-4EC5-830B-5F9C583B26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SqlSaturday311Bulgaria</Template>
  <TotalTime>1632</TotalTime>
  <Words>3518</Words>
  <Application>Microsoft Office PowerPoint</Application>
  <PresentationFormat>On-screen Show (4:3)</PresentationFormat>
  <Paragraphs>702</Paragraphs>
  <Slides>54</Slides>
  <Notes>26</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Calibri</vt:lpstr>
      <vt:lpstr>Eras Light ITC</vt:lpstr>
      <vt:lpstr>QuickType II</vt:lpstr>
      <vt:lpstr>Segoe Light</vt:lpstr>
      <vt:lpstr>Segoe UI</vt:lpstr>
      <vt:lpstr>Segoe UI Light</vt:lpstr>
      <vt:lpstr>Wingdings</vt:lpstr>
      <vt:lpstr>SQL Server 2012</vt:lpstr>
      <vt:lpstr>What do I need to know about SQL Server platform upgrade?</vt:lpstr>
      <vt:lpstr>About me :  Satya Jayanty </vt:lpstr>
      <vt:lpstr>Author</vt:lpstr>
      <vt:lpstr>PowerPoint Presentation</vt:lpstr>
      <vt:lpstr>Before We Begin</vt:lpstr>
      <vt:lpstr>…journey so far: SQL Server 2008 R2 to 2016 (CTP)</vt:lpstr>
      <vt:lpstr>Déjà vu…</vt:lpstr>
      <vt:lpstr>The List….</vt:lpstr>
      <vt:lpstr>Why Upgrade?</vt:lpstr>
      <vt:lpstr>Mainstream and Extended support</vt:lpstr>
      <vt:lpstr>Why Upgrade?</vt:lpstr>
      <vt:lpstr>Upgrade life-cycle?</vt:lpstr>
      <vt:lpstr>What to choose ?</vt:lpstr>
      <vt:lpstr>The Ask</vt:lpstr>
      <vt:lpstr>Typical Answers</vt:lpstr>
      <vt:lpstr>Don’t let this happen to you</vt:lpstr>
      <vt:lpstr>Look back…</vt:lpstr>
      <vt:lpstr>Planning</vt:lpstr>
      <vt:lpstr>Pre-Upgrade</vt:lpstr>
      <vt:lpstr>Prepare to Post-upgrade</vt:lpstr>
      <vt:lpstr>Upgrade Planning &amp; Steps</vt:lpstr>
      <vt:lpstr>Upgrade Strategy</vt:lpstr>
      <vt:lpstr>In-Place Upgrade</vt:lpstr>
      <vt:lpstr>In-place upgrade</vt:lpstr>
      <vt:lpstr>Side-by-Side (Migration) Upgrade</vt:lpstr>
      <vt:lpstr>Side-by-side upgrade on the same server</vt:lpstr>
      <vt:lpstr>Side-by-side upgrade – new instance</vt:lpstr>
      <vt:lpstr>Allowable Upgrade Paths </vt:lpstr>
      <vt:lpstr>Possible version upgrade paths</vt:lpstr>
      <vt:lpstr>Possible edition upgrade paths</vt:lpstr>
      <vt:lpstr>Failover Cluster Upgrade – Overview</vt:lpstr>
      <vt:lpstr>Sample scenario Initial configuration</vt:lpstr>
      <vt:lpstr>Sample scenario Installation of prerequisites</vt:lpstr>
      <vt:lpstr>Sample Scenario Upgrade clustered components</vt:lpstr>
      <vt:lpstr>PowerPoint Presentation</vt:lpstr>
      <vt:lpstr>Additional Upgrade Scenarios Failover cluster with mirroring</vt:lpstr>
      <vt:lpstr>Upgrading Analysis Services</vt:lpstr>
      <vt:lpstr>Upgrading Reporting Services (RS)</vt:lpstr>
      <vt:lpstr>Upgrading DTS and/to SSIS</vt:lpstr>
      <vt:lpstr>Big question?</vt:lpstr>
      <vt:lpstr>Real-time Scenario &amp; Solution….</vt:lpstr>
      <vt:lpstr>Real-time Scenario &amp; Solution….</vt:lpstr>
      <vt:lpstr>Real-time Scenario &amp; Solution….</vt:lpstr>
      <vt:lpstr>Tools</vt:lpstr>
      <vt:lpstr>Tricks of the Trade….  &amp; tools.</vt:lpstr>
      <vt:lpstr>SQL Server Upgrade Advisor – 2008R2, 2012 &amp; 2014</vt:lpstr>
      <vt:lpstr>SQL Server: Deprecated Feature Object</vt:lpstr>
      <vt:lpstr>Deprecated &amp; Discontinued features</vt:lpstr>
      <vt:lpstr>Post-Upgrade tasks</vt:lpstr>
      <vt:lpstr>Documentation is key</vt:lpstr>
      <vt:lpstr>IN Summary …</vt:lpstr>
      <vt:lpstr>Resources</vt:lpstr>
      <vt:lpstr>PowerPoint Presentation</vt:lpstr>
      <vt:lpstr>Sponsors</vt:lpstr>
    </vt:vector>
  </TitlesOfParts>
  <Company>DBIA Solutions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Data platform upgrade Techniques, best practices &amp; notes from the field</dc:title>
  <dc:creator>Satya SK Jayanty</dc:creator>
  <cp:keywords>sqlmaster;manchester;SQL Server, DBA, Technique, Best Practices, Microsoft, Technical, partners and customers, dev, developers, developer, IT IT Pro Pros Professionals,</cp:keywords>
  <cp:lastModifiedBy>Satya SK Jayanty</cp:lastModifiedBy>
  <cp:revision>50</cp:revision>
  <dcterms:created xsi:type="dcterms:W3CDTF">2014-10-10T15:08:45Z</dcterms:created>
  <dcterms:modified xsi:type="dcterms:W3CDTF">2015-07-25T08:34:13Z</dcterms:modified>
</cp:coreProperties>
</file>